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</p:sldIdLst>
  <p:sldSz cx="10693400" cy="10693400"/>
  <p:notesSz cx="10693400" cy="106934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2124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ableStyles" Target="tableStyle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425700" y="1778000"/>
            <a:ext cx="5842000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050"/>
              </a:lnSpc>
            </a:pPr>
            <a:r>
              <a:rPr spc="-5" dirty="0"/>
              <a:t>Ing. Mecánico Electricista Horacio Dagum </a:t>
            </a:r>
            <a:r>
              <a:rPr dirty="0"/>
              <a:t>–</a:t>
            </a:r>
            <a:r>
              <a:rPr spc="-25" dirty="0"/>
              <a:t> </a:t>
            </a:r>
            <a:r>
              <a:rPr spc="-5" dirty="0"/>
              <a:t>COPAIPA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5/4/2020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050"/>
              </a:lnSpc>
            </a:pPr>
            <a:r>
              <a:rPr spc="-5" dirty="0"/>
              <a:t>Ing. Mecánico Electricista Horacio Dagum </a:t>
            </a:r>
            <a:r>
              <a:rPr dirty="0"/>
              <a:t>–</a:t>
            </a:r>
            <a:r>
              <a:rPr spc="-25" dirty="0"/>
              <a:t> </a:t>
            </a:r>
            <a:r>
              <a:rPr spc="-5" dirty="0"/>
              <a:t>COPAIPA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5/4/2020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050"/>
              </a:lnSpc>
            </a:pPr>
            <a:r>
              <a:rPr spc="-5" dirty="0"/>
              <a:t>Ing. Mecánico Electricista Horacio Dagum </a:t>
            </a:r>
            <a:r>
              <a:rPr dirty="0"/>
              <a:t>–</a:t>
            </a:r>
            <a:r>
              <a:rPr spc="-25" dirty="0"/>
              <a:t> </a:t>
            </a:r>
            <a:r>
              <a:rPr spc="-5" dirty="0"/>
              <a:t>COPAIPA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5/4/2020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050"/>
              </a:lnSpc>
            </a:pPr>
            <a:r>
              <a:rPr spc="-5" dirty="0"/>
              <a:t>Ing. Mecánico Electricista Horacio Dagum </a:t>
            </a:r>
            <a:r>
              <a:rPr dirty="0"/>
              <a:t>–</a:t>
            </a:r>
            <a:r>
              <a:rPr spc="-25" dirty="0"/>
              <a:t> </a:t>
            </a:r>
            <a:r>
              <a:rPr spc="-5" dirty="0"/>
              <a:t>COPAIPA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5/4/2020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050"/>
              </a:lnSpc>
            </a:pPr>
            <a:r>
              <a:rPr spc="-5" dirty="0"/>
              <a:t>Ing. Mecánico Electricista Horacio Dagum </a:t>
            </a:r>
            <a:r>
              <a:rPr dirty="0"/>
              <a:t>–</a:t>
            </a:r>
            <a:r>
              <a:rPr spc="-25" dirty="0"/>
              <a:t> </a:t>
            </a:r>
            <a:r>
              <a:rPr spc="-5" dirty="0"/>
              <a:t>COPAIPA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5/4/2020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32560" y="284479"/>
            <a:ext cx="78282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1572259"/>
            <a:ext cx="7999095" cy="4610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023609" y="6678930"/>
            <a:ext cx="2735579" cy="152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050"/>
              </a:lnSpc>
            </a:pPr>
            <a:r>
              <a:rPr spc="-5" dirty="0"/>
              <a:t>Ing. Mecánico Electricista Horacio Dagum </a:t>
            </a:r>
            <a:r>
              <a:rPr dirty="0"/>
              <a:t>–</a:t>
            </a:r>
            <a:r>
              <a:rPr spc="-25" dirty="0"/>
              <a:t> </a:t>
            </a:r>
            <a:r>
              <a:rPr spc="-5" dirty="0"/>
              <a:t>COPAIPA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5/4/2020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8.jpg"/><Relationship Id="rId10" Type="http://schemas.openxmlformats.org/officeDocument/2006/relationships/image" Target="../media/image23.jp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18" Type="http://schemas.openxmlformats.org/officeDocument/2006/relationships/image" Target="../media/image52.png"/><Relationship Id="rId26" Type="http://schemas.openxmlformats.org/officeDocument/2006/relationships/image" Target="../media/image60.png"/><Relationship Id="rId3" Type="http://schemas.openxmlformats.org/officeDocument/2006/relationships/image" Target="../media/image37.jpg"/><Relationship Id="rId21" Type="http://schemas.openxmlformats.org/officeDocument/2006/relationships/image" Target="../media/image55.png"/><Relationship Id="rId34" Type="http://schemas.openxmlformats.org/officeDocument/2006/relationships/image" Target="../media/image68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17" Type="http://schemas.openxmlformats.org/officeDocument/2006/relationships/image" Target="../media/image51.png"/><Relationship Id="rId25" Type="http://schemas.openxmlformats.org/officeDocument/2006/relationships/image" Target="../media/image59.png"/><Relationship Id="rId33" Type="http://schemas.openxmlformats.org/officeDocument/2006/relationships/image" Target="../media/image67.png"/><Relationship Id="rId38" Type="http://schemas.openxmlformats.org/officeDocument/2006/relationships/image" Target="../media/image72.png"/><Relationship Id="rId2" Type="http://schemas.openxmlformats.org/officeDocument/2006/relationships/image" Target="../media/image36.png"/><Relationship Id="rId16" Type="http://schemas.openxmlformats.org/officeDocument/2006/relationships/image" Target="../media/image50.png"/><Relationship Id="rId20" Type="http://schemas.openxmlformats.org/officeDocument/2006/relationships/image" Target="../media/image54.png"/><Relationship Id="rId29" Type="http://schemas.openxmlformats.org/officeDocument/2006/relationships/image" Target="../media/image6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24" Type="http://schemas.openxmlformats.org/officeDocument/2006/relationships/image" Target="../media/image58.png"/><Relationship Id="rId32" Type="http://schemas.openxmlformats.org/officeDocument/2006/relationships/image" Target="../media/image66.png"/><Relationship Id="rId37" Type="http://schemas.openxmlformats.org/officeDocument/2006/relationships/image" Target="../media/image71.png"/><Relationship Id="rId5" Type="http://schemas.openxmlformats.org/officeDocument/2006/relationships/image" Target="../media/image39.png"/><Relationship Id="rId15" Type="http://schemas.openxmlformats.org/officeDocument/2006/relationships/image" Target="../media/image49.png"/><Relationship Id="rId23" Type="http://schemas.openxmlformats.org/officeDocument/2006/relationships/image" Target="../media/image57.png"/><Relationship Id="rId28" Type="http://schemas.openxmlformats.org/officeDocument/2006/relationships/image" Target="../media/image62.png"/><Relationship Id="rId36" Type="http://schemas.openxmlformats.org/officeDocument/2006/relationships/image" Target="../media/image70.png"/><Relationship Id="rId10" Type="http://schemas.openxmlformats.org/officeDocument/2006/relationships/image" Target="../media/image44.png"/><Relationship Id="rId19" Type="http://schemas.openxmlformats.org/officeDocument/2006/relationships/image" Target="../media/image53.png"/><Relationship Id="rId31" Type="http://schemas.openxmlformats.org/officeDocument/2006/relationships/image" Target="../media/image65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Relationship Id="rId22" Type="http://schemas.openxmlformats.org/officeDocument/2006/relationships/image" Target="../media/image56.png"/><Relationship Id="rId27" Type="http://schemas.openxmlformats.org/officeDocument/2006/relationships/image" Target="../media/image61.png"/><Relationship Id="rId30" Type="http://schemas.openxmlformats.org/officeDocument/2006/relationships/image" Target="../media/image64.png"/><Relationship Id="rId35" Type="http://schemas.openxmlformats.org/officeDocument/2006/relationships/image" Target="../media/image6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jpg"/><Relationship Id="rId4" Type="http://schemas.openxmlformats.org/officeDocument/2006/relationships/image" Target="../media/image91.jp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74072" y="348996"/>
            <a:ext cx="9373225" cy="3429000"/>
            <a:chOff x="774073" y="348996"/>
            <a:chExt cx="9144000" cy="3429000"/>
          </a:xfrm>
        </p:grpSpPr>
        <p:sp>
          <p:nvSpPr>
            <p:cNvPr id="3" name="object 3"/>
            <p:cNvSpPr/>
            <p:nvPr/>
          </p:nvSpPr>
          <p:spPr>
            <a:xfrm>
              <a:off x="774073" y="348996"/>
              <a:ext cx="9143999" cy="3428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72777" y="672084"/>
              <a:ext cx="8546589" cy="310591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72777" y="672084"/>
              <a:ext cx="8547100" cy="3106420"/>
            </a:xfrm>
            <a:custGeom>
              <a:avLst/>
              <a:gdLst/>
              <a:ahLst/>
              <a:cxnLst/>
              <a:rect l="l" t="t" r="r" b="b"/>
              <a:pathLst>
                <a:path w="8547100" h="3106420">
                  <a:moveTo>
                    <a:pt x="8546589" y="3105912"/>
                  </a:moveTo>
                  <a:lnTo>
                    <a:pt x="8546589" y="135636"/>
                  </a:lnTo>
                  <a:lnTo>
                    <a:pt x="8543541" y="108204"/>
                  </a:lnTo>
                  <a:lnTo>
                    <a:pt x="8529825" y="70104"/>
                  </a:lnTo>
                  <a:lnTo>
                    <a:pt x="8496297" y="30480"/>
                  </a:lnTo>
                  <a:lnTo>
                    <a:pt x="8462769" y="10668"/>
                  </a:lnTo>
                  <a:lnTo>
                    <a:pt x="8424669" y="0"/>
                  </a:lnTo>
                  <a:lnTo>
                    <a:pt x="121920" y="0"/>
                  </a:lnTo>
                  <a:lnTo>
                    <a:pt x="108204" y="3048"/>
                  </a:lnTo>
                  <a:lnTo>
                    <a:pt x="96012" y="6096"/>
                  </a:lnTo>
                  <a:lnTo>
                    <a:pt x="82296" y="10668"/>
                  </a:lnTo>
                  <a:lnTo>
                    <a:pt x="71628" y="16764"/>
                  </a:lnTo>
                  <a:lnTo>
                    <a:pt x="59436" y="22860"/>
                  </a:lnTo>
                  <a:lnTo>
                    <a:pt x="48768" y="30480"/>
                  </a:lnTo>
                  <a:lnTo>
                    <a:pt x="30480" y="48768"/>
                  </a:lnTo>
                  <a:lnTo>
                    <a:pt x="22860" y="59436"/>
                  </a:lnTo>
                  <a:lnTo>
                    <a:pt x="16764" y="71628"/>
                  </a:lnTo>
                  <a:lnTo>
                    <a:pt x="10668" y="82296"/>
                  </a:lnTo>
                  <a:lnTo>
                    <a:pt x="6096" y="96012"/>
                  </a:lnTo>
                  <a:lnTo>
                    <a:pt x="3048" y="108204"/>
                  </a:lnTo>
                  <a:lnTo>
                    <a:pt x="0" y="135636"/>
                  </a:lnTo>
                  <a:lnTo>
                    <a:pt x="0" y="3105912"/>
                  </a:lnTo>
                  <a:lnTo>
                    <a:pt x="13716" y="3105912"/>
                  </a:lnTo>
                  <a:lnTo>
                    <a:pt x="13716" y="121920"/>
                  </a:lnTo>
                  <a:lnTo>
                    <a:pt x="15240" y="109728"/>
                  </a:lnTo>
                  <a:lnTo>
                    <a:pt x="18288" y="99060"/>
                  </a:lnTo>
                  <a:lnTo>
                    <a:pt x="22860" y="86868"/>
                  </a:lnTo>
                  <a:lnTo>
                    <a:pt x="27432" y="76200"/>
                  </a:lnTo>
                  <a:lnTo>
                    <a:pt x="35052" y="67056"/>
                  </a:lnTo>
                  <a:lnTo>
                    <a:pt x="41148" y="56388"/>
                  </a:lnTo>
                  <a:lnTo>
                    <a:pt x="77724" y="27432"/>
                  </a:lnTo>
                  <a:lnTo>
                    <a:pt x="135636" y="12192"/>
                  </a:lnTo>
                  <a:lnTo>
                    <a:pt x="8410953" y="12192"/>
                  </a:lnTo>
                  <a:lnTo>
                    <a:pt x="8435337" y="15240"/>
                  </a:lnTo>
                  <a:lnTo>
                    <a:pt x="8479533" y="33528"/>
                  </a:lnTo>
                  <a:lnTo>
                    <a:pt x="8513061" y="67056"/>
                  </a:lnTo>
                  <a:lnTo>
                    <a:pt x="8531349" y="111252"/>
                  </a:lnTo>
                  <a:lnTo>
                    <a:pt x="8532873" y="123444"/>
                  </a:lnTo>
                  <a:lnTo>
                    <a:pt x="8532873" y="3105912"/>
                  </a:lnTo>
                  <a:lnTo>
                    <a:pt x="8546589" y="3105912"/>
                  </a:lnTo>
                  <a:close/>
                </a:path>
              </a:pathLst>
            </a:custGeom>
            <a:solidFill>
              <a:srgbClr val="A3A2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72729" y="787399"/>
            <a:ext cx="7406640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  <a:tabLst>
                <a:tab pos="992505" algn="l"/>
                <a:tab pos="5015230" algn="l"/>
                <a:tab pos="5807710" algn="l"/>
                <a:tab pos="6440170" algn="l"/>
              </a:tabLst>
            </a:pPr>
            <a:r>
              <a:rPr spc="-5" dirty="0">
                <a:solidFill>
                  <a:srgbClr val="3232FF"/>
                </a:solidFill>
                <a:latin typeface="Comic Sans MS"/>
                <a:cs typeface="Comic Sans MS"/>
              </a:rPr>
              <a:t>L</a:t>
            </a:r>
            <a:r>
              <a:rPr spc="5" dirty="0">
                <a:solidFill>
                  <a:srgbClr val="3232FF"/>
                </a:solidFill>
                <a:latin typeface="Comic Sans MS"/>
                <a:cs typeface="Comic Sans MS"/>
              </a:rPr>
              <a:t>a</a:t>
            </a:r>
            <a:r>
              <a:rPr dirty="0">
                <a:solidFill>
                  <a:srgbClr val="3232FF"/>
                </a:solidFill>
                <a:latin typeface="Comic Sans MS"/>
                <a:cs typeface="Comic Sans MS"/>
              </a:rPr>
              <a:t>s</a:t>
            </a:r>
            <a:r>
              <a:rPr dirty="0">
                <a:solidFill>
                  <a:srgbClr val="3232FF"/>
                </a:solidFill>
                <a:latin typeface="Times New Roman"/>
                <a:cs typeface="Times New Roman"/>
              </a:rPr>
              <a:t>	</a:t>
            </a:r>
            <a:r>
              <a:rPr spc="5" dirty="0">
                <a:solidFill>
                  <a:srgbClr val="3232FF"/>
                </a:solidFill>
                <a:latin typeface="Comic Sans MS"/>
                <a:cs typeface="Comic Sans MS"/>
              </a:rPr>
              <a:t>R</a:t>
            </a:r>
            <a:r>
              <a:rPr spc="-5" dirty="0">
                <a:solidFill>
                  <a:srgbClr val="3232FF"/>
                </a:solidFill>
                <a:latin typeface="Comic Sans MS"/>
                <a:cs typeface="Comic Sans MS"/>
              </a:rPr>
              <a:t>egl</a:t>
            </a:r>
            <a:r>
              <a:rPr spc="5" dirty="0">
                <a:solidFill>
                  <a:srgbClr val="3232FF"/>
                </a:solidFill>
                <a:latin typeface="Comic Sans MS"/>
                <a:cs typeface="Comic Sans MS"/>
              </a:rPr>
              <a:t>a</a:t>
            </a:r>
            <a:r>
              <a:rPr spc="-5" dirty="0">
                <a:solidFill>
                  <a:srgbClr val="3232FF"/>
                </a:solidFill>
                <a:latin typeface="Comic Sans MS"/>
                <a:cs typeface="Comic Sans MS"/>
              </a:rPr>
              <a:t>ment</a:t>
            </a:r>
            <a:r>
              <a:rPr spc="5" dirty="0">
                <a:solidFill>
                  <a:srgbClr val="3232FF"/>
                </a:solidFill>
                <a:latin typeface="Comic Sans MS"/>
                <a:cs typeface="Comic Sans MS"/>
              </a:rPr>
              <a:t>a</a:t>
            </a:r>
            <a:r>
              <a:rPr spc="-5" dirty="0">
                <a:solidFill>
                  <a:srgbClr val="3232FF"/>
                </a:solidFill>
                <a:latin typeface="Comic Sans MS"/>
                <a:cs typeface="Comic Sans MS"/>
              </a:rPr>
              <a:t>ci</a:t>
            </a:r>
            <a:r>
              <a:rPr dirty="0">
                <a:solidFill>
                  <a:srgbClr val="3232FF"/>
                </a:solidFill>
                <a:latin typeface="Comic Sans MS"/>
                <a:cs typeface="Comic Sans MS"/>
              </a:rPr>
              <a:t>o</a:t>
            </a:r>
            <a:r>
              <a:rPr spc="-5" dirty="0">
                <a:solidFill>
                  <a:srgbClr val="3232FF"/>
                </a:solidFill>
                <a:latin typeface="Comic Sans MS"/>
                <a:cs typeface="Comic Sans MS"/>
              </a:rPr>
              <a:t>ne</a:t>
            </a:r>
            <a:r>
              <a:rPr dirty="0">
                <a:solidFill>
                  <a:srgbClr val="3232FF"/>
                </a:solidFill>
                <a:latin typeface="Comic Sans MS"/>
                <a:cs typeface="Comic Sans MS"/>
              </a:rPr>
              <a:t>s</a:t>
            </a:r>
            <a:r>
              <a:rPr dirty="0">
                <a:solidFill>
                  <a:srgbClr val="3232FF"/>
                </a:solidFill>
                <a:latin typeface="Times New Roman"/>
                <a:cs typeface="Times New Roman"/>
              </a:rPr>
              <a:t>	</a:t>
            </a:r>
            <a:r>
              <a:rPr spc="-5" dirty="0">
                <a:solidFill>
                  <a:srgbClr val="3232FF"/>
                </a:solidFill>
                <a:latin typeface="Comic Sans MS"/>
                <a:cs typeface="Comic Sans MS"/>
              </a:rPr>
              <a:t>d</a:t>
            </a:r>
            <a:r>
              <a:rPr dirty="0">
                <a:solidFill>
                  <a:srgbClr val="3232FF"/>
                </a:solidFill>
                <a:latin typeface="Comic Sans MS"/>
                <a:cs typeface="Comic Sans MS"/>
              </a:rPr>
              <a:t>e</a:t>
            </a:r>
            <a:r>
              <a:rPr dirty="0">
                <a:solidFill>
                  <a:srgbClr val="3232FF"/>
                </a:solidFill>
                <a:latin typeface="Times New Roman"/>
                <a:cs typeface="Times New Roman"/>
              </a:rPr>
              <a:t>	</a:t>
            </a:r>
            <a:r>
              <a:rPr spc="-5" dirty="0">
                <a:solidFill>
                  <a:srgbClr val="3232FF"/>
                </a:solidFill>
                <a:latin typeface="Comic Sans MS"/>
                <a:cs typeface="Comic Sans MS"/>
              </a:rPr>
              <a:t>l</a:t>
            </a:r>
            <a:r>
              <a:rPr dirty="0">
                <a:solidFill>
                  <a:srgbClr val="3232FF"/>
                </a:solidFill>
                <a:latin typeface="Comic Sans MS"/>
                <a:cs typeface="Comic Sans MS"/>
              </a:rPr>
              <a:t>a</a:t>
            </a:r>
            <a:r>
              <a:rPr dirty="0">
                <a:solidFill>
                  <a:srgbClr val="3232FF"/>
                </a:solidFill>
                <a:latin typeface="Times New Roman"/>
                <a:cs typeface="Times New Roman"/>
              </a:rPr>
              <a:t>	</a:t>
            </a:r>
            <a:r>
              <a:rPr spc="-10" dirty="0">
                <a:solidFill>
                  <a:srgbClr val="3232FF"/>
                </a:solidFill>
                <a:latin typeface="Comic Sans MS"/>
                <a:cs typeface="Comic Sans MS"/>
              </a:rPr>
              <a:t>A</a:t>
            </a:r>
            <a:r>
              <a:rPr spc="-5" dirty="0">
                <a:solidFill>
                  <a:srgbClr val="3232FF"/>
                </a:solidFill>
                <a:latin typeface="Comic Sans MS"/>
                <a:cs typeface="Comic Sans MS"/>
              </a:rPr>
              <a:t>E</a:t>
            </a:r>
            <a:r>
              <a:rPr dirty="0">
                <a:solidFill>
                  <a:srgbClr val="3232FF"/>
                </a:solidFill>
                <a:latin typeface="Comic Sans MS"/>
                <a:cs typeface="Comic Sans MS"/>
              </a:rPr>
              <a:t>A </a:t>
            </a:r>
            <a:r>
              <a:rPr dirty="0">
                <a:solidFill>
                  <a:srgbClr val="3232FF"/>
                </a:solidFill>
                <a:latin typeface="Times New Roman"/>
                <a:cs typeface="Times New Roman"/>
              </a:rPr>
              <a:t> </a:t>
            </a:r>
            <a:r>
              <a:rPr spc="-5" dirty="0">
                <a:solidFill>
                  <a:srgbClr val="3232FF"/>
                </a:solidFill>
                <a:latin typeface="Comic Sans MS"/>
                <a:cs typeface="Comic Sans MS"/>
              </a:rPr>
              <a:t>indican “lo que se debe hacer” </a:t>
            </a:r>
            <a:r>
              <a:rPr dirty="0">
                <a:solidFill>
                  <a:srgbClr val="3232FF"/>
                </a:solidFill>
                <a:latin typeface="Comic Sans MS"/>
                <a:cs typeface="Comic Sans MS"/>
              </a:rPr>
              <a:t>y </a:t>
            </a:r>
            <a:r>
              <a:rPr spc="-5" dirty="0">
                <a:solidFill>
                  <a:srgbClr val="3232FF"/>
                </a:solidFill>
                <a:latin typeface="Comic Sans MS"/>
                <a:cs typeface="Comic Sans MS"/>
              </a:rPr>
              <a:t>“lo  que hay que</a:t>
            </a:r>
            <a:r>
              <a:rPr spc="-20" dirty="0">
                <a:solidFill>
                  <a:srgbClr val="3232FF"/>
                </a:solidFill>
                <a:latin typeface="Comic Sans MS"/>
                <a:cs typeface="Comic Sans MS"/>
              </a:rPr>
              <a:t> </a:t>
            </a:r>
            <a:r>
              <a:rPr spc="-5" dirty="0">
                <a:solidFill>
                  <a:srgbClr val="3232FF"/>
                </a:solidFill>
                <a:latin typeface="Comic Sans MS"/>
                <a:cs typeface="Comic Sans MS"/>
              </a:rPr>
              <a:t>cumplir</a:t>
            </a:r>
            <a:r>
              <a:rPr sz="2400" spc="-5" dirty="0">
                <a:solidFill>
                  <a:srgbClr val="3232FF"/>
                </a:solidFill>
                <a:latin typeface="Comic Sans MS"/>
                <a:cs typeface="Comic Sans MS"/>
              </a:rPr>
              <a:t>”.</a:t>
            </a:r>
            <a:endParaRPr sz="2400" dirty="0">
              <a:latin typeface="Comic Sans MS"/>
              <a:cs typeface="Comic Sans MS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74072" y="2634996"/>
            <a:ext cx="9373227" cy="7512304"/>
            <a:chOff x="774073" y="2634996"/>
            <a:chExt cx="9144000" cy="4572000"/>
          </a:xfrm>
        </p:grpSpPr>
        <p:sp>
          <p:nvSpPr>
            <p:cNvPr id="8" name="object 8"/>
            <p:cNvSpPr/>
            <p:nvPr/>
          </p:nvSpPr>
          <p:spPr>
            <a:xfrm>
              <a:off x="3274954" y="2634996"/>
              <a:ext cx="3995928" cy="114299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74073" y="3777996"/>
              <a:ext cx="9143999" cy="342899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08404" y="6874764"/>
              <a:ext cx="8282850" cy="152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72777" y="3777996"/>
              <a:ext cx="8546589" cy="310438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72777" y="3777996"/>
              <a:ext cx="8547100" cy="3104515"/>
            </a:xfrm>
            <a:custGeom>
              <a:avLst/>
              <a:gdLst/>
              <a:ahLst/>
              <a:cxnLst/>
              <a:rect l="l" t="t" r="r" b="b"/>
              <a:pathLst>
                <a:path w="8547100" h="3104515">
                  <a:moveTo>
                    <a:pt x="8546589" y="2968751"/>
                  </a:moveTo>
                  <a:lnTo>
                    <a:pt x="8546589" y="0"/>
                  </a:lnTo>
                  <a:lnTo>
                    <a:pt x="8532873" y="0"/>
                  </a:lnTo>
                  <a:lnTo>
                    <a:pt x="8532873" y="2982467"/>
                  </a:lnTo>
                  <a:lnTo>
                    <a:pt x="8531349" y="2994659"/>
                  </a:lnTo>
                  <a:lnTo>
                    <a:pt x="8528301" y="3005327"/>
                  </a:lnTo>
                  <a:lnTo>
                    <a:pt x="8523729" y="3017519"/>
                  </a:lnTo>
                  <a:lnTo>
                    <a:pt x="8519157" y="3028187"/>
                  </a:lnTo>
                  <a:lnTo>
                    <a:pt x="8511537" y="3037331"/>
                  </a:lnTo>
                  <a:lnTo>
                    <a:pt x="8505441" y="3046475"/>
                  </a:lnTo>
                  <a:lnTo>
                    <a:pt x="8468865" y="3076955"/>
                  </a:lnTo>
                  <a:lnTo>
                    <a:pt x="8410953" y="3092195"/>
                  </a:lnTo>
                  <a:lnTo>
                    <a:pt x="135636" y="3092195"/>
                  </a:lnTo>
                  <a:lnTo>
                    <a:pt x="77724" y="3076955"/>
                  </a:lnTo>
                  <a:lnTo>
                    <a:pt x="33528" y="3037331"/>
                  </a:lnTo>
                  <a:lnTo>
                    <a:pt x="15240" y="2993135"/>
                  </a:lnTo>
                  <a:lnTo>
                    <a:pt x="13716" y="0"/>
                  </a:lnTo>
                  <a:lnTo>
                    <a:pt x="0" y="0"/>
                  </a:lnTo>
                  <a:lnTo>
                    <a:pt x="0" y="2968751"/>
                  </a:lnTo>
                  <a:lnTo>
                    <a:pt x="6096" y="3009899"/>
                  </a:lnTo>
                  <a:lnTo>
                    <a:pt x="32004" y="3055619"/>
                  </a:lnTo>
                  <a:lnTo>
                    <a:pt x="60960" y="3081527"/>
                  </a:lnTo>
                  <a:lnTo>
                    <a:pt x="96012" y="3098291"/>
                  </a:lnTo>
                  <a:lnTo>
                    <a:pt x="121920" y="3104387"/>
                  </a:lnTo>
                  <a:lnTo>
                    <a:pt x="8410953" y="3104387"/>
                  </a:lnTo>
                  <a:lnTo>
                    <a:pt x="8438385" y="3101339"/>
                  </a:lnTo>
                  <a:lnTo>
                    <a:pt x="8450577" y="3098291"/>
                  </a:lnTo>
                  <a:lnTo>
                    <a:pt x="8464293" y="3093719"/>
                  </a:lnTo>
                  <a:lnTo>
                    <a:pt x="8474961" y="3087623"/>
                  </a:lnTo>
                  <a:lnTo>
                    <a:pt x="8487153" y="3081527"/>
                  </a:lnTo>
                  <a:lnTo>
                    <a:pt x="8496297" y="3073907"/>
                  </a:lnTo>
                  <a:lnTo>
                    <a:pt x="8506965" y="3064763"/>
                  </a:lnTo>
                  <a:lnTo>
                    <a:pt x="8514585" y="3054095"/>
                  </a:lnTo>
                  <a:lnTo>
                    <a:pt x="8523729" y="3044951"/>
                  </a:lnTo>
                  <a:lnTo>
                    <a:pt x="8529825" y="3032759"/>
                  </a:lnTo>
                  <a:lnTo>
                    <a:pt x="8535921" y="3022091"/>
                  </a:lnTo>
                  <a:lnTo>
                    <a:pt x="8540493" y="3008375"/>
                  </a:lnTo>
                  <a:lnTo>
                    <a:pt x="8543541" y="2996183"/>
                  </a:lnTo>
                  <a:lnTo>
                    <a:pt x="8546589" y="2968751"/>
                  </a:lnTo>
                  <a:close/>
                </a:path>
              </a:pathLst>
            </a:custGeom>
            <a:solidFill>
              <a:srgbClr val="A3A2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274954" y="3777996"/>
              <a:ext cx="3995928" cy="2852928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74073" y="348996"/>
            <a:ext cx="9144000" cy="3429000"/>
            <a:chOff x="774073" y="348996"/>
            <a:chExt cx="9144000" cy="3429000"/>
          </a:xfrm>
        </p:grpSpPr>
        <p:sp>
          <p:nvSpPr>
            <p:cNvPr id="3" name="object 3"/>
            <p:cNvSpPr/>
            <p:nvPr/>
          </p:nvSpPr>
          <p:spPr>
            <a:xfrm>
              <a:off x="774073" y="348996"/>
              <a:ext cx="9143999" cy="3428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72777" y="672084"/>
              <a:ext cx="8546589" cy="310591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72777" y="672084"/>
              <a:ext cx="8547100" cy="3106420"/>
            </a:xfrm>
            <a:custGeom>
              <a:avLst/>
              <a:gdLst/>
              <a:ahLst/>
              <a:cxnLst/>
              <a:rect l="l" t="t" r="r" b="b"/>
              <a:pathLst>
                <a:path w="8547100" h="3106420">
                  <a:moveTo>
                    <a:pt x="8546589" y="3105912"/>
                  </a:moveTo>
                  <a:lnTo>
                    <a:pt x="8546589" y="135636"/>
                  </a:lnTo>
                  <a:lnTo>
                    <a:pt x="8543541" y="108204"/>
                  </a:lnTo>
                  <a:lnTo>
                    <a:pt x="8529825" y="70104"/>
                  </a:lnTo>
                  <a:lnTo>
                    <a:pt x="8496297" y="30480"/>
                  </a:lnTo>
                  <a:lnTo>
                    <a:pt x="8462769" y="10668"/>
                  </a:lnTo>
                  <a:lnTo>
                    <a:pt x="8424669" y="0"/>
                  </a:lnTo>
                  <a:lnTo>
                    <a:pt x="121920" y="0"/>
                  </a:lnTo>
                  <a:lnTo>
                    <a:pt x="108204" y="3048"/>
                  </a:lnTo>
                  <a:lnTo>
                    <a:pt x="96012" y="6096"/>
                  </a:lnTo>
                  <a:lnTo>
                    <a:pt x="82296" y="10668"/>
                  </a:lnTo>
                  <a:lnTo>
                    <a:pt x="71628" y="16764"/>
                  </a:lnTo>
                  <a:lnTo>
                    <a:pt x="59436" y="22860"/>
                  </a:lnTo>
                  <a:lnTo>
                    <a:pt x="48768" y="30480"/>
                  </a:lnTo>
                  <a:lnTo>
                    <a:pt x="30480" y="48768"/>
                  </a:lnTo>
                  <a:lnTo>
                    <a:pt x="22860" y="59436"/>
                  </a:lnTo>
                  <a:lnTo>
                    <a:pt x="16764" y="71628"/>
                  </a:lnTo>
                  <a:lnTo>
                    <a:pt x="10668" y="82296"/>
                  </a:lnTo>
                  <a:lnTo>
                    <a:pt x="6096" y="96012"/>
                  </a:lnTo>
                  <a:lnTo>
                    <a:pt x="3048" y="108204"/>
                  </a:lnTo>
                  <a:lnTo>
                    <a:pt x="0" y="135636"/>
                  </a:lnTo>
                  <a:lnTo>
                    <a:pt x="0" y="3105912"/>
                  </a:lnTo>
                  <a:lnTo>
                    <a:pt x="13716" y="3105912"/>
                  </a:lnTo>
                  <a:lnTo>
                    <a:pt x="13716" y="121920"/>
                  </a:lnTo>
                  <a:lnTo>
                    <a:pt x="15240" y="109728"/>
                  </a:lnTo>
                  <a:lnTo>
                    <a:pt x="18288" y="99060"/>
                  </a:lnTo>
                  <a:lnTo>
                    <a:pt x="22860" y="86868"/>
                  </a:lnTo>
                  <a:lnTo>
                    <a:pt x="27432" y="76200"/>
                  </a:lnTo>
                  <a:lnTo>
                    <a:pt x="35052" y="67056"/>
                  </a:lnTo>
                  <a:lnTo>
                    <a:pt x="41148" y="56388"/>
                  </a:lnTo>
                  <a:lnTo>
                    <a:pt x="77724" y="27432"/>
                  </a:lnTo>
                  <a:lnTo>
                    <a:pt x="135636" y="12192"/>
                  </a:lnTo>
                  <a:lnTo>
                    <a:pt x="8410953" y="12192"/>
                  </a:lnTo>
                  <a:lnTo>
                    <a:pt x="8435337" y="15240"/>
                  </a:lnTo>
                  <a:lnTo>
                    <a:pt x="8479533" y="33528"/>
                  </a:lnTo>
                  <a:lnTo>
                    <a:pt x="8513061" y="67056"/>
                  </a:lnTo>
                  <a:lnTo>
                    <a:pt x="8531349" y="111252"/>
                  </a:lnTo>
                  <a:lnTo>
                    <a:pt x="8532873" y="123444"/>
                  </a:lnTo>
                  <a:lnTo>
                    <a:pt x="8532873" y="3105912"/>
                  </a:lnTo>
                  <a:lnTo>
                    <a:pt x="8546589" y="3105912"/>
                  </a:lnTo>
                  <a:close/>
                </a:path>
              </a:pathLst>
            </a:custGeom>
            <a:solidFill>
              <a:srgbClr val="A3A2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417201" y="850391"/>
              <a:ext cx="7921751" cy="222656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379101" y="812292"/>
              <a:ext cx="7998459" cy="2303145"/>
            </a:xfrm>
            <a:custGeom>
              <a:avLst/>
              <a:gdLst/>
              <a:ahLst/>
              <a:cxnLst/>
              <a:rect l="l" t="t" r="r" b="b"/>
              <a:pathLst>
                <a:path w="7998459" h="2303145">
                  <a:moveTo>
                    <a:pt x="7997949" y="2302764"/>
                  </a:moveTo>
                  <a:lnTo>
                    <a:pt x="7997949" y="0"/>
                  </a:lnTo>
                  <a:lnTo>
                    <a:pt x="0" y="0"/>
                  </a:lnTo>
                  <a:lnTo>
                    <a:pt x="0" y="2302764"/>
                  </a:lnTo>
                  <a:lnTo>
                    <a:pt x="38100" y="2302764"/>
                  </a:lnTo>
                  <a:lnTo>
                    <a:pt x="38100" y="76200"/>
                  </a:lnTo>
                  <a:lnTo>
                    <a:pt x="76200" y="38100"/>
                  </a:lnTo>
                  <a:lnTo>
                    <a:pt x="76200" y="76200"/>
                  </a:lnTo>
                  <a:lnTo>
                    <a:pt x="7921749" y="76200"/>
                  </a:lnTo>
                  <a:lnTo>
                    <a:pt x="7921749" y="38100"/>
                  </a:lnTo>
                  <a:lnTo>
                    <a:pt x="7959849" y="76200"/>
                  </a:lnTo>
                  <a:lnTo>
                    <a:pt x="7959849" y="2302764"/>
                  </a:lnTo>
                  <a:lnTo>
                    <a:pt x="7997949" y="2302764"/>
                  </a:lnTo>
                  <a:close/>
                </a:path>
                <a:path w="7998459" h="2303145">
                  <a:moveTo>
                    <a:pt x="76200" y="76200"/>
                  </a:moveTo>
                  <a:lnTo>
                    <a:pt x="76200" y="38100"/>
                  </a:lnTo>
                  <a:lnTo>
                    <a:pt x="38100" y="76200"/>
                  </a:lnTo>
                  <a:lnTo>
                    <a:pt x="76200" y="76200"/>
                  </a:lnTo>
                  <a:close/>
                </a:path>
                <a:path w="7998459" h="2303145">
                  <a:moveTo>
                    <a:pt x="76200" y="2226564"/>
                  </a:moveTo>
                  <a:lnTo>
                    <a:pt x="76200" y="76200"/>
                  </a:lnTo>
                  <a:lnTo>
                    <a:pt x="38100" y="76200"/>
                  </a:lnTo>
                  <a:lnTo>
                    <a:pt x="38100" y="2226564"/>
                  </a:lnTo>
                  <a:lnTo>
                    <a:pt x="76200" y="2226564"/>
                  </a:lnTo>
                  <a:close/>
                </a:path>
                <a:path w="7998459" h="2303145">
                  <a:moveTo>
                    <a:pt x="7959849" y="2226564"/>
                  </a:moveTo>
                  <a:lnTo>
                    <a:pt x="38100" y="2226564"/>
                  </a:lnTo>
                  <a:lnTo>
                    <a:pt x="76200" y="2264664"/>
                  </a:lnTo>
                  <a:lnTo>
                    <a:pt x="76200" y="2302764"/>
                  </a:lnTo>
                  <a:lnTo>
                    <a:pt x="7921749" y="2302764"/>
                  </a:lnTo>
                  <a:lnTo>
                    <a:pt x="7921749" y="2264664"/>
                  </a:lnTo>
                  <a:lnTo>
                    <a:pt x="7959849" y="2226564"/>
                  </a:lnTo>
                  <a:close/>
                </a:path>
                <a:path w="7998459" h="2303145">
                  <a:moveTo>
                    <a:pt x="76200" y="2302764"/>
                  </a:moveTo>
                  <a:lnTo>
                    <a:pt x="76200" y="2264664"/>
                  </a:lnTo>
                  <a:lnTo>
                    <a:pt x="38100" y="2226564"/>
                  </a:lnTo>
                  <a:lnTo>
                    <a:pt x="38100" y="2302764"/>
                  </a:lnTo>
                  <a:lnTo>
                    <a:pt x="76200" y="2302764"/>
                  </a:lnTo>
                  <a:close/>
                </a:path>
                <a:path w="7998459" h="2303145">
                  <a:moveTo>
                    <a:pt x="7959849" y="76200"/>
                  </a:moveTo>
                  <a:lnTo>
                    <a:pt x="7921749" y="38100"/>
                  </a:lnTo>
                  <a:lnTo>
                    <a:pt x="7921749" y="76200"/>
                  </a:lnTo>
                  <a:lnTo>
                    <a:pt x="7959849" y="76200"/>
                  </a:lnTo>
                  <a:close/>
                </a:path>
                <a:path w="7998459" h="2303145">
                  <a:moveTo>
                    <a:pt x="7959849" y="2226564"/>
                  </a:moveTo>
                  <a:lnTo>
                    <a:pt x="7959849" y="76200"/>
                  </a:lnTo>
                  <a:lnTo>
                    <a:pt x="7921749" y="76200"/>
                  </a:lnTo>
                  <a:lnTo>
                    <a:pt x="7921749" y="2226564"/>
                  </a:lnTo>
                  <a:lnTo>
                    <a:pt x="7959849" y="2226564"/>
                  </a:lnTo>
                  <a:close/>
                </a:path>
                <a:path w="7998459" h="2303145">
                  <a:moveTo>
                    <a:pt x="7959849" y="2302764"/>
                  </a:moveTo>
                  <a:lnTo>
                    <a:pt x="7959849" y="2226564"/>
                  </a:lnTo>
                  <a:lnTo>
                    <a:pt x="7921749" y="2264664"/>
                  </a:lnTo>
                  <a:lnTo>
                    <a:pt x="7921749" y="2302764"/>
                  </a:lnTo>
                  <a:lnTo>
                    <a:pt x="7959849" y="23027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628532" y="875791"/>
            <a:ext cx="7498715" cy="2159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95"/>
              </a:spcBef>
            </a:pPr>
            <a:r>
              <a:rPr sz="2800" spc="114" dirty="0">
                <a:solidFill>
                  <a:srgbClr val="3232FF"/>
                </a:solidFill>
              </a:rPr>
              <a:t>La </a:t>
            </a:r>
            <a:r>
              <a:rPr sz="2800" spc="90" dirty="0">
                <a:solidFill>
                  <a:srgbClr val="3232FF"/>
                </a:solidFill>
              </a:rPr>
              <a:t>Ley </a:t>
            </a:r>
            <a:r>
              <a:rPr sz="2800" spc="95" dirty="0">
                <a:solidFill>
                  <a:srgbClr val="3232FF"/>
                </a:solidFill>
              </a:rPr>
              <a:t>19587 </a:t>
            </a:r>
            <a:r>
              <a:rPr sz="2800" spc="85" dirty="0">
                <a:solidFill>
                  <a:srgbClr val="3232FF"/>
                </a:solidFill>
              </a:rPr>
              <a:t>Dec.351/1979 </a:t>
            </a:r>
            <a:r>
              <a:rPr sz="2800" spc="145" dirty="0">
                <a:solidFill>
                  <a:srgbClr val="3232FF"/>
                </a:solidFill>
              </a:rPr>
              <a:t>de </a:t>
            </a:r>
            <a:r>
              <a:rPr sz="2800" spc="125" dirty="0">
                <a:solidFill>
                  <a:srgbClr val="3232FF"/>
                </a:solidFill>
              </a:rPr>
              <a:t>Higiene </a:t>
            </a:r>
            <a:r>
              <a:rPr sz="2800" spc="114" dirty="0">
                <a:solidFill>
                  <a:srgbClr val="3232FF"/>
                </a:solidFill>
              </a:rPr>
              <a:t>y  </a:t>
            </a:r>
            <a:r>
              <a:rPr sz="2800" spc="140" dirty="0">
                <a:solidFill>
                  <a:srgbClr val="3232FF"/>
                </a:solidFill>
              </a:rPr>
              <a:t>Seguridad </a:t>
            </a:r>
            <a:r>
              <a:rPr sz="2800" spc="110" dirty="0">
                <a:solidFill>
                  <a:srgbClr val="3232FF"/>
                </a:solidFill>
              </a:rPr>
              <a:t>en el </a:t>
            </a:r>
            <a:r>
              <a:rPr sz="2800" spc="105" dirty="0">
                <a:solidFill>
                  <a:srgbClr val="3232FF"/>
                </a:solidFill>
              </a:rPr>
              <a:t>Trabajo </a:t>
            </a:r>
            <a:r>
              <a:rPr sz="2800" spc="140" dirty="0">
                <a:solidFill>
                  <a:srgbClr val="3232FF"/>
                </a:solidFill>
              </a:rPr>
              <a:t>toma </a:t>
            </a:r>
            <a:r>
              <a:rPr sz="2800" spc="160" dirty="0">
                <a:solidFill>
                  <a:srgbClr val="3232FF"/>
                </a:solidFill>
              </a:rPr>
              <a:t>como  </a:t>
            </a:r>
            <a:r>
              <a:rPr sz="2800" spc="145" dirty="0">
                <a:solidFill>
                  <a:srgbClr val="3232FF"/>
                </a:solidFill>
              </a:rPr>
              <a:t>referencia </a:t>
            </a:r>
            <a:r>
              <a:rPr sz="2800" spc="114" dirty="0">
                <a:solidFill>
                  <a:srgbClr val="3232FF"/>
                </a:solidFill>
              </a:rPr>
              <a:t>la Reglamentación </a:t>
            </a:r>
            <a:r>
              <a:rPr sz="2800" spc="90" dirty="0">
                <a:solidFill>
                  <a:srgbClr val="3232FF"/>
                </a:solidFill>
              </a:rPr>
              <a:t>AEA </a:t>
            </a:r>
            <a:r>
              <a:rPr sz="2800" spc="114" dirty="0">
                <a:solidFill>
                  <a:srgbClr val="3232FF"/>
                </a:solidFill>
              </a:rPr>
              <a:t>y  </a:t>
            </a:r>
            <a:r>
              <a:rPr sz="2800" spc="130" dirty="0">
                <a:solidFill>
                  <a:srgbClr val="3232FF"/>
                </a:solidFill>
              </a:rPr>
              <a:t>establece</a:t>
            </a:r>
            <a:r>
              <a:rPr sz="2800" spc="-50" dirty="0">
                <a:solidFill>
                  <a:srgbClr val="3232FF"/>
                </a:solidFill>
              </a:rPr>
              <a:t> </a:t>
            </a:r>
            <a:r>
              <a:rPr sz="2800" spc="120" dirty="0">
                <a:solidFill>
                  <a:srgbClr val="3232FF"/>
                </a:solidFill>
              </a:rPr>
              <a:t>su</a:t>
            </a:r>
            <a:r>
              <a:rPr sz="2800" spc="-80" dirty="0">
                <a:solidFill>
                  <a:srgbClr val="3232FF"/>
                </a:solidFill>
              </a:rPr>
              <a:t> </a:t>
            </a:r>
            <a:r>
              <a:rPr sz="2800" spc="120" dirty="0">
                <a:solidFill>
                  <a:srgbClr val="3232FF"/>
                </a:solidFill>
              </a:rPr>
              <a:t>uso</a:t>
            </a:r>
            <a:r>
              <a:rPr sz="2800" spc="-90" dirty="0">
                <a:solidFill>
                  <a:srgbClr val="3232FF"/>
                </a:solidFill>
              </a:rPr>
              <a:t> </a:t>
            </a:r>
            <a:r>
              <a:rPr sz="2800" spc="140" dirty="0">
                <a:solidFill>
                  <a:srgbClr val="3232FF"/>
                </a:solidFill>
              </a:rPr>
              <a:t>obligatorio</a:t>
            </a:r>
            <a:r>
              <a:rPr sz="2800" spc="-55" dirty="0">
                <a:solidFill>
                  <a:srgbClr val="3232FF"/>
                </a:solidFill>
              </a:rPr>
              <a:t> </a:t>
            </a:r>
            <a:r>
              <a:rPr sz="2800" spc="110" dirty="0">
                <a:solidFill>
                  <a:srgbClr val="3232FF"/>
                </a:solidFill>
              </a:rPr>
              <a:t>en</a:t>
            </a:r>
            <a:r>
              <a:rPr sz="2800" spc="-80" dirty="0">
                <a:solidFill>
                  <a:srgbClr val="3232FF"/>
                </a:solidFill>
              </a:rPr>
              <a:t> </a:t>
            </a:r>
            <a:r>
              <a:rPr sz="2800" spc="160" dirty="0">
                <a:solidFill>
                  <a:srgbClr val="3232FF"/>
                </a:solidFill>
              </a:rPr>
              <a:t>todo</a:t>
            </a:r>
            <a:r>
              <a:rPr sz="2800" spc="-80" dirty="0">
                <a:solidFill>
                  <a:srgbClr val="3232FF"/>
                </a:solidFill>
              </a:rPr>
              <a:t> </a:t>
            </a:r>
            <a:r>
              <a:rPr sz="2800" spc="160" dirty="0">
                <a:solidFill>
                  <a:srgbClr val="3232FF"/>
                </a:solidFill>
              </a:rPr>
              <a:t>tipo</a:t>
            </a:r>
            <a:r>
              <a:rPr sz="2800" spc="-65" dirty="0">
                <a:solidFill>
                  <a:srgbClr val="3232FF"/>
                </a:solidFill>
              </a:rPr>
              <a:t> </a:t>
            </a:r>
            <a:r>
              <a:rPr sz="2800" spc="145" dirty="0">
                <a:solidFill>
                  <a:srgbClr val="3232FF"/>
                </a:solidFill>
              </a:rPr>
              <a:t>de  </a:t>
            </a:r>
            <a:r>
              <a:rPr sz="2800" spc="130" dirty="0">
                <a:solidFill>
                  <a:srgbClr val="3232FF"/>
                </a:solidFill>
              </a:rPr>
              <a:t>instalaciones</a:t>
            </a:r>
            <a:r>
              <a:rPr sz="2800" spc="-65" dirty="0">
                <a:solidFill>
                  <a:srgbClr val="3232FF"/>
                </a:solidFill>
              </a:rPr>
              <a:t> </a:t>
            </a:r>
            <a:r>
              <a:rPr sz="2800" spc="145" dirty="0">
                <a:solidFill>
                  <a:srgbClr val="3232FF"/>
                </a:solidFill>
              </a:rPr>
              <a:t>eléctricas.</a:t>
            </a:r>
            <a:endParaRPr sz="2800"/>
          </a:p>
        </p:txBody>
      </p:sp>
      <p:grpSp>
        <p:nvGrpSpPr>
          <p:cNvPr id="9" name="object 9"/>
          <p:cNvGrpSpPr/>
          <p:nvPr/>
        </p:nvGrpSpPr>
        <p:grpSpPr>
          <a:xfrm>
            <a:off x="774073" y="3707891"/>
            <a:ext cx="9143999" cy="5676791"/>
            <a:chOff x="774073" y="3707891"/>
            <a:chExt cx="9143999" cy="3499104"/>
          </a:xfrm>
        </p:grpSpPr>
        <p:sp>
          <p:nvSpPr>
            <p:cNvPr id="10" name="object 10"/>
            <p:cNvSpPr/>
            <p:nvPr/>
          </p:nvSpPr>
          <p:spPr>
            <a:xfrm>
              <a:off x="4489582" y="3707891"/>
              <a:ext cx="1872995" cy="7010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74073" y="3777996"/>
              <a:ext cx="9143999" cy="342899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208404" y="6874764"/>
              <a:ext cx="8282850" cy="1523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72777" y="3777995"/>
              <a:ext cx="8546589" cy="3104388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72777" y="3777996"/>
              <a:ext cx="8547100" cy="3104515"/>
            </a:xfrm>
            <a:custGeom>
              <a:avLst/>
              <a:gdLst/>
              <a:ahLst/>
              <a:cxnLst/>
              <a:rect l="l" t="t" r="r" b="b"/>
              <a:pathLst>
                <a:path w="8547100" h="3104515">
                  <a:moveTo>
                    <a:pt x="8546589" y="2968751"/>
                  </a:moveTo>
                  <a:lnTo>
                    <a:pt x="8546589" y="0"/>
                  </a:lnTo>
                  <a:lnTo>
                    <a:pt x="8532873" y="0"/>
                  </a:lnTo>
                  <a:lnTo>
                    <a:pt x="8532873" y="2982467"/>
                  </a:lnTo>
                  <a:lnTo>
                    <a:pt x="8531349" y="2994659"/>
                  </a:lnTo>
                  <a:lnTo>
                    <a:pt x="8528301" y="3005327"/>
                  </a:lnTo>
                  <a:lnTo>
                    <a:pt x="8523729" y="3017519"/>
                  </a:lnTo>
                  <a:lnTo>
                    <a:pt x="8519157" y="3028187"/>
                  </a:lnTo>
                  <a:lnTo>
                    <a:pt x="8511537" y="3037331"/>
                  </a:lnTo>
                  <a:lnTo>
                    <a:pt x="8505441" y="3046475"/>
                  </a:lnTo>
                  <a:lnTo>
                    <a:pt x="8468865" y="3076955"/>
                  </a:lnTo>
                  <a:lnTo>
                    <a:pt x="8410953" y="3092195"/>
                  </a:lnTo>
                  <a:lnTo>
                    <a:pt x="135636" y="3092195"/>
                  </a:lnTo>
                  <a:lnTo>
                    <a:pt x="77724" y="3076955"/>
                  </a:lnTo>
                  <a:lnTo>
                    <a:pt x="33528" y="3037331"/>
                  </a:lnTo>
                  <a:lnTo>
                    <a:pt x="15240" y="2993135"/>
                  </a:lnTo>
                  <a:lnTo>
                    <a:pt x="13716" y="0"/>
                  </a:lnTo>
                  <a:lnTo>
                    <a:pt x="0" y="0"/>
                  </a:lnTo>
                  <a:lnTo>
                    <a:pt x="0" y="2968751"/>
                  </a:lnTo>
                  <a:lnTo>
                    <a:pt x="6096" y="3009899"/>
                  </a:lnTo>
                  <a:lnTo>
                    <a:pt x="32004" y="3055619"/>
                  </a:lnTo>
                  <a:lnTo>
                    <a:pt x="60960" y="3081527"/>
                  </a:lnTo>
                  <a:lnTo>
                    <a:pt x="96012" y="3098291"/>
                  </a:lnTo>
                  <a:lnTo>
                    <a:pt x="121920" y="3104387"/>
                  </a:lnTo>
                  <a:lnTo>
                    <a:pt x="8410953" y="3104387"/>
                  </a:lnTo>
                  <a:lnTo>
                    <a:pt x="8438385" y="3101339"/>
                  </a:lnTo>
                  <a:lnTo>
                    <a:pt x="8450577" y="3098291"/>
                  </a:lnTo>
                  <a:lnTo>
                    <a:pt x="8464293" y="3093719"/>
                  </a:lnTo>
                  <a:lnTo>
                    <a:pt x="8474961" y="3087623"/>
                  </a:lnTo>
                  <a:lnTo>
                    <a:pt x="8487153" y="3081527"/>
                  </a:lnTo>
                  <a:lnTo>
                    <a:pt x="8496297" y="3073907"/>
                  </a:lnTo>
                  <a:lnTo>
                    <a:pt x="8506965" y="3064763"/>
                  </a:lnTo>
                  <a:lnTo>
                    <a:pt x="8514585" y="3054095"/>
                  </a:lnTo>
                  <a:lnTo>
                    <a:pt x="8523729" y="3044951"/>
                  </a:lnTo>
                  <a:lnTo>
                    <a:pt x="8529825" y="3032759"/>
                  </a:lnTo>
                  <a:lnTo>
                    <a:pt x="8535921" y="3022091"/>
                  </a:lnTo>
                  <a:lnTo>
                    <a:pt x="8540493" y="3008375"/>
                  </a:lnTo>
                  <a:lnTo>
                    <a:pt x="8543541" y="2996183"/>
                  </a:lnTo>
                  <a:lnTo>
                    <a:pt x="8546589" y="2968751"/>
                  </a:lnTo>
                  <a:close/>
                </a:path>
              </a:pathLst>
            </a:custGeom>
            <a:solidFill>
              <a:srgbClr val="A3A2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213101" y="3777995"/>
              <a:ext cx="2819400" cy="2234184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51100" y="774700"/>
            <a:ext cx="6934200" cy="8355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320" algn="ctr">
              <a:lnSpc>
                <a:spcPct val="100000"/>
              </a:lnSpc>
              <a:spcBef>
                <a:spcPts val="100"/>
              </a:spcBef>
            </a:pPr>
            <a:r>
              <a:rPr sz="1000" b="1" spc="-5" dirty="0">
                <a:latin typeface="Arial"/>
                <a:cs typeface="Arial"/>
              </a:rPr>
              <a:t>ASOCIACION ELECTROTECNICA ARGENTINA </a:t>
            </a:r>
            <a:r>
              <a:rPr sz="1000" b="1" dirty="0">
                <a:latin typeface="Arial"/>
                <a:cs typeface="Arial"/>
              </a:rPr>
              <a:t>(A.E.A)</a:t>
            </a:r>
            <a:endParaRPr sz="1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950" dirty="0">
              <a:latin typeface="Arial"/>
              <a:cs typeface="Arial"/>
            </a:endParaRPr>
          </a:p>
          <a:p>
            <a:pPr marL="20320" algn="ctr">
              <a:lnSpc>
                <a:spcPct val="100000"/>
              </a:lnSpc>
            </a:pPr>
            <a:r>
              <a:rPr sz="1000" b="1" spc="-5" dirty="0">
                <a:latin typeface="Arial"/>
                <a:cs typeface="Arial"/>
              </a:rPr>
              <a:t>REGLAMENTACIONES</a:t>
            </a:r>
            <a:r>
              <a:rPr sz="1000" b="1" spc="-10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VIGENTES</a:t>
            </a:r>
            <a:endParaRPr sz="1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50" dirty="0">
              <a:latin typeface="Arial"/>
              <a:cs typeface="Arial"/>
            </a:endParaRPr>
          </a:p>
          <a:p>
            <a:pPr marL="12700">
              <a:lnSpc>
                <a:spcPts val="1175"/>
              </a:lnSpc>
            </a:pPr>
            <a:r>
              <a:rPr sz="1000" spc="-5" dirty="0">
                <a:latin typeface="Arial"/>
                <a:cs typeface="Arial"/>
              </a:rPr>
              <a:t>AEA 90364-0 </a:t>
            </a:r>
            <a:r>
              <a:rPr sz="1000" dirty="0">
                <a:latin typeface="Arial"/>
                <a:cs typeface="Arial"/>
              </a:rPr>
              <a:t>- </a:t>
            </a:r>
            <a:r>
              <a:rPr sz="1000" spc="-5" dirty="0">
                <a:latin typeface="Arial"/>
                <a:cs typeface="Arial"/>
              </a:rPr>
              <a:t>Reglamentación para la Ejecución de Instalaciones Eléctricas en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Inmuebles</a:t>
            </a:r>
            <a:endParaRPr sz="1000" dirty="0">
              <a:latin typeface="Arial"/>
              <a:cs typeface="Arial"/>
            </a:endParaRPr>
          </a:p>
          <a:p>
            <a:pPr marL="866775" indent="-78105">
              <a:lnSpc>
                <a:spcPts val="1175"/>
              </a:lnSpc>
              <a:buChar char="-"/>
              <a:tabLst>
                <a:tab pos="867410" algn="l"/>
              </a:tabLst>
            </a:pPr>
            <a:r>
              <a:rPr sz="1000" spc="-5" dirty="0">
                <a:latin typeface="Arial"/>
                <a:cs typeface="Arial"/>
              </a:rPr>
              <a:t>Parte </a:t>
            </a:r>
            <a:r>
              <a:rPr sz="1000" dirty="0">
                <a:latin typeface="Arial"/>
                <a:cs typeface="Arial"/>
              </a:rPr>
              <a:t>0 - </a:t>
            </a:r>
            <a:r>
              <a:rPr sz="1000" spc="-5" dirty="0">
                <a:latin typeface="Arial"/>
                <a:cs typeface="Arial"/>
              </a:rPr>
              <a:t>Guía de Aplicación. [Edición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2006]</a:t>
            </a:r>
            <a:endParaRPr sz="1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-"/>
            </a:pPr>
            <a:endParaRPr sz="950" dirty="0">
              <a:latin typeface="Arial"/>
              <a:cs typeface="Arial"/>
            </a:endParaRPr>
          </a:p>
          <a:p>
            <a:pPr marL="12700">
              <a:lnSpc>
                <a:spcPts val="1175"/>
              </a:lnSpc>
            </a:pPr>
            <a:r>
              <a:rPr sz="1000" spc="-5" dirty="0">
                <a:latin typeface="Arial"/>
                <a:cs typeface="Arial"/>
              </a:rPr>
              <a:t>AEA 90364-1 </a:t>
            </a:r>
            <a:r>
              <a:rPr sz="1000" dirty="0">
                <a:latin typeface="Arial"/>
                <a:cs typeface="Arial"/>
              </a:rPr>
              <a:t>- </a:t>
            </a:r>
            <a:r>
              <a:rPr sz="1000" spc="-5" dirty="0">
                <a:latin typeface="Arial"/>
                <a:cs typeface="Arial"/>
              </a:rPr>
              <a:t>Reglamentación para la Ejecución de Instalaciones Eléctricas en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Inmuebles</a:t>
            </a:r>
            <a:endParaRPr sz="1000" dirty="0">
              <a:latin typeface="Arial"/>
              <a:cs typeface="Arial"/>
            </a:endParaRPr>
          </a:p>
          <a:p>
            <a:pPr marL="866775" indent="-78105">
              <a:lnSpc>
                <a:spcPts val="1175"/>
              </a:lnSpc>
              <a:buChar char="-"/>
              <a:tabLst>
                <a:tab pos="867410" algn="l"/>
              </a:tabLst>
            </a:pPr>
            <a:r>
              <a:rPr sz="1000" spc="-5" dirty="0">
                <a:latin typeface="Arial"/>
                <a:cs typeface="Arial"/>
              </a:rPr>
              <a:t>Parte </a:t>
            </a:r>
            <a:r>
              <a:rPr sz="1000" dirty="0">
                <a:latin typeface="Arial"/>
                <a:cs typeface="Arial"/>
              </a:rPr>
              <a:t>1 - </a:t>
            </a:r>
            <a:r>
              <a:rPr sz="1000" spc="-5" dirty="0">
                <a:latin typeface="Arial"/>
                <a:cs typeface="Arial"/>
              </a:rPr>
              <a:t>Alcance, objeto </a:t>
            </a:r>
            <a:r>
              <a:rPr sz="1000" dirty="0">
                <a:latin typeface="Arial"/>
                <a:cs typeface="Arial"/>
              </a:rPr>
              <a:t>y </a:t>
            </a:r>
            <a:r>
              <a:rPr sz="1000" spc="-5" dirty="0">
                <a:latin typeface="Arial"/>
                <a:cs typeface="Arial"/>
              </a:rPr>
              <a:t>principios fundamentales. [Edición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2006]</a:t>
            </a:r>
            <a:endParaRPr sz="1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-"/>
            </a:pPr>
            <a:endParaRPr sz="950" dirty="0">
              <a:latin typeface="Arial"/>
              <a:cs typeface="Arial"/>
            </a:endParaRPr>
          </a:p>
          <a:p>
            <a:pPr marL="12700">
              <a:lnSpc>
                <a:spcPts val="1175"/>
              </a:lnSpc>
            </a:pPr>
            <a:r>
              <a:rPr sz="1000" spc="-5" dirty="0">
                <a:latin typeface="Arial"/>
                <a:cs typeface="Arial"/>
              </a:rPr>
              <a:t>AEA 90364-2 </a:t>
            </a:r>
            <a:r>
              <a:rPr sz="1000" dirty="0">
                <a:latin typeface="Arial"/>
                <a:cs typeface="Arial"/>
              </a:rPr>
              <a:t>- </a:t>
            </a:r>
            <a:r>
              <a:rPr sz="1000" spc="-5" dirty="0">
                <a:latin typeface="Arial"/>
                <a:cs typeface="Arial"/>
              </a:rPr>
              <a:t>Reglamentación para la Ejecución de Instalaciones Eléctricas en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Inmuebles</a:t>
            </a:r>
            <a:endParaRPr sz="1000" dirty="0">
              <a:latin typeface="Arial"/>
              <a:cs typeface="Arial"/>
            </a:endParaRPr>
          </a:p>
          <a:p>
            <a:pPr marL="866775" indent="-78105">
              <a:lnSpc>
                <a:spcPts val="1175"/>
              </a:lnSpc>
              <a:buChar char="-"/>
              <a:tabLst>
                <a:tab pos="867410" algn="l"/>
              </a:tabLst>
            </a:pPr>
            <a:r>
              <a:rPr sz="1000" spc="-5" dirty="0">
                <a:latin typeface="Arial"/>
                <a:cs typeface="Arial"/>
              </a:rPr>
              <a:t>Parte </a:t>
            </a:r>
            <a:r>
              <a:rPr sz="1000" dirty="0">
                <a:latin typeface="Arial"/>
                <a:cs typeface="Arial"/>
              </a:rPr>
              <a:t>2 </a:t>
            </a:r>
            <a:r>
              <a:rPr sz="1000" spc="-5" dirty="0">
                <a:latin typeface="Arial"/>
                <a:cs typeface="Arial"/>
              </a:rPr>
              <a:t>-Definiciones. [Edición</a:t>
            </a:r>
            <a:r>
              <a:rPr sz="1000" spc="-1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2006]</a:t>
            </a:r>
            <a:endParaRPr sz="1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-"/>
            </a:pPr>
            <a:endParaRPr sz="950" dirty="0">
              <a:latin typeface="Arial"/>
              <a:cs typeface="Arial"/>
            </a:endParaRPr>
          </a:p>
          <a:p>
            <a:pPr marL="12700">
              <a:lnSpc>
                <a:spcPts val="1175"/>
              </a:lnSpc>
            </a:pPr>
            <a:r>
              <a:rPr sz="1000" spc="-5" dirty="0">
                <a:latin typeface="Arial"/>
                <a:cs typeface="Arial"/>
              </a:rPr>
              <a:t>AEA 90364-3 </a:t>
            </a:r>
            <a:r>
              <a:rPr sz="1000" dirty="0">
                <a:latin typeface="Arial"/>
                <a:cs typeface="Arial"/>
              </a:rPr>
              <a:t>- </a:t>
            </a:r>
            <a:r>
              <a:rPr sz="1000" spc="-5" dirty="0">
                <a:latin typeface="Arial"/>
                <a:cs typeface="Arial"/>
              </a:rPr>
              <a:t>Reglamentación para la Ejecución de Instalaciones Eléctricas en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Inmuebles</a:t>
            </a:r>
            <a:endParaRPr sz="1000" dirty="0">
              <a:latin typeface="Arial"/>
              <a:cs typeface="Arial"/>
            </a:endParaRPr>
          </a:p>
          <a:p>
            <a:pPr marL="866775" indent="-78105">
              <a:lnSpc>
                <a:spcPts val="1175"/>
              </a:lnSpc>
              <a:buChar char="-"/>
              <a:tabLst>
                <a:tab pos="867410" algn="l"/>
              </a:tabLst>
            </a:pPr>
            <a:r>
              <a:rPr sz="1000" spc="-5" dirty="0">
                <a:latin typeface="Arial"/>
                <a:cs typeface="Arial"/>
              </a:rPr>
              <a:t>Parte </a:t>
            </a:r>
            <a:r>
              <a:rPr sz="1000" dirty="0">
                <a:latin typeface="Arial"/>
                <a:cs typeface="Arial"/>
              </a:rPr>
              <a:t>3 - </a:t>
            </a:r>
            <a:r>
              <a:rPr sz="1000" spc="-5" dirty="0">
                <a:latin typeface="Arial"/>
                <a:cs typeface="Arial"/>
              </a:rPr>
              <a:t>Determinación de </a:t>
            </a:r>
            <a:r>
              <a:rPr sz="1000" dirty="0">
                <a:latin typeface="Arial"/>
                <a:cs typeface="Arial"/>
              </a:rPr>
              <a:t>las </a:t>
            </a:r>
            <a:r>
              <a:rPr sz="1000" spc="-5" dirty="0">
                <a:latin typeface="Arial"/>
                <a:cs typeface="Arial"/>
              </a:rPr>
              <a:t>características generales de </a:t>
            </a:r>
            <a:r>
              <a:rPr sz="1000" dirty="0">
                <a:latin typeface="Arial"/>
                <a:cs typeface="Arial"/>
              </a:rPr>
              <a:t>las </a:t>
            </a:r>
            <a:r>
              <a:rPr sz="1000" spc="-5" dirty="0">
                <a:latin typeface="Arial"/>
                <a:cs typeface="Arial"/>
              </a:rPr>
              <a:t>instalaciones. </a:t>
            </a:r>
            <a:r>
              <a:rPr sz="1000" dirty="0">
                <a:latin typeface="Arial"/>
                <a:cs typeface="Arial"/>
              </a:rPr>
              <a:t>[Edición</a:t>
            </a:r>
            <a:r>
              <a:rPr sz="1000" spc="65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2006]</a:t>
            </a:r>
            <a:endParaRPr sz="1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-"/>
            </a:pPr>
            <a:endParaRPr sz="950" dirty="0">
              <a:latin typeface="Arial"/>
              <a:cs typeface="Arial"/>
            </a:endParaRPr>
          </a:p>
          <a:p>
            <a:pPr marL="12700">
              <a:lnSpc>
                <a:spcPts val="1175"/>
              </a:lnSpc>
              <a:spcBef>
                <a:spcPts val="5"/>
              </a:spcBef>
            </a:pPr>
            <a:r>
              <a:rPr sz="1000" spc="-5" dirty="0">
                <a:latin typeface="Arial"/>
                <a:cs typeface="Arial"/>
              </a:rPr>
              <a:t>AEA 90364-4 </a:t>
            </a:r>
            <a:r>
              <a:rPr sz="1000" dirty="0">
                <a:latin typeface="Arial"/>
                <a:cs typeface="Arial"/>
              </a:rPr>
              <a:t>- </a:t>
            </a:r>
            <a:r>
              <a:rPr sz="1000" spc="-5" dirty="0">
                <a:latin typeface="Arial"/>
                <a:cs typeface="Arial"/>
              </a:rPr>
              <a:t>Reglamentación para la Ejecución de Instalaciones Eléctricas en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Inmuebles</a:t>
            </a:r>
            <a:endParaRPr sz="1000" dirty="0">
              <a:latin typeface="Arial"/>
              <a:cs typeface="Arial"/>
            </a:endParaRPr>
          </a:p>
          <a:p>
            <a:pPr marL="866775" indent="-78105">
              <a:lnSpc>
                <a:spcPts val="1175"/>
              </a:lnSpc>
              <a:buChar char="-"/>
              <a:tabLst>
                <a:tab pos="867410" algn="l"/>
              </a:tabLst>
            </a:pPr>
            <a:r>
              <a:rPr sz="1000" spc="-5" dirty="0">
                <a:latin typeface="Arial"/>
                <a:cs typeface="Arial"/>
              </a:rPr>
              <a:t>Parte </a:t>
            </a:r>
            <a:r>
              <a:rPr sz="1000" dirty="0">
                <a:latin typeface="Arial"/>
                <a:cs typeface="Arial"/>
              </a:rPr>
              <a:t>4 - </a:t>
            </a:r>
            <a:r>
              <a:rPr sz="1000" spc="-5" dirty="0">
                <a:latin typeface="Arial"/>
                <a:cs typeface="Arial"/>
              </a:rPr>
              <a:t>Protecciones para preservar la seguridad. [Edición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2006]</a:t>
            </a:r>
            <a:endParaRPr sz="1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-"/>
            </a:pPr>
            <a:endParaRPr sz="950" dirty="0">
              <a:latin typeface="Arial"/>
              <a:cs typeface="Arial"/>
            </a:endParaRPr>
          </a:p>
          <a:p>
            <a:pPr marL="12700">
              <a:lnSpc>
                <a:spcPts val="1175"/>
              </a:lnSpc>
            </a:pPr>
            <a:r>
              <a:rPr sz="1000" spc="-5" dirty="0">
                <a:latin typeface="Arial"/>
                <a:cs typeface="Arial"/>
              </a:rPr>
              <a:t>AEA 90364-5 </a:t>
            </a:r>
            <a:r>
              <a:rPr sz="1000" dirty="0">
                <a:latin typeface="Arial"/>
                <a:cs typeface="Arial"/>
              </a:rPr>
              <a:t>- </a:t>
            </a:r>
            <a:r>
              <a:rPr sz="1000" spc="-5" dirty="0">
                <a:latin typeface="Arial"/>
                <a:cs typeface="Arial"/>
              </a:rPr>
              <a:t>Reglamentación para la Ejecución de Instalaciones Eléctricas en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Inmuebles</a:t>
            </a:r>
            <a:endParaRPr sz="1000" dirty="0">
              <a:latin typeface="Arial"/>
              <a:cs typeface="Arial"/>
            </a:endParaRPr>
          </a:p>
          <a:p>
            <a:pPr marL="866775" indent="-78105">
              <a:lnSpc>
                <a:spcPts val="1175"/>
              </a:lnSpc>
              <a:buChar char="-"/>
              <a:tabLst>
                <a:tab pos="867410" algn="l"/>
              </a:tabLst>
            </a:pPr>
            <a:r>
              <a:rPr sz="1000" dirty="0">
                <a:latin typeface="Arial"/>
                <a:cs typeface="Arial"/>
              </a:rPr>
              <a:t>Parte 5 - </a:t>
            </a:r>
            <a:r>
              <a:rPr sz="1000" spc="-5" dirty="0">
                <a:latin typeface="Arial"/>
                <a:cs typeface="Arial"/>
              </a:rPr>
              <a:t>Elección </a:t>
            </a:r>
            <a:r>
              <a:rPr sz="1000" dirty="0">
                <a:latin typeface="Arial"/>
                <a:cs typeface="Arial"/>
              </a:rPr>
              <a:t>e </a:t>
            </a:r>
            <a:r>
              <a:rPr sz="1000" spc="-5" dirty="0">
                <a:latin typeface="Arial"/>
                <a:cs typeface="Arial"/>
              </a:rPr>
              <a:t>instalación </a:t>
            </a:r>
            <a:r>
              <a:rPr sz="1000" dirty="0">
                <a:latin typeface="Arial"/>
                <a:cs typeface="Arial"/>
              </a:rPr>
              <a:t>de </a:t>
            </a:r>
            <a:r>
              <a:rPr sz="1000" spc="-5" dirty="0">
                <a:latin typeface="Arial"/>
                <a:cs typeface="Arial"/>
              </a:rPr>
              <a:t>los materiales eléctricos. </a:t>
            </a:r>
            <a:r>
              <a:rPr sz="1000" dirty="0">
                <a:latin typeface="Arial"/>
                <a:cs typeface="Arial"/>
              </a:rPr>
              <a:t>[Edición </a:t>
            </a:r>
            <a:r>
              <a:rPr sz="1000" spc="-5" dirty="0">
                <a:latin typeface="Arial"/>
                <a:cs typeface="Arial"/>
              </a:rPr>
              <a:t>2006]</a:t>
            </a:r>
            <a:endParaRPr sz="1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-"/>
            </a:pPr>
            <a:endParaRPr sz="950" dirty="0">
              <a:latin typeface="Arial"/>
              <a:cs typeface="Arial"/>
            </a:endParaRPr>
          </a:p>
          <a:p>
            <a:pPr marL="12700">
              <a:lnSpc>
                <a:spcPts val="1175"/>
              </a:lnSpc>
            </a:pPr>
            <a:r>
              <a:rPr sz="1000" spc="-5" dirty="0">
                <a:latin typeface="Arial"/>
                <a:cs typeface="Arial"/>
              </a:rPr>
              <a:t>AEA 90364-6 </a:t>
            </a:r>
            <a:r>
              <a:rPr sz="1000" dirty="0">
                <a:latin typeface="Arial"/>
                <a:cs typeface="Arial"/>
              </a:rPr>
              <a:t>- </a:t>
            </a:r>
            <a:r>
              <a:rPr sz="1000" spc="-5" dirty="0">
                <a:latin typeface="Arial"/>
                <a:cs typeface="Arial"/>
              </a:rPr>
              <a:t>Reglamentación para la Ejecución de Instalaciones Eléctricas en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Inmuebles</a:t>
            </a:r>
            <a:endParaRPr sz="1000" dirty="0">
              <a:latin typeface="Arial"/>
              <a:cs typeface="Arial"/>
            </a:endParaRPr>
          </a:p>
          <a:p>
            <a:pPr marL="859155" marR="5080" indent="-70485">
              <a:lnSpc>
                <a:spcPts val="1150"/>
              </a:lnSpc>
              <a:spcBef>
                <a:spcPts val="55"/>
              </a:spcBef>
              <a:buChar char="-"/>
              <a:tabLst>
                <a:tab pos="867410" algn="l"/>
              </a:tabLst>
            </a:pPr>
            <a:r>
              <a:rPr sz="1000" spc="-5" dirty="0">
                <a:latin typeface="Arial"/>
                <a:cs typeface="Arial"/>
              </a:rPr>
              <a:t>Parte </a:t>
            </a:r>
            <a:r>
              <a:rPr sz="1000" dirty="0">
                <a:latin typeface="Arial"/>
                <a:cs typeface="Arial"/>
              </a:rPr>
              <a:t>6 - </a:t>
            </a:r>
            <a:r>
              <a:rPr sz="1000" spc="-5" dirty="0">
                <a:latin typeface="Arial"/>
                <a:cs typeface="Arial"/>
              </a:rPr>
              <a:t>Verificación de </a:t>
            </a:r>
            <a:r>
              <a:rPr sz="1000" dirty="0">
                <a:latin typeface="Arial"/>
                <a:cs typeface="Arial"/>
              </a:rPr>
              <a:t>las </a:t>
            </a:r>
            <a:r>
              <a:rPr sz="1000" spc="-5" dirty="0">
                <a:latin typeface="Arial"/>
                <a:cs typeface="Arial"/>
              </a:rPr>
              <a:t>Instalaciones eléctricas (inicial </a:t>
            </a:r>
            <a:r>
              <a:rPr sz="1000" dirty="0">
                <a:latin typeface="Arial"/>
                <a:cs typeface="Arial"/>
              </a:rPr>
              <a:t>y </a:t>
            </a:r>
            <a:r>
              <a:rPr sz="1000" spc="-5" dirty="0">
                <a:latin typeface="Arial"/>
                <a:cs typeface="Arial"/>
              </a:rPr>
              <a:t>periódicas) </a:t>
            </a:r>
            <a:r>
              <a:rPr sz="1000" dirty="0">
                <a:latin typeface="Arial"/>
                <a:cs typeface="Arial"/>
              </a:rPr>
              <a:t>y su </a:t>
            </a:r>
            <a:r>
              <a:rPr sz="1000" spc="-5" dirty="0">
                <a:latin typeface="Arial"/>
                <a:cs typeface="Arial"/>
              </a:rPr>
              <a:t>mantenimiento.  [Edición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2006]</a:t>
            </a:r>
            <a:endParaRPr sz="1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-"/>
            </a:pPr>
            <a:endParaRPr sz="900" dirty="0">
              <a:latin typeface="Arial"/>
              <a:cs typeface="Arial"/>
            </a:endParaRPr>
          </a:p>
          <a:p>
            <a:pPr marL="12700">
              <a:lnSpc>
                <a:spcPts val="1175"/>
              </a:lnSpc>
            </a:pPr>
            <a:r>
              <a:rPr sz="1000" spc="-5" dirty="0">
                <a:latin typeface="Arial"/>
                <a:cs typeface="Arial"/>
              </a:rPr>
              <a:t>AEA 90364-7-701 </a:t>
            </a:r>
            <a:r>
              <a:rPr sz="1000" dirty="0">
                <a:latin typeface="Arial"/>
                <a:cs typeface="Arial"/>
              </a:rPr>
              <a:t>- </a:t>
            </a:r>
            <a:r>
              <a:rPr sz="1000" spc="-5" dirty="0">
                <a:latin typeface="Arial"/>
                <a:cs typeface="Arial"/>
              </a:rPr>
              <a:t>Reglamentación para la Ejecución </a:t>
            </a:r>
            <a:r>
              <a:rPr sz="1000" dirty="0">
                <a:latin typeface="Arial"/>
                <a:cs typeface="Arial"/>
              </a:rPr>
              <a:t>de Instalaciones </a:t>
            </a:r>
            <a:r>
              <a:rPr sz="1000" spc="-5" dirty="0">
                <a:latin typeface="Arial"/>
                <a:cs typeface="Arial"/>
              </a:rPr>
              <a:t>Eléctricas </a:t>
            </a:r>
            <a:r>
              <a:rPr sz="1000" dirty="0">
                <a:latin typeface="Arial"/>
                <a:cs typeface="Arial"/>
              </a:rPr>
              <a:t>en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Inmuebles</a:t>
            </a:r>
          </a:p>
          <a:p>
            <a:pPr marL="1113155" lvl="1" indent="-78105">
              <a:lnSpc>
                <a:spcPts val="1175"/>
              </a:lnSpc>
              <a:buChar char="-"/>
              <a:tabLst>
                <a:tab pos="1113790" algn="l"/>
              </a:tabLst>
            </a:pPr>
            <a:r>
              <a:rPr sz="1000" spc="-5" dirty="0">
                <a:latin typeface="Arial"/>
                <a:cs typeface="Arial"/>
              </a:rPr>
              <a:t>Parte </a:t>
            </a:r>
            <a:r>
              <a:rPr sz="1000" dirty="0">
                <a:latin typeface="Arial"/>
                <a:cs typeface="Arial"/>
              </a:rPr>
              <a:t>7 - </a:t>
            </a:r>
            <a:r>
              <a:rPr sz="1000" spc="-5" dirty="0">
                <a:latin typeface="Arial"/>
                <a:cs typeface="Arial"/>
              </a:rPr>
              <a:t>Sección 701 </a:t>
            </a:r>
            <a:r>
              <a:rPr sz="1000" dirty="0">
                <a:latin typeface="Arial"/>
                <a:cs typeface="Arial"/>
              </a:rPr>
              <a:t>- </a:t>
            </a:r>
            <a:r>
              <a:rPr sz="1000" spc="-5" dirty="0">
                <a:latin typeface="Arial"/>
                <a:cs typeface="Arial"/>
              </a:rPr>
              <a:t>Cuartos de baño. [Edición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2002]</a:t>
            </a:r>
            <a:endParaRPr sz="100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Font typeface="Arial"/>
              <a:buChar char="-"/>
            </a:pPr>
            <a:endParaRPr sz="950" dirty="0">
              <a:latin typeface="Arial"/>
              <a:cs typeface="Arial"/>
            </a:endParaRPr>
          </a:p>
          <a:p>
            <a:pPr marL="12700">
              <a:lnSpc>
                <a:spcPts val="1175"/>
              </a:lnSpc>
            </a:pPr>
            <a:r>
              <a:rPr sz="1000" spc="-5" dirty="0">
                <a:latin typeface="Arial"/>
                <a:cs typeface="Arial"/>
              </a:rPr>
              <a:t>AEA 90364-7-710 </a:t>
            </a:r>
            <a:r>
              <a:rPr sz="1000" dirty="0">
                <a:latin typeface="Arial"/>
                <a:cs typeface="Arial"/>
              </a:rPr>
              <a:t>- </a:t>
            </a:r>
            <a:r>
              <a:rPr sz="1000" spc="-5" dirty="0">
                <a:latin typeface="Arial"/>
                <a:cs typeface="Arial"/>
              </a:rPr>
              <a:t>Reglamentación para la Ejecución </a:t>
            </a:r>
            <a:r>
              <a:rPr sz="1000" dirty="0">
                <a:latin typeface="Arial"/>
                <a:cs typeface="Arial"/>
              </a:rPr>
              <a:t>de Instalaciones </a:t>
            </a:r>
            <a:r>
              <a:rPr sz="1000" spc="-5" dirty="0">
                <a:latin typeface="Arial"/>
                <a:cs typeface="Arial"/>
              </a:rPr>
              <a:t>Eléctricas </a:t>
            </a:r>
            <a:r>
              <a:rPr sz="1000" dirty="0">
                <a:latin typeface="Arial"/>
                <a:cs typeface="Arial"/>
              </a:rPr>
              <a:t>en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Inmuebles</a:t>
            </a:r>
          </a:p>
          <a:p>
            <a:pPr marL="1106170" marR="285115" lvl="1" indent="-71120">
              <a:lnSpc>
                <a:spcPts val="1150"/>
              </a:lnSpc>
              <a:spcBef>
                <a:spcPts val="55"/>
              </a:spcBef>
              <a:buChar char="-"/>
              <a:tabLst>
                <a:tab pos="1113155" algn="l"/>
              </a:tabLst>
            </a:pPr>
            <a:r>
              <a:rPr sz="1000" spc="-5" dirty="0">
                <a:latin typeface="Arial"/>
                <a:cs typeface="Arial"/>
              </a:rPr>
              <a:t>Parte </a:t>
            </a:r>
            <a:r>
              <a:rPr sz="1000" dirty="0">
                <a:latin typeface="Arial"/>
                <a:cs typeface="Arial"/>
              </a:rPr>
              <a:t>7 - Sección </a:t>
            </a:r>
            <a:r>
              <a:rPr sz="1000" spc="-5" dirty="0">
                <a:latin typeface="Arial"/>
                <a:cs typeface="Arial"/>
              </a:rPr>
              <a:t>710 </a:t>
            </a:r>
            <a:r>
              <a:rPr sz="1000" dirty="0">
                <a:latin typeface="Arial"/>
                <a:cs typeface="Arial"/>
              </a:rPr>
              <a:t>- </a:t>
            </a:r>
            <a:r>
              <a:rPr sz="1000" spc="-5" dirty="0">
                <a:latin typeface="Arial"/>
                <a:cs typeface="Arial"/>
              </a:rPr>
              <a:t>Locales para </a:t>
            </a:r>
            <a:r>
              <a:rPr sz="1000" dirty="0">
                <a:latin typeface="Arial"/>
                <a:cs typeface="Arial"/>
              </a:rPr>
              <a:t>Usos Médicos y Salas Externas a los Mismos.  </a:t>
            </a:r>
            <a:r>
              <a:rPr sz="1000" spc="-5" dirty="0">
                <a:latin typeface="Arial"/>
                <a:cs typeface="Arial"/>
              </a:rPr>
              <a:t>[Edición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2008]</a:t>
            </a:r>
            <a:endParaRPr sz="100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35"/>
              </a:spcBef>
              <a:buFont typeface="Arial"/>
              <a:buChar char="-"/>
            </a:pPr>
            <a:endParaRPr sz="900" dirty="0">
              <a:latin typeface="Arial"/>
              <a:cs typeface="Arial"/>
            </a:endParaRPr>
          </a:p>
          <a:p>
            <a:pPr marL="12700">
              <a:lnSpc>
                <a:spcPts val="1175"/>
              </a:lnSpc>
            </a:pPr>
            <a:r>
              <a:rPr sz="1000" spc="-5" dirty="0">
                <a:latin typeface="Arial"/>
                <a:cs typeface="Arial"/>
              </a:rPr>
              <a:t>AEA 90364-7-718 </a:t>
            </a:r>
            <a:r>
              <a:rPr sz="1000" dirty="0">
                <a:latin typeface="Arial"/>
                <a:cs typeface="Arial"/>
              </a:rPr>
              <a:t>- </a:t>
            </a:r>
            <a:r>
              <a:rPr sz="1000" spc="-5" dirty="0">
                <a:latin typeface="Arial"/>
                <a:cs typeface="Arial"/>
              </a:rPr>
              <a:t>Reglamentación para la Ejecución </a:t>
            </a:r>
            <a:r>
              <a:rPr sz="1000" dirty="0">
                <a:latin typeface="Arial"/>
                <a:cs typeface="Arial"/>
              </a:rPr>
              <a:t>de Instalaciones </a:t>
            </a:r>
            <a:r>
              <a:rPr sz="1000" spc="-5" dirty="0">
                <a:latin typeface="Arial"/>
                <a:cs typeface="Arial"/>
              </a:rPr>
              <a:t>Eléctricas </a:t>
            </a:r>
            <a:r>
              <a:rPr sz="1000" dirty="0">
                <a:latin typeface="Arial"/>
                <a:cs typeface="Arial"/>
              </a:rPr>
              <a:t>en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Inmuebles</a:t>
            </a:r>
          </a:p>
          <a:p>
            <a:pPr marL="1113155" lvl="1" indent="-78105">
              <a:lnSpc>
                <a:spcPts val="1175"/>
              </a:lnSpc>
              <a:buChar char="-"/>
              <a:tabLst>
                <a:tab pos="1113790" algn="l"/>
              </a:tabLst>
            </a:pPr>
            <a:r>
              <a:rPr sz="1000" dirty="0">
                <a:latin typeface="Arial"/>
                <a:cs typeface="Arial"/>
              </a:rPr>
              <a:t>Parte 7 - Sección </a:t>
            </a:r>
            <a:r>
              <a:rPr sz="1000" spc="-5" dirty="0">
                <a:latin typeface="Arial"/>
                <a:cs typeface="Arial"/>
              </a:rPr>
              <a:t>718 </a:t>
            </a:r>
            <a:r>
              <a:rPr sz="1000" dirty="0">
                <a:latin typeface="Arial"/>
                <a:cs typeface="Arial"/>
              </a:rPr>
              <a:t>- </a:t>
            </a:r>
            <a:r>
              <a:rPr sz="1000" spc="-5" dirty="0">
                <a:latin typeface="Arial"/>
                <a:cs typeface="Arial"/>
              </a:rPr>
              <a:t>Lugares </a:t>
            </a:r>
            <a:r>
              <a:rPr sz="1000" dirty="0">
                <a:latin typeface="Arial"/>
                <a:cs typeface="Arial"/>
              </a:rPr>
              <a:t>y </a:t>
            </a:r>
            <a:r>
              <a:rPr sz="1000" spc="-5" dirty="0">
                <a:latin typeface="Arial"/>
                <a:cs typeface="Arial"/>
              </a:rPr>
              <a:t>Locales de </a:t>
            </a:r>
            <a:r>
              <a:rPr sz="1000" dirty="0">
                <a:latin typeface="Arial"/>
                <a:cs typeface="Arial"/>
              </a:rPr>
              <a:t>Pública </a:t>
            </a:r>
            <a:r>
              <a:rPr sz="1000" spc="-5" dirty="0">
                <a:latin typeface="Arial"/>
                <a:cs typeface="Arial"/>
              </a:rPr>
              <a:t>Concurrencia. </a:t>
            </a:r>
            <a:r>
              <a:rPr sz="1000" dirty="0">
                <a:latin typeface="Arial"/>
                <a:cs typeface="Arial"/>
              </a:rPr>
              <a:t>[Edición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2008]</a:t>
            </a:r>
          </a:p>
          <a:p>
            <a:pPr lvl="1">
              <a:lnSpc>
                <a:spcPct val="100000"/>
              </a:lnSpc>
              <a:spcBef>
                <a:spcPts val="5"/>
              </a:spcBef>
              <a:buFont typeface="Arial"/>
              <a:buChar char="-"/>
            </a:pPr>
            <a:endParaRPr sz="950" dirty="0">
              <a:latin typeface="Arial"/>
              <a:cs typeface="Arial"/>
            </a:endParaRPr>
          </a:p>
          <a:p>
            <a:pPr marL="12700">
              <a:lnSpc>
                <a:spcPts val="1175"/>
              </a:lnSpc>
            </a:pPr>
            <a:r>
              <a:rPr sz="1000" spc="-5" dirty="0">
                <a:latin typeface="Arial"/>
                <a:cs typeface="Arial"/>
              </a:rPr>
              <a:t>AEA 90364-7-771 </a:t>
            </a:r>
            <a:r>
              <a:rPr sz="1000" dirty="0">
                <a:latin typeface="Arial"/>
                <a:cs typeface="Arial"/>
              </a:rPr>
              <a:t>- </a:t>
            </a:r>
            <a:r>
              <a:rPr sz="1000" spc="-5" dirty="0">
                <a:latin typeface="Arial"/>
                <a:cs typeface="Arial"/>
              </a:rPr>
              <a:t>Reglamentación para la Ejecución </a:t>
            </a:r>
            <a:r>
              <a:rPr sz="1000" dirty="0">
                <a:latin typeface="Arial"/>
                <a:cs typeface="Arial"/>
              </a:rPr>
              <a:t>de Instalaciones </a:t>
            </a:r>
            <a:r>
              <a:rPr sz="1000" spc="-5" dirty="0">
                <a:latin typeface="Arial"/>
                <a:cs typeface="Arial"/>
              </a:rPr>
              <a:t>Eléctricas </a:t>
            </a:r>
            <a:r>
              <a:rPr sz="1000" dirty="0">
                <a:latin typeface="Arial"/>
                <a:cs typeface="Arial"/>
              </a:rPr>
              <a:t>en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Inmuebles</a:t>
            </a:r>
          </a:p>
          <a:p>
            <a:pPr marL="1148080" lvl="1" indent="-78105">
              <a:lnSpc>
                <a:spcPts val="1175"/>
              </a:lnSpc>
              <a:buChar char="-"/>
              <a:tabLst>
                <a:tab pos="1148715" algn="l"/>
              </a:tabLst>
            </a:pPr>
            <a:r>
              <a:rPr sz="1000" spc="-5" dirty="0">
                <a:latin typeface="Arial"/>
                <a:cs typeface="Arial"/>
              </a:rPr>
              <a:t>Parte </a:t>
            </a:r>
            <a:r>
              <a:rPr sz="1000" dirty="0">
                <a:latin typeface="Arial"/>
                <a:cs typeface="Arial"/>
              </a:rPr>
              <a:t>7 - </a:t>
            </a:r>
            <a:r>
              <a:rPr sz="1000" spc="-5" dirty="0">
                <a:latin typeface="Arial"/>
                <a:cs typeface="Arial"/>
              </a:rPr>
              <a:t>Sección 771 </a:t>
            </a:r>
            <a:r>
              <a:rPr sz="1000" dirty="0">
                <a:latin typeface="Arial"/>
                <a:cs typeface="Arial"/>
              </a:rPr>
              <a:t>- </a:t>
            </a:r>
            <a:r>
              <a:rPr sz="1000" spc="-5" dirty="0">
                <a:latin typeface="Arial"/>
                <a:cs typeface="Arial"/>
              </a:rPr>
              <a:t>Viviendas, Oficinas </a:t>
            </a:r>
            <a:r>
              <a:rPr sz="1000" dirty="0">
                <a:latin typeface="Arial"/>
                <a:cs typeface="Arial"/>
              </a:rPr>
              <a:t>y </a:t>
            </a:r>
            <a:r>
              <a:rPr sz="1000" spc="-5" dirty="0">
                <a:latin typeface="Arial"/>
                <a:cs typeface="Arial"/>
              </a:rPr>
              <a:t>Locales (Unitarios). </a:t>
            </a:r>
            <a:r>
              <a:rPr sz="1000" dirty="0">
                <a:latin typeface="Arial"/>
                <a:cs typeface="Arial"/>
              </a:rPr>
              <a:t>[ </a:t>
            </a:r>
            <a:r>
              <a:rPr sz="1000" spc="-5" dirty="0">
                <a:latin typeface="Arial"/>
                <a:cs typeface="Arial"/>
              </a:rPr>
              <a:t>Edición 2006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]</a:t>
            </a:r>
          </a:p>
          <a:p>
            <a:pPr lvl="1">
              <a:lnSpc>
                <a:spcPct val="100000"/>
              </a:lnSpc>
              <a:spcBef>
                <a:spcPts val="5"/>
              </a:spcBef>
              <a:buFont typeface="Arial"/>
              <a:buChar char="-"/>
            </a:pPr>
            <a:endParaRPr sz="950" dirty="0">
              <a:latin typeface="Arial"/>
              <a:cs typeface="Arial"/>
            </a:endParaRPr>
          </a:p>
          <a:p>
            <a:pPr marL="12700">
              <a:lnSpc>
                <a:spcPts val="1175"/>
              </a:lnSpc>
            </a:pPr>
            <a:r>
              <a:rPr sz="1000" spc="-5" dirty="0">
                <a:latin typeface="Arial"/>
                <a:cs typeface="Arial"/>
              </a:rPr>
              <a:t>AEA 90364-7-790 </a:t>
            </a:r>
            <a:r>
              <a:rPr sz="1000" dirty="0">
                <a:latin typeface="Arial"/>
                <a:cs typeface="Arial"/>
              </a:rPr>
              <a:t>- </a:t>
            </a:r>
            <a:r>
              <a:rPr sz="1000" spc="-5" dirty="0">
                <a:latin typeface="Arial"/>
                <a:cs typeface="Arial"/>
              </a:rPr>
              <a:t>Reglamentación para la Ejecución </a:t>
            </a:r>
            <a:r>
              <a:rPr sz="1000" dirty="0">
                <a:latin typeface="Arial"/>
                <a:cs typeface="Arial"/>
              </a:rPr>
              <a:t>de Instalaciones </a:t>
            </a:r>
            <a:r>
              <a:rPr sz="1000" spc="-5" dirty="0">
                <a:latin typeface="Arial"/>
                <a:cs typeface="Arial"/>
              </a:rPr>
              <a:t>Eléctricas </a:t>
            </a:r>
            <a:r>
              <a:rPr sz="1000" dirty="0">
                <a:latin typeface="Arial"/>
                <a:cs typeface="Arial"/>
              </a:rPr>
              <a:t>en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Inmuebles</a:t>
            </a:r>
          </a:p>
          <a:p>
            <a:pPr marL="1106170" marR="88265" lvl="1" indent="-71120">
              <a:lnSpc>
                <a:spcPts val="1150"/>
              </a:lnSpc>
              <a:spcBef>
                <a:spcPts val="55"/>
              </a:spcBef>
              <a:buChar char="-"/>
              <a:tabLst>
                <a:tab pos="1113155" algn="l"/>
              </a:tabLst>
            </a:pPr>
            <a:r>
              <a:rPr sz="1000" spc="-5" dirty="0">
                <a:latin typeface="Arial"/>
                <a:cs typeface="Arial"/>
              </a:rPr>
              <a:t>Parte </a:t>
            </a:r>
            <a:r>
              <a:rPr sz="1000" dirty="0">
                <a:latin typeface="Arial"/>
                <a:cs typeface="Arial"/>
              </a:rPr>
              <a:t>7 - </a:t>
            </a:r>
            <a:r>
              <a:rPr sz="1000" spc="-5" dirty="0">
                <a:latin typeface="Arial"/>
                <a:cs typeface="Arial"/>
              </a:rPr>
              <a:t>Sección 790 </a:t>
            </a:r>
            <a:r>
              <a:rPr sz="1000" dirty="0">
                <a:latin typeface="Arial"/>
                <a:cs typeface="Arial"/>
              </a:rPr>
              <a:t>- Protección contra las </a:t>
            </a:r>
            <a:r>
              <a:rPr sz="1000" spc="-5" dirty="0">
                <a:latin typeface="Arial"/>
                <a:cs typeface="Arial"/>
              </a:rPr>
              <a:t>Descargas Eléctricas Atmosféricas </a:t>
            </a:r>
            <a:r>
              <a:rPr sz="1000" dirty="0">
                <a:latin typeface="Arial"/>
                <a:cs typeface="Arial"/>
              </a:rPr>
              <a:t>en </a:t>
            </a:r>
            <a:r>
              <a:rPr sz="1000" spc="-5" dirty="0">
                <a:latin typeface="Arial"/>
                <a:cs typeface="Arial"/>
              </a:rPr>
              <a:t>las  Estaciones de </a:t>
            </a:r>
            <a:r>
              <a:rPr sz="1000" dirty="0">
                <a:latin typeface="Arial"/>
                <a:cs typeface="Arial"/>
              </a:rPr>
              <a:t>Carga de </a:t>
            </a:r>
            <a:r>
              <a:rPr sz="1000" spc="-5" dirty="0">
                <a:latin typeface="Arial"/>
                <a:cs typeface="Arial"/>
              </a:rPr>
              <a:t>Combustibles Líquidos </a:t>
            </a:r>
            <a:r>
              <a:rPr sz="1000" dirty="0">
                <a:latin typeface="Arial"/>
                <a:cs typeface="Arial"/>
              </a:rPr>
              <a:t>y </a:t>
            </a:r>
            <a:r>
              <a:rPr sz="1000" spc="-5" dirty="0">
                <a:latin typeface="Arial"/>
                <a:cs typeface="Arial"/>
              </a:rPr>
              <a:t>Gaseosos. </a:t>
            </a:r>
            <a:r>
              <a:rPr sz="1000" dirty="0">
                <a:latin typeface="Arial"/>
                <a:cs typeface="Arial"/>
              </a:rPr>
              <a:t>[Edición</a:t>
            </a:r>
            <a:r>
              <a:rPr sz="1000" spc="5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2006]</a:t>
            </a:r>
            <a:endParaRPr sz="100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35"/>
              </a:spcBef>
              <a:buFont typeface="Arial"/>
              <a:buChar char="-"/>
            </a:pPr>
            <a:endParaRPr sz="900" dirty="0">
              <a:latin typeface="Arial"/>
              <a:cs typeface="Arial"/>
            </a:endParaRPr>
          </a:p>
          <a:p>
            <a:pPr marL="12700">
              <a:lnSpc>
                <a:spcPts val="1175"/>
              </a:lnSpc>
            </a:pPr>
            <a:r>
              <a:rPr sz="1000" spc="-5" dirty="0">
                <a:latin typeface="Arial"/>
                <a:cs typeface="Arial"/>
              </a:rPr>
              <a:t>AEA 90702 </a:t>
            </a:r>
            <a:r>
              <a:rPr sz="1000" dirty="0">
                <a:latin typeface="Arial"/>
                <a:cs typeface="Arial"/>
              </a:rPr>
              <a:t>- </a:t>
            </a:r>
            <a:r>
              <a:rPr sz="1000" spc="-5" dirty="0">
                <a:latin typeface="Arial"/>
                <a:cs typeface="Arial"/>
              </a:rPr>
              <a:t>Reglamentación para la Ejecución de Trabajos con Tensión en Instalaciones</a:t>
            </a:r>
            <a:r>
              <a:rPr sz="100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Eléctricas.</a:t>
            </a:r>
            <a:endParaRPr sz="1000" dirty="0">
              <a:latin typeface="Arial"/>
              <a:cs typeface="Arial"/>
            </a:endParaRPr>
          </a:p>
          <a:p>
            <a:pPr marL="753745">
              <a:lnSpc>
                <a:spcPts val="1175"/>
              </a:lnSpc>
            </a:pPr>
            <a:r>
              <a:rPr sz="1000" spc="-5" dirty="0">
                <a:latin typeface="Arial"/>
                <a:cs typeface="Arial"/>
              </a:rPr>
              <a:t>Res. 592/2004. </a:t>
            </a:r>
            <a:r>
              <a:rPr sz="1000" dirty="0">
                <a:latin typeface="Arial"/>
                <a:cs typeface="Arial"/>
              </a:rPr>
              <a:t>[ </a:t>
            </a:r>
            <a:r>
              <a:rPr sz="1000" spc="-5" dirty="0">
                <a:latin typeface="Arial"/>
                <a:cs typeface="Arial"/>
              </a:rPr>
              <a:t>Edición 2004</a:t>
            </a:r>
            <a:r>
              <a:rPr sz="1000" spc="-1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]</a:t>
            </a:r>
          </a:p>
          <a:p>
            <a:pPr marL="12700" marR="1154430">
              <a:lnSpc>
                <a:spcPct val="191500"/>
              </a:lnSpc>
              <a:spcBef>
                <a:spcPts val="10"/>
              </a:spcBef>
            </a:pPr>
            <a:r>
              <a:rPr sz="1000" spc="-5" dirty="0">
                <a:latin typeface="Arial"/>
                <a:cs typeface="Arial"/>
              </a:rPr>
              <a:t>AEA 90706 </a:t>
            </a:r>
            <a:r>
              <a:rPr sz="1000" dirty="0">
                <a:latin typeface="Arial"/>
                <a:cs typeface="Arial"/>
              </a:rPr>
              <a:t>- </a:t>
            </a:r>
            <a:r>
              <a:rPr sz="1000" spc="-5" dirty="0">
                <a:latin typeface="Arial"/>
                <a:cs typeface="Arial"/>
              </a:rPr>
              <a:t>Guía para la Gestión del Mantenimiento en Instalaciones. [Edición 2006]  AEA 90909-0 </a:t>
            </a:r>
            <a:r>
              <a:rPr sz="1000" dirty="0">
                <a:latin typeface="Arial"/>
                <a:cs typeface="Arial"/>
              </a:rPr>
              <a:t>- </a:t>
            </a:r>
            <a:r>
              <a:rPr sz="1000" spc="-5" dirty="0">
                <a:latin typeface="Arial"/>
                <a:cs typeface="Arial"/>
              </a:rPr>
              <a:t>Corrientes de Corto Circuito en Sistemas Trifásicos de Corriente Alterna</a:t>
            </a:r>
            <a:endParaRPr sz="1000" dirty="0">
              <a:latin typeface="Arial"/>
              <a:cs typeface="Arial"/>
            </a:endParaRPr>
          </a:p>
          <a:p>
            <a:pPr marL="866775" indent="-78105">
              <a:lnSpc>
                <a:spcPts val="1150"/>
              </a:lnSpc>
              <a:buChar char="-"/>
              <a:tabLst>
                <a:tab pos="867410" algn="l"/>
              </a:tabLst>
            </a:pPr>
            <a:r>
              <a:rPr sz="1000" spc="-5" dirty="0">
                <a:latin typeface="Arial"/>
                <a:cs typeface="Arial"/>
              </a:rPr>
              <a:t>Parte </a:t>
            </a:r>
            <a:r>
              <a:rPr sz="1000" dirty="0">
                <a:latin typeface="Arial"/>
                <a:cs typeface="Arial"/>
              </a:rPr>
              <a:t>0 - </a:t>
            </a:r>
            <a:r>
              <a:rPr sz="1000" spc="-5" dirty="0">
                <a:latin typeface="Arial"/>
                <a:cs typeface="Arial"/>
              </a:rPr>
              <a:t>Documento </a:t>
            </a:r>
            <a:r>
              <a:rPr sz="1000" dirty="0">
                <a:latin typeface="Arial"/>
                <a:cs typeface="Arial"/>
              </a:rPr>
              <a:t>Normativo. </a:t>
            </a:r>
            <a:r>
              <a:rPr sz="1000" spc="-5" dirty="0">
                <a:latin typeface="Arial"/>
                <a:cs typeface="Arial"/>
              </a:rPr>
              <a:t>Cálculo </a:t>
            </a:r>
            <a:r>
              <a:rPr sz="1000" dirty="0">
                <a:latin typeface="Arial"/>
                <a:cs typeface="Arial"/>
              </a:rPr>
              <a:t>de las Corrientes. </a:t>
            </a:r>
            <a:r>
              <a:rPr sz="1000" spc="-5" dirty="0">
                <a:latin typeface="Arial"/>
                <a:cs typeface="Arial"/>
              </a:rPr>
              <a:t>[Edición</a:t>
            </a:r>
            <a:r>
              <a:rPr sz="1000" spc="-25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2004]</a:t>
            </a:r>
            <a:endParaRPr sz="1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-"/>
            </a:pPr>
            <a:endParaRPr sz="950" dirty="0">
              <a:latin typeface="Arial"/>
              <a:cs typeface="Arial"/>
            </a:endParaRPr>
          </a:p>
          <a:p>
            <a:pPr marL="12700">
              <a:lnSpc>
                <a:spcPts val="1175"/>
              </a:lnSpc>
            </a:pPr>
            <a:r>
              <a:rPr sz="1000" spc="-5" dirty="0">
                <a:latin typeface="Arial"/>
                <a:cs typeface="Arial"/>
              </a:rPr>
              <a:t>AEA 90909-1 </a:t>
            </a:r>
            <a:r>
              <a:rPr sz="1000" dirty="0">
                <a:latin typeface="Arial"/>
                <a:cs typeface="Arial"/>
              </a:rPr>
              <a:t>- </a:t>
            </a:r>
            <a:r>
              <a:rPr sz="1000" spc="-5" dirty="0">
                <a:latin typeface="Arial"/>
                <a:cs typeface="Arial"/>
              </a:rPr>
              <a:t>Corrientes de Corto Circuito en Sistemas Trifásicos de Corriente</a:t>
            </a:r>
            <a:r>
              <a:rPr sz="1000" spc="-15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Alterna</a:t>
            </a:r>
            <a:endParaRPr sz="1000" dirty="0">
              <a:latin typeface="Arial"/>
              <a:cs typeface="Arial"/>
            </a:endParaRPr>
          </a:p>
          <a:p>
            <a:pPr marL="866775" indent="-78105">
              <a:lnSpc>
                <a:spcPts val="1175"/>
              </a:lnSpc>
              <a:buChar char="-"/>
              <a:tabLst>
                <a:tab pos="867410" algn="l"/>
              </a:tabLst>
            </a:pPr>
            <a:r>
              <a:rPr sz="1000" spc="-5" dirty="0">
                <a:latin typeface="Arial"/>
                <a:cs typeface="Arial"/>
              </a:rPr>
              <a:t>Parte </a:t>
            </a:r>
            <a:r>
              <a:rPr sz="1000" dirty="0">
                <a:latin typeface="Arial"/>
                <a:cs typeface="Arial"/>
              </a:rPr>
              <a:t>1 - </a:t>
            </a:r>
            <a:r>
              <a:rPr sz="1000" spc="-5" dirty="0">
                <a:latin typeface="Arial"/>
                <a:cs typeface="Arial"/>
              </a:rPr>
              <a:t>Informe Técnico. </a:t>
            </a:r>
            <a:r>
              <a:rPr sz="1000" dirty="0">
                <a:latin typeface="Arial"/>
                <a:cs typeface="Arial"/>
              </a:rPr>
              <a:t>Factores </a:t>
            </a:r>
            <a:r>
              <a:rPr sz="1000" spc="-5" dirty="0">
                <a:latin typeface="Arial"/>
                <a:cs typeface="Arial"/>
              </a:rPr>
              <a:t>para </a:t>
            </a:r>
            <a:r>
              <a:rPr sz="1000" dirty="0">
                <a:latin typeface="Arial"/>
                <a:cs typeface="Arial"/>
              </a:rPr>
              <a:t>el </a:t>
            </a:r>
            <a:r>
              <a:rPr sz="1000" spc="-5" dirty="0">
                <a:latin typeface="Arial"/>
                <a:cs typeface="Arial"/>
              </a:rPr>
              <a:t>Cálculo. </a:t>
            </a:r>
            <a:r>
              <a:rPr sz="1000" dirty="0">
                <a:latin typeface="Arial"/>
                <a:cs typeface="Arial"/>
              </a:rPr>
              <a:t>[Edición</a:t>
            </a:r>
            <a:r>
              <a:rPr sz="1000" spc="-15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2004]</a:t>
            </a:r>
            <a:endParaRPr sz="1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950" dirty="0">
              <a:latin typeface="Arial"/>
              <a:cs typeface="Arial"/>
            </a:endParaRPr>
          </a:p>
          <a:p>
            <a:pPr marL="12700">
              <a:lnSpc>
                <a:spcPts val="1175"/>
              </a:lnSpc>
            </a:pPr>
            <a:r>
              <a:rPr sz="1000" spc="-5" dirty="0">
                <a:latin typeface="Arial"/>
                <a:cs typeface="Arial"/>
              </a:rPr>
              <a:t>AEA 91140 </a:t>
            </a:r>
            <a:r>
              <a:rPr sz="1000" dirty="0">
                <a:latin typeface="Arial"/>
                <a:cs typeface="Arial"/>
              </a:rPr>
              <a:t>- </a:t>
            </a:r>
            <a:r>
              <a:rPr sz="1000" spc="-5" dirty="0">
                <a:latin typeface="Arial"/>
                <a:cs typeface="Arial"/>
              </a:rPr>
              <a:t>Protección Contra los Choques</a:t>
            </a:r>
            <a:r>
              <a:rPr sz="1000" spc="-15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Eléctricos</a:t>
            </a:r>
            <a:endParaRPr sz="1000" dirty="0">
              <a:latin typeface="Arial"/>
              <a:cs typeface="Arial"/>
            </a:endParaRPr>
          </a:p>
          <a:p>
            <a:pPr marL="760730" indent="-78740">
              <a:lnSpc>
                <a:spcPts val="1150"/>
              </a:lnSpc>
              <a:buChar char="-"/>
              <a:tabLst>
                <a:tab pos="761365" algn="l"/>
              </a:tabLst>
            </a:pPr>
            <a:r>
              <a:rPr sz="1000" dirty="0">
                <a:latin typeface="Arial"/>
                <a:cs typeface="Arial"/>
              </a:rPr>
              <a:t>Aspectos </a:t>
            </a:r>
            <a:r>
              <a:rPr sz="1000" spc="-5" dirty="0">
                <a:latin typeface="Arial"/>
                <a:cs typeface="Arial"/>
              </a:rPr>
              <a:t>Comunes </a:t>
            </a:r>
            <a:r>
              <a:rPr sz="1000" dirty="0">
                <a:latin typeface="Arial"/>
                <a:cs typeface="Arial"/>
              </a:rPr>
              <a:t>a las </a:t>
            </a:r>
            <a:r>
              <a:rPr sz="1000" spc="-5" dirty="0">
                <a:latin typeface="Arial"/>
                <a:cs typeface="Arial"/>
              </a:rPr>
              <a:t>Instalaciones </a:t>
            </a:r>
            <a:r>
              <a:rPr sz="1000" dirty="0">
                <a:latin typeface="Arial"/>
                <a:cs typeface="Arial"/>
              </a:rPr>
              <a:t>y a los Componentes, Materiales y</a:t>
            </a:r>
            <a:r>
              <a:rPr sz="1000" spc="-35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Equipos.</a:t>
            </a:r>
            <a:endParaRPr sz="1000" dirty="0">
              <a:latin typeface="Arial"/>
              <a:cs typeface="Arial"/>
            </a:endParaRPr>
          </a:p>
          <a:p>
            <a:pPr marL="760730" indent="-78740">
              <a:lnSpc>
                <a:spcPts val="1175"/>
              </a:lnSpc>
              <a:buChar char="-"/>
              <a:tabLst>
                <a:tab pos="761365" algn="l"/>
              </a:tabLst>
            </a:pPr>
            <a:r>
              <a:rPr sz="1000" spc="-5" dirty="0">
                <a:latin typeface="Arial"/>
                <a:cs typeface="Arial"/>
              </a:rPr>
              <a:t>[Edición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2004]</a:t>
            </a:r>
            <a:endParaRPr sz="10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55900" y="1155700"/>
            <a:ext cx="5855970" cy="3683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175"/>
              </a:lnSpc>
              <a:spcBef>
                <a:spcPts val="100"/>
              </a:spcBef>
            </a:pPr>
            <a:r>
              <a:rPr sz="1000" spc="-5" dirty="0">
                <a:latin typeface="Arial"/>
                <a:cs typeface="Arial"/>
              </a:rPr>
              <a:t>AEA 92305-1 </a:t>
            </a:r>
            <a:r>
              <a:rPr sz="1000" dirty="0">
                <a:latin typeface="Arial"/>
                <a:cs typeface="Arial"/>
              </a:rPr>
              <a:t>- </a:t>
            </a:r>
            <a:r>
              <a:rPr sz="1000" spc="-5" dirty="0">
                <a:latin typeface="Arial"/>
                <a:cs typeface="Arial"/>
              </a:rPr>
              <a:t>Protección contra las descargas Eléctricas</a:t>
            </a:r>
            <a:r>
              <a:rPr sz="1000" spc="-15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Atmosféricas</a:t>
            </a:r>
            <a:endParaRPr sz="1000" dirty="0">
              <a:latin typeface="Arial"/>
              <a:cs typeface="Arial"/>
            </a:endParaRPr>
          </a:p>
          <a:p>
            <a:pPr marL="866775" indent="-78105">
              <a:lnSpc>
                <a:spcPts val="1175"/>
              </a:lnSpc>
              <a:buChar char="-"/>
              <a:tabLst>
                <a:tab pos="867410" algn="l"/>
              </a:tabLst>
            </a:pPr>
            <a:r>
              <a:rPr sz="1000" dirty="0">
                <a:latin typeface="Arial"/>
                <a:cs typeface="Arial"/>
              </a:rPr>
              <a:t>Parte 1 - </a:t>
            </a:r>
            <a:r>
              <a:rPr sz="1000" spc="-5" dirty="0">
                <a:latin typeface="Arial"/>
                <a:cs typeface="Arial"/>
              </a:rPr>
              <a:t>Principios Generales. </a:t>
            </a:r>
            <a:r>
              <a:rPr sz="1000" dirty="0">
                <a:latin typeface="Arial"/>
                <a:cs typeface="Arial"/>
              </a:rPr>
              <a:t>[Edición</a:t>
            </a:r>
            <a:r>
              <a:rPr sz="1000" spc="-2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2007]</a:t>
            </a: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-"/>
            </a:pPr>
            <a:endParaRPr sz="950" dirty="0">
              <a:latin typeface="Arial"/>
              <a:cs typeface="Arial"/>
            </a:endParaRPr>
          </a:p>
          <a:p>
            <a:pPr marL="12700">
              <a:lnSpc>
                <a:spcPts val="1175"/>
              </a:lnSpc>
            </a:pPr>
            <a:r>
              <a:rPr sz="1000" spc="-5" dirty="0">
                <a:latin typeface="Arial"/>
                <a:cs typeface="Arial"/>
              </a:rPr>
              <a:t>AEA 92305-2 </a:t>
            </a:r>
            <a:r>
              <a:rPr sz="1000" dirty="0">
                <a:latin typeface="Arial"/>
                <a:cs typeface="Arial"/>
              </a:rPr>
              <a:t>- </a:t>
            </a:r>
            <a:r>
              <a:rPr sz="1000" spc="-5" dirty="0">
                <a:latin typeface="Arial"/>
                <a:cs typeface="Arial"/>
              </a:rPr>
              <a:t>Protección contra las descargas Eléctricas</a:t>
            </a:r>
            <a:r>
              <a:rPr sz="1000" spc="-15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Atmosféricas</a:t>
            </a:r>
            <a:endParaRPr sz="1000" dirty="0">
              <a:latin typeface="Arial"/>
              <a:cs typeface="Arial"/>
            </a:endParaRPr>
          </a:p>
          <a:p>
            <a:pPr marL="866775" indent="-78105">
              <a:lnSpc>
                <a:spcPts val="1175"/>
              </a:lnSpc>
              <a:buChar char="-"/>
              <a:tabLst>
                <a:tab pos="867410" algn="l"/>
              </a:tabLst>
            </a:pPr>
            <a:r>
              <a:rPr sz="1000" dirty="0">
                <a:latin typeface="Arial"/>
                <a:cs typeface="Arial"/>
              </a:rPr>
              <a:t>Parte 2 - Evaluación del </a:t>
            </a:r>
            <a:r>
              <a:rPr sz="1000" spc="-5" dirty="0">
                <a:latin typeface="Arial"/>
                <a:cs typeface="Arial"/>
              </a:rPr>
              <a:t>Riesgo[Edición</a:t>
            </a:r>
            <a:r>
              <a:rPr sz="1000" spc="-4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2007]</a:t>
            </a: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000" dirty="0">
              <a:latin typeface="Arial"/>
              <a:cs typeface="Arial"/>
            </a:endParaRPr>
          </a:p>
          <a:p>
            <a:pPr marL="753745" marR="5080" indent="-741680">
              <a:lnSpc>
                <a:spcPts val="1150"/>
              </a:lnSpc>
            </a:pPr>
            <a:r>
              <a:rPr sz="1000" spc="-5" dirty="0">
                <a:latin typeface="Arial"/>
                <a:cs typeface="Arial"/>
              </a:rPr>
              <a:t>AEA 95101 </a:t>
            </a:r>
            <a:r>
              <a:rPr sz="1000" dirty="0">
                <a:latin typeface="Arial"/>
                <a:cs typeface="Arial"/>
              </a:rPr>
              <a:t>- </a:t>
            </a:r>
            <a:r>
              <a:rPr sz="1000" spc="-5" dirty="0">
                <a:latin typeface="Arial"/>
                <a:cs typeface="Arial"/>
              </a:rPr>
              <a:t>Reglamentación sobre Líneas Subterráneas Exteriores de Energía </a:t>
            </a:r>
            <a:r>
              <a:rPr sz="1000" dirty="0">
                <a:latin typeface="Arial"/>
                <a:cs typeface="Arial"/>
              </a:rPr>
              <a:t>y </a:t>
            </a:r>
            <a:r>
              <a:rPr sz="1000" spc="-5" dirty="0">
                <a:latin typeface="Arial"/>
                <a:cs typeface="Arial"/>
              </a:rPr>
              <a:t>Telecomunicaciones.  [Edición</a:t>
            </a:r>
            <a:r>
              <a:rPr sz="1000" spc="-10" dirty="0">
                <a:latin typeface="Arial"/>
                <a:cs typeface="Arial"/>
              </a:rPr>
              <a:t> 2007]</a:t>
            </a:r>
            <a:endParaRPr sz="1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 dirty="0">
              <a:latin typeface="Arial"/>
              <a:cs typeface="Arial"/>
            </a:endParaRPr>
          </a:p>
          <a:p>
            <a:pPr marL="753745" marR="237490" indent="-741680">
              <a:lnSpc>
                <a:spcPts val="1150"/>
              </a:lnSpc>
            </a:pPr>
            <a:r>
              <a:rPr sz="1000" spc="-5" dirty="0">
                <a:latin typeface="Arial"/>
                <a:cs typeface="Arial"/>
              </a:rPr>
              <a:t>AEA 95150 </a:t>
            </a:r>
            <a:r>
              <a:rPr sz="1000" dirty="0">
                <a:latin typeface="Arial"/>
                <a:cs typeface="Arial"/>
              </a:rPr>
              <a:t>- </a:t>
            </a:r>
            <a:r>
              <a:rPr sz="1000" spc="-5" dirty="0">
                <a:latin typeface="Arial"/>
                <a:cs typeface="Arial"/>
              </a:rPr>
              <a:t>Reglamentación para la Ejecución de Instalaciones Eléctricas </a:t>
            </a:r>
            <a:r>
              <a:rPr sz="1000" dirty="0">
                <a:latin typeface="Arial"/>
                <a:cs typeface="Arial"/>
              </a:rPr>
              <a:t>de </a:t>
            </a:r>
            <a:r>
              <a:rPr sz="1000" spc="-5" dirty="0">
                <a:latin typeface="Arial"/>
                <a:cs typeface="Arial"/>
              </a:rPr>
              <a:t>Suministro </a:t>
            </a:r>
            <a:r>
              <a:rPr sz="1000" dirty="0">
                <a:latin typeface="Arial"/>
                <a:cs typeface="Arial"/>
              </a:rPr>
              <a:t>y en Baja  </a:t>
            </a:r>
            <a:r>
              <a:rPr sz="1000" spc="-5" dirty="0">
                <a:latin typeface="Arial"/>
                <a:cs typeface="Arial"/>
              </a:rPr>
              <a:t>Tensión. [Edición</a:t>
            </a:r>
            <a:r>
              <a:rPr sz="1000" spc="-10" dirty="0">
                <a:latin typeface="Arial"/>
                <a:cs typeface="Arial"/>
              </a:rPr>
              <a:t> 2007]</a:t>
            </a:r>
            <a:endParaRPr sz="1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9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000" dirty="0">
                <a:latin typeface="Arial"/>
                <a:cs typeface="Arial"/>
              </a:rPr>
              <a:t>AEA 95201 - </a:t>
            </a:r>
            <a:r>
              <a:rPr sz="1000" spc="-5" dirty="0">
                <a:latin typeface="Arial"/>
                <a:cs typeface="Arial"/>
              </a:rPr>
              <a:t>Reglamentación </a:t>
            </a:r>
            <a:r>
              <a:rPr sz="1000" dirty="0">
                <a:latin typeface="Arial"/>
                <a:cs typeface="Arial"/>
              </a:rPr>
              <a:t>de Líneas Aéreas </a:t>
            </a:r>
            <a:r>
              <a:rPr sz="1000" spc="-5" dirty="0">
                <a:latin typeface="Arial"/>
                <a:cs typeface="Arial"/>
              </a:rPr>
              <a:t>Exteriores de Baja</a:t>
            </a:r>
            <a:r>
              <a:rPr sz="1000" spc="-5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Tensión.</a:t>
            </a:r>
            <a:endParaRPr sz="1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000" dirty="0">
              <a:latin typeface="Arial"/>
              <a:cs typeface="Arial"/>
            </a:endParaRPr>
          </a:p>
          <a:p>
            <a:pPr marL="717550" marR="604520" indent="-705485">
              <a:lnSpc>
                <a:spcPts val="1150"/>
              </a:lnSpc>
              <a:spcBef>
                <a:spcPts val="5"/>
              </a:spcBef>
            </a:pPr>
            <a:r>
              <a:rPr sz="1000" spc="-5" dirty="0">
                <a:latin typeface="Arial"/>
                <a:cs typeface="Arial"/>
              </a:rPr>
              <a:t>AEA 95301 </a:t>
            </a:r>
            <a:r>
              <a:rPr sz="1000" dirty="0">
                <a:latin typeface="Arial"/>
                <a:cs typeface="Arial"/>
              </a:rPr>
              <a:t>- </a:t>
            </a:r>
            <a:r>
              <a:rPr sz="1000" spc="-5" dirty="0">
                <a:latin typeface="Arial"/>
                <a:cs typeface="Arial"/>
              </a:rPr>
              <a:t>Reglamentación de Líneas Aéreas Exteriores de Media Tensión </a:t>
            </a:r>
            <a:r>
              <a:rPr sz="1000" dirty="0">
                <a:latin typeface="Arial"/>
                <a:cs typeface="Arial"/>
              </a:rPr>
              <a:t>y </a:t>
            </a:r>
            <a:r>
              <a:rPr sz="1000" spc="-5" dirty="0">
                <a:latin typeface="Arial"/>
                <a:cs typeface="Arial"/>
              </a:rPr>
              <a:t>Alta Tensión.  [Edición</a:t>
            </a:r>
            <a:r>
              <a:rPr sz="1000" spc="-10" dirty="0">
                <a:latin typeface="Arial"/>
                <a:cs typeface="Arial"/>
              </a:rPr>
              <a:t> 2007]</a:t>
            </a:r>
            <a:endParaRPr sz="1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950" dirty="0">
              <a:latin typeface="Arial"/>
              <a:cs typeface="Arial"/>
            </a:endParaRPr>
          </a:p>
          <a:p>
            <a:pPr marL="753745" marR="421640" indent="-741680">
              <a:lnSpc>
                <a:spcPts val="1150"/>
              </a:lnSpc>
            </a:pPr>
            <a:r>
              <a:rPr sz="1000" dirty="0">
                <a:latin typeface="Arial"/>
                <a:cs typeface="Arial"/>
              </a:rPr>
              <a:t>AEA 95401 - </a:t>
            </a:r>
            <a:r>
              <a:rPr sz="1000" spc="-5" dirty="0">
                <a:latin typeface="Arial"/>
                <a:cs typeface="Arial"/>
              </a:rPr>
              <a:t>Reglamentación </a:t>
            </a:r>
            <a:r>
              <a:rPr sz="1000" dirty="0">
                <a:latin typeface="Arial"/>
                <a:cs typeface="Arial"/>
              </a:rPr>
              <a:t>sobre Centros de </a:t>
            </a:r>
            <a:r>
              <a:rPr sz="1000" spc="-5" dirty="0">
                <a:latin typeface="Arial"/>
                <a:cs typeface="Arial"/>
              </a:rPr>
              <a:t>Transformación </a:t>
            </a:r>
            <a:r>
              <a:rPr sz="1000" dirty="0">
                <a:latin typeface="Arial"/>
                <a:cs typeface="Arial"/>
              </a:rPr>
              <a:t>y </a:t>
            </a:r>
            <a:r>
              <a:rPr sz="1000" spc="-5" dirty="0">
                <a:latin typeface="Arial"/>
                <a:cs typeface="Arial"/>
              </a:rPr>
              <a:t>Suministro </a:t>
            </a:r>
            <a:r>
              <a:rPr sz="1000" dirty="0">
                <a:latin typeface="Arial"/>
                <a:cs typeface="Arial"/>
              </a:rPr>
              <a:t>en Media </a:t>
            </a:r>
            <a:r>
              <a:rPr sz="1000" spc="-5" dirty="0">
                <a:latin typeface="Arial"/>
                <a:cs typeface="Arial"/>
              </a:rPr>
              <a:t>Tensión.  [Edición</a:t>
            </a:r>
            <a:r>
              <a:rPr sz="1000" spc="-10" dirty="0">
                <a:latin typeface="Arial"/>
                <a:cs typeface="Arial"/>
              </a:rPr>
              <a:t> 2006]</a:t>
            </a:r>
            <a:endParaRPr sz="1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950" dirty="0">
              <a:latin typeface="Arial"/>
              <a:cs typeface="Arial"/>
            </a:endParaRPr>
          </a:p>
          <a:p>
            <a:pPr marL="753745" marR="300990" indent="-741680">
              <a:lnSpc>
                <a:spcPts val="1150"/>
              </a:lnSpc>
              <a:spcBef>
                <a:spcPts val="5"/>
              </a:spcBef>
            </a:pPr>
            <a:r>
              <a:rPr sz="1000" spc="-5" dirty="0">
                <a:latin typeface="Arial"/>
                <a:cs typeface="Arial"/>
              </a:rPr>
              <a:t>AEA 95703 </a:t>
            </a:r>
            <a:r>
              <a:rPr sz="1000" dirty="0">
                <a:latin typeface="Arial"/>
                <a:cs typeface="Arial"/>
              </a:rPr>
              <a:t>- </a:t>
            </a:r>
            <a:r>
              <a:rPr sz="1000" spc="-5" dirty="0">
                <a:latin typeface="Arial"/>
                <a:cs typeface="Arial"/>
              </a:rPr>
              <a:t>Reglamentación para la Ejecución de Instalaciones Eléctricas de Alumbrado Público.  [Edición</a:t>
            </a:r>
            <a:r>
              <a:rPr sz="1000" spc="-10" dirty="0">
                <a:latin typeface="Arial"/>
                <a:cs typeface="Arial"/>
              </a:rPr>
              <a:t> 2009]</a:t>
            </a:r>
            <a:endParaRPr sz="1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950" dirty="0">
              <a:latin typeface="Arial"/>
              <a:cs typeface="Arial"/>
            </a:endParaRPr>
          </a:p>
          <a:p>
            <a:pPr marL="753745" marR="422275" indent="-741680">
              <a:lnSpc>
                <a:spcPts val="1150"/>
              </a:lnSpc>
            </a:pPr>
            <a:r>
              <a:rPr sz="1000" spc="-5" dirty="0">
                <a:latin typeface="Arial"/>
                <a:cs typeface="Arial"/>
              </a:rPr>
              <a:t>AEA 95704 </a:t>
            </a:r>
            <a:r>
              <a:rPr sz="1000" dirty="0">
                <a:latin typeface="Arial"/>
                <a:cs typeface="Arial"/>
              </a:rPr>
              <a:t>- </a:t>
            </a:r>
            <a:r>
              <a:rPr sz="1000" spc="-5" dirty="0">
                <a:latin typeface="Arial"/>
                <a:cs typeface="Arial"/>
              </a:rPr>
              <a:t>Reglamentación para la Señalización de Instalaciones Eléctricas en la Vía Pública.  [Edición</a:t>
            </a:r>
            <a:r>
              <a:rPr sz="1000" spc="-10" dirty="0">
                <a:latin typeface="Arial"/>
                <a:cs typeface="Arial"/>
              </a:rPr>
              <a:t> 2007]</a:t>
            </a:r>
            <a:endParaRPr sz="10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74073" y="348996"/>
            <a:ext cx="9144000" cy="3429000"/>
            <a:chOff x="774073" y="348996"/>
            <a:chExt cx="9144000" cy="3429000"/>
          </a:xfrm>
        </p:grpSpPr>
        <p:sp>
          <p:nvSpPr>
            <p:cNvPr id="3" name="object 3"/>
            <p:cNvSpPr/>
            <p:nvPr/>
          </p:nvSpPr>
          <p:spPr>
            <a:xfrm>
              <a:off x="774073" y="348996"/>
              <a:ext cx="9143999" cy="3428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72777" y="672084"/>
              <a:ext cx="8546589" cy="310591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72777" y="672084"/>
              <a:ext cx="8547100" cy="3106420"/>
            </a:xfrm>
            <a:custGeom>
              <a:avLst/>
              <a:gdLst/>
              <a:ahLst/>
              <a:cxnLst/>
              <a:rect l="l" t="t" r="r" b="b"/>
              <a:pathLst>
                <a:path w="8547100" h="3106420">
                  <a:moveTo>
                    <a:pt x="8546589" y="3105912"/>
                  </a:moveTo>
                  <a:lnTo>
                    <a:pt x="8546589" y="135636"/>
                  </a:lnTo>
                  <a:lnTo>
                    <a:pt x="8543541" y="108204"/>
                  </a:lnTo>
                  <a:lnTo>
                    <a:pt x="8529825" y="70104"/>
                  </a:lnTo>
                  <a:lnTo>
                    <a:pt x="8496297" y="30480"/>
                  </a:lnTo>
                  <a:lnTo>
                    <a:pt x="8462769" y="10668"/>
                  </a:lnTo>
                  <a:lnTo>
                    <a:pt x="8424669" y="0"/>
                  </a:lnTo>
                  <a:lnTo>
                    <a:pt x="121920" y="0"/>
                  </a:lnTo>
                  <a:lnTo>
                    <a:pt x="108204" y="3048"/>
                  </a:lnTo>
                  <a:lnTo>
                    <a:pt x="96012" y="6096"/>
                  </a:lnTo>
                  <a:lnTo>
                    <a:pt x="82296" y="10668"/>
                  </a:lnTo>
                  <a:lnTo>
                    <a:pt x="71628" y="16764"/>
                  </a:lnTo>
                  <a:lnTo>
                    <a:pt x="59436" y="22860"/>
                  </a:lnTo>
                  <a:lnTo>
                    <a:pt x="48768" y="30480"/>
                  </a:lnTo>
                  <a:lnTo>
                    <a:pt x="30480" y="48768"/>
                  </a:lnTo>
                  <a:lnTo>
                    <a:pt x="22860" y="59436"/>
                  </a:lnTo>
                  <a:lnTo>
                    <a:pt x="16764" y="71628"/>
                  </a:lnTo>
                  <a:lnTo>
                    <a:pt x="10668" y="82296"/>
                  </a:lnTo>
                  <a:lnTo>
                    <a:pt x="6096" y="96012"/>
                  </a:lnTo>
                  <a:lnTo>
                    <a:pt x="3048" y="108204"/>
                  </a:lnTo>
                  <a:lnTo>
                    <a:pt x="0" y="135636"/>
                  </a:lnTo>
                  <a:lnTo>
                    <a:pt x="0" y="3105912"/>
                  </a:lnTo>
                  <a:lnTo>
                    <a:pt x="13716" y="3105912"/>
                  </a:lnTo>
                  <a:lnTo>
                    <a:pt x="13716" y="121920"/>
                  </a:lnTo>
                  <a:lnTo>
                    <a:pt x="15240" y="109728"/>
                  </a:lnTo>
                  <a:lnTo>
                    <a:pt x="18288" y="99060"/>
                  </a:lnTo>
                  <a:lnTo>
                    <a:pt x="22860" y="86868"/>
                  </a:lnTo>
                  <a:lnTo>
                    <a:pt x="27432" y="76200"/>
                  </a:lnTo>
                  <a:lnTo>
                    <a:pt x="35052" y="67056"/>
                  </a:lnTo>
                  <a:lnTo>
                    <a:pt x="41148" y="56388"/>
                  </a:lnTo>
                  <a:lnTo>
                    <a:pt x="77724" y="27432"/>
                  </a:lnTo>
                  <a:lnTo>
                    <a:pt x="135636" y="12192"/>
                  </a:lnTo>
                  <a:lnTo>
                    <a:pt x="8410953" y="12192"/>
                  </a:lnTo>
                  <a:lnTo>
                    <a:pt x="8435337" y="15240"/>
                  </a:lnTo>
                  <a:lnTo>
                    <a:pt x="8479533" y="33528"/>
                  </a:lnTo>
                  <a:lnTo>
                    <a:pt x="8513061" y="67056"/>
                  </a:lnTo>
                  <a:lnTo>
                    <a:pt x="8531349" y="111252"/>
                  </a:lnTo>
                  <a:lnTo>
                    <a:pt x="8532873" y="123444"/>
                  </a:lnTo>
                  <a:lnTo>
                    <a:pt x="8532873" y="3105912"/>
                  </a:lnTo>
                  <a:lnTo>
                    <a:pt x="8546589" y="3105912"/>
                  </a:lnTo>
                  <a:close/>
                </a:path>
              </a:pathLst>
            </a:custGeom>
            <a:solidFill>
              <a:srgbClr val="A3A2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281061" y="875791"/>
            <a:ext cx="66001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44295" marR="5080" indent="-1332230">
              <a:lnSpc>
                <a:spcPct val="100000"/>
              </a:lnSpc>
              <a:spcBef>
                <a:spcPts val="100"/>
              </a:spcBef>
              <a:tabLst>
                <a:tab pos="1344295" algn="l"/>
                <a:tab pos="3122930" algn="l"/>
              </a:tabLst>
            </a:pPr>
            <a:r>
              <a:rPr sz="1800" spc="-5" dirty="0"/>
              <a:t>AEA</a:t>
            </a:r>
            <a:r>
              <a:rPr sz="1800" spc="385" dirty="0"/>
              <a:t> </a:t>
            </a:r>
            <a:r>
              <a:rPr sz="1800" spc="-5" dirty="0"/>
              <a:t>90364	Reglamentación	para la Ejecución de Instalaciones  Eléctricas en</a:t>
            </a:r>
            <a:r>
              <a:rPr sz="1800" spc="10" dirty="0"/>
              <a:t> </a:t>
            </a:r>
            <a:r>
              <a:rPr sz="1800" spc="-5" dirty="0"/>
              <a:t>Inmuebles.</a:t>
            </a:r>
            <a:endParaRPr sz="1800"/>
          </a:p>
        </p:txBody>
      </p:sp>
      <p:grpSp>
        <p:nvGrpSpPr>
          <p:cNvPr id="7" name="object 7"/>
          <p:cNvGrpSpPr/>
          <p:nvPr/>
        </p:nvGrpSpPr>
        <p:grpSpPr>
          <a:xfrm>
            <a:off x="774073" y="3777995"/>
            <a:ext cx="9144000" cy="3429000"/>
            <a:chOff x="774073" y="3777995"/>
            <a:chExt cx="9144000" cy="3429000"/>
          </a:xfrm>
        </p:grpSpPr>
        <p:sp>
          <p:nvSpPr>
            <p:cNvPr id="8" name="object 8"/>
            <p:cNvSpPr/>
            <p:nvPr/>
          </p:nvSpPr>
          <p:spPr>
            <a:xfrm>
              <a:off x="774073" y="3777996"/>
              <a:ext cx="9143999" cy="342899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08404" y="6874763"/>
              <a:ext cx="8282850" cy="152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72777" y="3777995"/>
              <a:ext cx="8546589" cy="310438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72777" y="3777996"/>
              <a:ext cx="8547100" cy="3104515"/>
            </a:xfrm>
            <a:custGeom>
              <a:avLst/>
              <a:gdLst/>
              <a:ahLst/>
              <a:cxnLst/>
              <a:rect l="l" t="t" r="r" b="b"/>
              <a:pathLst>
                <a:path w="8547100" h="3104515">
                  <a:moveTo>
                    <a:pt x="8546589" y="2968751"/>
                  </a:moveTo>
                  <a:lnTo>
                    <a:pt x="8546589" y="0"/>
                  </a:lnTo>
                  <a:lnTo>
                    <a:pt x="8532873" y="0"/>
                  </a:lnTo>
                  <a:lnTo>
                    <a:pt x="8532873" y="2982467"/>
                  </a:lnTo>
                  <a:lnTo>
                    <a:pt x="8531349" y="2994659"/>
                  </a:lnTo>
                  <a:lnTo>
                    <a:pt x="8528301" y="3005327"/>
                  </a:lnTo>
                  <a:lnTo>
                    <a:pt x="8523729" y="3017519"/>
                  </a:lnTo>
                  <a:lnTo>
                    <a:pt x="8519157" y="3028187"/>
                  </a:lnTo>
                  <a:lnTo>
                    <a:pt x="8511537" y="3037331"/>
                  </a:lnTo>
                  <a:lnTo>
                    <a:pt x="8505441" y="3046475"/>
                  </a:lnTo>
                  <a:lnTo>
                    <a:pt x="8468865" y="3076955"/>
                  </a:lnTo>
                  <a:lnTo>
                    <a:pt x="8410953" y="3092195"/>
                  </a:lnTo>
                  <a:lnTo>
                    <a:pt x="135636" y="3092195"/>
                  </a:lnTo>
                  <a:lnTo>
                    <a:pt x="77724" y="3076955"/>
                  </a:lnTo>
                  <a:lnTo>
                    <a:pt x="33528" y="3037331"/>
                  </a:lnTo>
                  <a:lnTo>
                    <a:pt x="15240" y="2993135"/>
                  </a:lnTo>
                  <a:lnTo>
                    <a:pt x="13716" y="0"/>
                  </a:lnTo>
                  <a:lnTo>
                    <a:pt x="0" y="0"/>
                  </a:lnTo>
                  <a:lnTo>
                    <a:pt x="0" y="2968751"/>
                  </a:lnTo>
                  <a:lnTo>
                    <a:pt x="6096" y="3009899"/>
                  </a:lnTo>
                  <a:lnTo>
                    <a:pt x="32004" y="3055619"/>
                  </a:lnTo>
                  <a:lnTo>
                    <a:pt x="60960" y="3081527"/>
                  </a:lnTo>
                  <a:lnTo>
                    <a:pt x="96012" y="3098291"/>
                  </a:lnTo>
                  <a:lnTo>
                    <a:pt x="121920" y="3104387"/>
                  </a:lnTo>
                  <a:lnTo>
                    <a:pt x="8410953" y="3104387"/>
                  </a:lnTo>
                  <a:lnTo>
                    <a:pt x="8438385" y="3101339"/>
                  </a:lnTo>
                  <a:lnTo>
                    <a:pt x="8450577" y="3098291"/>
                  </a:lnTo>
                  <a:lnTo>
                    <a:pt x="8464293" y="3093719"/>
                  </a:lnTo>
                  <a:lnTo>
                    <a:pt x="8474961" y="3087623"/>
                  </a:lnTo>
                  <a:lnTo>
                    <a:pt x="8487153" y="3081527"/>
                  </a:lnTo>
                  <a:lnTo>
                    <a:pt x="8496297" y="3073907"/>
                  </a:lnTo>
                  <a:lnTo>
                    <a:pt x="8506965" y="3064763"/>
                  </a:lnTo>
                  <a:lnTo>
                    <a:pt x="8514585" y="3054095"/>
                  </a:lnTo>
                  <a:lnTo>
                    <a:pt x="8523729" y="3044951"/>
                  </a:lnTo>
                  <a:lnTo>
                    <a:pt x="8529825" y="3032759"/>
                  </a:lnTo>
                  <a:lnTo>
                    <a:pt x="8535921" y="3022091"/>
                  </a:lnTo>
                  <a:lnTo>
                    <a:pt x="8540493" y="3008375"/>
                  </a:lnTo>
                  <a:lnTo>
                    <a:pt x="8543541" y="2996183"/>
                  </a:lnTo>
                  <a:lnTo>
                    <a:pt x="8546589" y="2968751"/>
                  </a:lnTo>
                  <a:close/>
                </a:path>
              </a:pathLst>
            </a:custGeom>
            <a:solidFill>
              <a:srgbClr val="A3A2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1262011" y="1767227"/>
          <a:ext cx="7964805" cy="329729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7680"/>
                <a:gridCol w="908050"/>
                <a:gridCol w="821690"/>
                <a:gridCol w="5747385"/>
              </a:tblGrid>
              <a:tr h="255716">
                <a:tc>
                  <a:txBody>
                    <a:bodyPr/>
                    <a:lstStyle/>
                    <a:p>
                      <a:pPr marL="31750">
                        <a:lnSpc>
                          <a:spcPts val="1764"/>
                        </a:lnSpc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AEA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64"/>
                        </a:lnSpc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90364</a:t>
                      </a:r>
                      <a:r>
                        <a:rPr sz="16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-0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ts val="1764"/>
                        </a:lnSpc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Parte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0: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1764"/>
                        </a:lnSpc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Guía de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Aplicación.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28574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AEA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90364</a:t>
                      </a:r>
                      <a:r>
                        <a:rPr sz="16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-1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9525" marB="0"/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Parte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1: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9525" marB="0"/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Alcance,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objeto y principios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fundamentales.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9525" marB="0"/>
                </a:tc>
              </a:tr>
              <a:tr h="28574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AEA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90364</a:t>
                      </a:r>
                      <a:r>
                        <a:rPr sz="16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-2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Parte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2: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Definiciones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0160" marB="0"/>
                </a:tc>
              </a:tr>
              <a:tr h="51434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AEA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90364</a:t>
                      </a:r>
                      <a:r>
                        <a:rPr sz="16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-3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9525" marB="0"/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Parte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3: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9525" marB="0"/>
                </a:tc>
                <a:tc>
                  <a:txBody>
                    <a:bodyPr/>
                    <a:lstStyle/>
                    <a:p>
                      <a:pPr marL="97155" marR="854075" indent="-3556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Determinación de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las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características generales de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las 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Instalaciones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9525" marB="0"/>
                </a:tc>
              </a:tr>
              <a:tr h="271271">
                <a:tc>
                  <a:txBody>
                    <a:bodyPr/>
                    <a:lstStyle/>
                    <a:p>
                      <a:pPr marL="31750">
                        <a:lnSpc>
                          <a:spcPts val="1880"/>
                        </a:lnSpc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AEA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80"/>
                        </a:lnSpc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90364</a:t>
                      </a:r>
                      <a:r>
                        <a:rPr sz="16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-4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ts val="1880"/>
                        </a:lnSpc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Parte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4: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1880"/>
                        </a:lnSpc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Protecciones para preservar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160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seguridad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321563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AEA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90364</a:t>
                      </a:r>
                      <a:r>
                        <a:rPr sz="16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-5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Parte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5: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Elección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e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instalación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los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materiales</a:t>
                      </a:r>
                      <a:r>
                        <a:rPr sz="16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eléctricos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0160" marB="0"/>
                </a:tc>
              </a:tr>
              <a:tr h="585977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AEA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508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90364</a:t>
                      </a:r>
                      <a:r>
                        <a:rPr sz="16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-6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5085" marB="0"/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Parte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6: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5085" marB="0"/>
                </a:tc>
                <a:tc>
                  <a:txBody>
                    <a:bodyPr/>
                    <a:lstStyle/>
                    <a:p>
                      <a:pPr marL="97155" marR="24130" indent="-3556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600" spc="-10" dirty="0">
                          <a:latin typeface="Arial"/>
                          <a:cs typeface="Arial"/>
                        </a:rPr>
                        <a:t>Verificación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las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Instalaciones Eléctricas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(inicial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y periódicas)  y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su</a:t>
                      </a:r>
                      <a:r>
                        <a:rPr sz="1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mantenimiento.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5085" marB="0"/>
                </a:tc>
              </a:tr>
              <a:tr h="41376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AEA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048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90364</a:t>
                      </a:r>
                      <a:r>
                        <a:rPr sz="16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-7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0480" marB="0"/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Parte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7: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0480" marB="0"/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Sección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701- Cuartos de</a:t>
                      </a:r>
                      <a:r>
                        <a:rPr sz="1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baño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0480" marB="0"/>
                </a:tc>
              </a:tr>
              <a:tr h="36315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ts val="1839"/>
                        </a:lnSpc>
                        <a:spcBef>
                          <a:spcPts val="919"/>
                        </a:spcBef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Sección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710- Locales para Usos Médicos y Salas</a:t>
                      </a:r>
                      <a:r>
                        <a:rPr sz="1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Externas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16839" marB="0"/>
                </a:tc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1209433" y="5235953"/>
            <a:ext cx="21609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Arial"/>
                <a:cs typeface="Arial"/>
              </a:rPr>
              <a:t>AEA 90364 -0 Parte</a:t>
            </a:r>
            <a:r>
              <a:rPr sz="1600" spc="-10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7: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389254" y="4750308"/>
            <a:ext cx="172720" cy="1986280"/>
          </a:xfrm>
          <a:custGeom>
            <a:avLst/>
            <a:gdLst/>
            <a:ahLst/>
            <a:cxnLst/>
            <a:rect l="l" t="t" r="r" b="b"/>
            <a:pathLst>
              <a:path w="172720" h="1986279">
                <a:moveTo>
                  <a:pt x="77216" y="966724"/>
                </a:moveTo>
                <a:lnTo>
                  <a:pt x="73152" y="966216"/>
                </a:lnTo>
                <a:lnTo>
                  <a:pt x="59436" y="964692"/>
                </a:lnTo>
                <a:lnTo>
                  <a:pt x="28956" y="964692"/>
                </a:lnTo>
                <a:lnTo>
                  <a:pt x="17359" y="966835"/>
                </a:lnTo>
                <a:lnTo>
                  <a:pt x="8191" y="972693"/>
                </a:lnTo>
                <a:lnTo>
                  <a:pt x="2166" y="981408"/>
                </a:lnTo>
                <a:lnTo>
                  <a:pt x="0" y="992124"/>
                </a:lnTo>
                <a:lnTo>
                  <a:pt x="2143" y="1003720"/>
                </a:lnTo>
                <a:lnTo>
                  <a:pt x="8001" y="1012888"/>
                </a:lnTo>
                <a:lnTo>
                  <a:pt x="16716" y="1018913"/>
                </a:lnTo>
                <a:lnTo>
                  <a:pt x="27432" y="1021080"/>
                </a:lnTo>
                <a:lnTo>
                  <a:pt x="57912" y="1021080"/>
                </a:lnTo>
                <a:lnTo>
                  <a:pt x="71628" y="1019556"/>
                </a:lnTo>
                <a:lnTo>
                  <a:pt x="71628" y="981456"/>
                </a:lnTo>
                <a:lnTo>
                  <a:pt x="73152" y="972312"/>
                </a:lnTo>
                <a:lnTo>
                  <a:pt x="73152" y="973836"/>
                </a:lnTo>
                <a:lnTo>
                  <a:pt x="77216" y="966724"/>
                </a:lnTo>
                <a:close/>
              </a:path>
              <a:path w="172720" h="1986279">
                <a:moveTo>
                  <a:pt x="79248" y="1022604"/>
                </a:moveTo>
                <a:lnTo>
                  <a:pt x="77216" y="1019048"/>
                </a:lnTo>
                <a:lnTo>
                  <a:pt x="76200" y="1018984"/>
                </a:lnTo>
                <a:lnTo>
                  <a:pt x="71628" y="1019556"/>
                </a:lnTo>
                <a:lnTo>
                  <a:pt x="57912" y="1021080"/>
                </a:lnTo>
                <a:lnTo>
                  <a:pt x="41148" y="1021080"/>
                </a:lnTo>
                <a:lnTo>
                  <a:pt x="53340" y="1022604"/>
                </a:lnTo>
                <a:lnTo>
                  <a:pt x="64008" y="1022604"/>
                </a:lnTo>
                <a:lnTo>
                  <a:pt x="73152" y="1024128"/>
                </a:lnTo>
                <a:lnTo>
                  <a:pt x="77724" y="1025042"/>
                </a:lnTo>
                <a:lnTo>
                  <a:pt x="77724" y="1021080"/>
                </a:lnTo>
                <a:lnTo>
                  <a:pt x="79248" y="1022604"/>
                </a:lnTo>
                <a:close/>
              </a:path>
              <a:path w="172720" h="1986279">
                <a:moveTo>
                  <a:pt x="82296" y="960120"/>
                </a:moveTo>
                <a:lnTo>
                  <a:pt x="76200" y="961644"/>
                </a:lnTo>
                <a:lnTo>
                  <a:pt x="65532" y="963168"/>
                </a:lnTo>
                <a:lnTo>
                  <a:pt x="54864" y="963168"/>
                </a:lnTo>
                <a:lnTo>
                  <a:pt x="42672" y="964692"/>
                </a:lnTo>
                <a:lnTo>
                  <a:pt x="59436" y="964692"/>
                </a:lnTo>
                <a:lnTo>
                  <a:pt x="73152" y="966216"/>
                </a:lnTo>
                <a:lnTo>
                  <a:pt x="77216" y="966724"/>
                </a:lnTo>
                <a:lnTo>
                  <a:pt x="77724" y="965835"/>
                </a:lnTo>
                <a:lnTo>
                  <a:pt x="77724" y="964692"/>
                </a:lnTo>
                <a:lnTo>
                  <a:pt x="82296" y="960120"/>
                </a:lnTo>
                <a:close/>
              </a:path>
              <a:path w="172720" h="1986279">
                <a:moveTo>
                  <a:pt x="172212" y="56388"/>
                </a:moveTo>
                <a:lnTo>
                  <a:pt x="170688" y="0"/>
                </a:lnTo>
                <a:lnTo>
                  <a:pt x="155448" y="0"/>
                </a:lnTo>
                <a:lnTo>
                  <a:pt x="141732" y="1524"/>
                </a:lnTo>
                <a:lnTo>
                  <a:pt x="128016" y="1524"/>
                </a:lnTo>
                <a:lnTo>
                  <a:pt x="115824" y="4572"/>
                </a:lnTo>
                <a:lnTo>
                  <a:pt x="105156" y="6096"/>
                </a:lnTo>
                <a:lnTo>
                  <a:pt x="99060" y="7620"/>
                </a:lnTo>
                <a:lnTo>
                  <a:pt x="92964" y="10668"/>
                </a:lnTo>
                <a:lnTo>
                  <a:pt x="88392" y="12192"/>
                </a:lnTo>
                <a:lnTo>
                  <a:pt x="86868" y="13716"/>
                </a:lnTo>
                <a:lnTo>
                  <a:pt x="83820" y="15240"/>
                </a:lnTo>
                <a:lnTo>
                  <a:pt x="76200" y="22860"/>
                </a:lnTo>
                <a:lnTo>
                  <a:pt x="74676" y="27432"/>
                </a:lnTo>
                <a:lnTo>
                  <a:pt x="73152" y="30480"/>
                </a:lnTo>
                <a:lnTo>
                  <a:pt x="73152" y="32004"/>
                </a:lnTo>
                <a:lnTo>
                  <a:pt x="71628" y="35052"/>
                </a:lnTo>
                <a:lnTo>
                  <a:pt x="71628" y="962297"/>
                </a:lnTo>
                <a:lnTo>
                  <a:pt x="76200" y="961644"/>
                </a:lnTo>
                <a:lnTo>
                  <a:pt x="82296" y="960120"/>
                </a:lnTo>
                <a:lnTo>
                  <a:pt x="83820" y="958596"/>
                </a:lnTo>
                <a:lnTo>
                  <a:pt x="85344" y="958596"/>
                </a:lnTo>
                <a:lnTo>
                  <a:pt x="85344" y="967740"/>
                </a:lnTo>
                <a:lnTo>
                  <a:pt x="94488" y="970788"/>
                </a:lnTo>
                <a:lnTo>
                  <a:pt x="106680" y="973836"/>
                </a:lnTo>
                <a:lnTo>
                  <a:pt x="112776" y="976884"/>
                </a:lnTo>
                <a:lnTo>
                  <a:pt x="117348" y="981456"/>
                </a:lnTo>
                <a:lnTo>
                  <a:pt x="117348" y="62484"/>
                </a:lnTo>
                <a:lnTo>
                  <a:pt x="121920" y="57912"/>
                </a:lnTo>
                <a:lnTo>
                  <a:pt x="128016" y="47244"/>
                </a:lnTo>
                <a:lnTo>
                  <a:pt x="128016" y="59436"/>
                </a:lnTo>
                <a:lnTo>
                  <a:pt x="135636" y="59436"/>
                </a:lnTo>
                <a:lnTo>
                  <a:pt x="146304" y="57912"/>
                </a:lnTo>
                <a:lnTo>
                  <a:pt x="158496" y="57912"/>
                </a:lnTo>
                <a:lnTo>
                  <a:pt x="172212" y="56388"/>
                </a:lnTo>
                <a:close/>
              </a:path>
              <a:path w="172720" h="1986279">
                <a:moveTo>
                  <a:pt x="73152" y="1013460"/>
                </a:moveTo>
                <a:lnTo>
                  <a:pt x="73152" y="972312"/>
                </a:lnTo>
                <a:lnTo>
                  <a:pt x="71628" y="981456"/>
                </a:lnTo>
                <a:lnTo>
                  <a:pt x="71628" y="1004316"/>
                </a:lnTo>
                <a:lnTo>
                  <a:pt x="73152" y="1013460"/>
                </a:lnTo>
                <a:close/>
              </a:path>
              <a:path w="172720" h="1986279">
                <a:moveTo>
                  <a:pt x="77114" y="1018870"/>
                </a:moveTo>
                <a:lnTo>
                  <a:pt x="73152" y="1011936"/>
                </a:lnTo>
                <a:lnTo>
                  <a:pt x="73152" y="1013460"/>
                </a:lnTo>
                <a:lnTo>
                  <a:pt x="71628" y="1004316"/>
                </a:lnTo>
                <a:lnTo>
                  <a:pt x="71628" y="1019556"/>
                </a:lnTo>
                <a:lnTo>
                  <a:pt x="77114" y="1018870"/>
                </a:lnTo>
                <a:close/>
              </a:path>
              <a:path w="172720" h="1986279">
                <a:moveTo>
                  <a:pt x="83820" y="1970532"/>
                </a:moveTo>
                <a:lnTo>
                  <a:pt x="83820" y="1027176"/>
                </a:lnTo>
                <a:lnTo>
                  <a:pt x="82296" y="1025652"/>
                </a:lnTo>
                <a:lnTo>
                  <a:pt x="80772" y="1025652"/>
                </a:lnTo>
                <a:lnTo>
                  <a:pt x="73152" y="1024128"/>
                </a:lnTo>
                <a:lnTo>
                  <a:pt x="71628" y="1023874"/>
                </a:lnTo>
                <a:lnTo>
                  <a:pt x="71628" y="1950720"/>
                </a:lnTo>
                <a:lnTo>
                  <a:pt x="73152" y="1953768"/>
                </a:lnTo>
                <a:lnTo>
                  <a:pt x="73152" y="1955292"/>
                </a:lnTo>
                <a:lnTo>
                  <a:pt x="74676" y="1959864"/>
                </a:lnTo>
                <a:lnTo>
                  <a:pt x="76200" y="1962912"/>
                </a:lnTo>
                <a:lnTo>
                  <a:pt x="83820" y="1970532"/>
                </a:lnTo>
                <a:close/>
              </a:path>
              <a:path w="172720" h="1986279">
                <a:moveTo>
                  <a:pt x="120396" y="1002792"/>
                </a:moveTo>
                <a:lnTo>
                  <a:pt x="120396" y="982980"/>
                </a:lnTo>
                <a:lnTo>
                  <a:pt x="117348" y="981456"/>
                </a:lnTo>
                <a:lnTo>
                  <a:pt x="112776" y="976884"/>
                </a:lnTo>
                <a:lnTo>
                  <a:pt x="106680" y="973836"/>
                </a:lnTo>
                <a:lnTo>
                  <a:pt x="94488" y="970788"/>
                </a:lnTo>
                <a:lnTo>
                  <a:pt x="85344" y="967740"/>
                </a:lnTo>
                <a:lnTo>
                  <a:pt x="77216" y="966724"/>
                </a:lnTo>
                <a:lnTo>
                  <a:pt x="73152" y="973836"/>
                </a:lnTo>
                <a:lnTo>
                  <a:pt x="73152" y="1011936"/>
                </a:lnTo>
                <a:lnTo>
                  <a:pt x="77114" y="1018870"/>
                </a:lnTo>
                <a:lnTo>
                  <a:pt x="83820" y="1018032"/>
                </a:lnTo>
                <a:lnTo>
                  <a:pt x="94488" y="1014984"/>
                </a:lnTo>
                <a:lnTo>
                  <a:pt x="99060" y="1014984"/>
                </a:lnTo>
                <a:lnTo>
                  <a:pt x="103632" y="1011936"/>
                </a:lnTo>
                <a:lnTo>
                  <a:pt x="108204" y="1010412"/>
                </a:lnTo>
                <a:lnTo>
                  <a:pt x="109728" y="1010412"/>
                </a:lnTo>
                <a:lnTo>
                  <a:pt x="111252" y="1008888"/>
                </a:lnTo>
                <a:lnTo>
                  <a:pt x="112776" y="1008888"/>
                </a:lnTo>
                <a:lnTo>
                  <a:pt x="114300" y="1007364"/>
                </a:lnTo>
                <a:lnTo>
                  <a:pt x="117348" y="1005840"/>
                </a:lnTo>
                <a:lnTo>
                  <a:pt x="120396" y="1002792"/>
                </a:lnTo>
                <a:close/>
              </a:path>
              <a:path w="172720" h="1986279">
                <a:moveTo>
                  <a:pt x="128016" y="1926336"/>
                </a:moveTo>
                <a:lnTo>
                  <a:pt x="128016" y="996696"/>
                </a:lnTo>
                <a:lnTo>
                  <a:pt x="126492" y="995172"/>
                </a:lnTo>
                <a:lnTo>
                  <a:pt x="120396" y="1001268"/>
                </a:lnTo>
                <a:lnTo>
                  <a:pt x="120396" y="1002792"/>
                </a:lnTo>
                <a:lnTo>
                  <a:pt x="117348" y="1005840"/>
                </a:lnTo>
                <a:lnTo>
                  <a:pt x="114300" y="1007364"/>
                </a:lnTo>
                <a:lnTo>
                  <a:pt x="112776" y="1008888"/>
                </a:lnTo>
                <a:lnTo>
                  <a:pt x="111252" y="1008888"/>
                </a:lnTo>
                <a:lnTo>
                  <a:pt x="109728" y="1010412"/>
                </a:lnTo>
                <a:lnTo>
                  <a:pt x="108204" y="1010412"/>
                </a:lnTo>
                <a:lnTo>
                  <a:pt x="103632" y="1011936"/>
                </a:lnTo>
                <a:lnTo>
                  <a:pt x="99060" y="1014984"/>
                </a:lnTo>
                <a:lnTo>
                  <a:pt x="94488" y="1014984"/>
                </a:lnTo>
                <a:lnTo>
                  <a:pt x="83820" y="1018032"/>
                </a:lnTo>
                <a:lnTo>
                  <a:pt x="77114" y="1018870"/>
                </a:lnTo>
                <a:lnTo>
                  <a:pt x="79248" y="1022604"/>
                </a:lnTo>
                <a:lnTo>
                  <a:pt x="83820" y="1027176"/>
                </a:lnTo>
                <a:lnTo>
                  <a:pt x="83820" y="1970532"/>
                </a:lnTo>
                <a:lnTo>
                  <a:pt x="85344" y="1972056"/>
                </a:lnTo>
                <a:lnTo>
                  <a:pt x="86868" y="1972056"/>
                </a:lnTo>
                <a:lnTo>
                  <a:pt x="89916" y="1975104"/>
                </a:lnTo>
                <a:lnTo>
                  <a:pt x="91440" y="1975104"/>
                </a:lnTo>
                <a:lnTo>
                  <a:pt x="96012" y="1976628"/>
                </a:lnTo>
                <a:lnTo>
                  <a:pt x="102108" y="1978152"/>
                </a:lnTo>
                <a:lnTo>
                  <a:pt x="106680" y="1979676"/>
                </a:lnTo>
                <a:lnTo>
                  <a:pt x="114300" y="1981853"/>
                </a:lnTo>
                <a:lnTo>
                  <a:pt x="114300" y="1923288"/>
                </a:lnTo>
                <a:lnTo>
                  <a:pt x="115824" y="1923288"/>
                </a:lnTo>
                <a:lnTo>
                  <a:pt x="118872" y="1924812"/>
                </a:lnTo>
                <a:lnTo>
                  <a:pt x="124968" y="1926336"/>
                </a:lnTo>
                <a:lnTo>
                  <a:pt x="128016" y="1926336"/>
                </a:lnTo>
                <a:close/>
              </a:path>
              <a:path w="172720" h="1986279">
                <a:moveTo>
                  <a:pt x="85344" y="967740"/>
                </a:moveTo>
                <a:lnTo>
                  <a:pt x="85344" y="958596"/>
                </a:lnTo>
                <a:lnTo>
                  <a:pt x="80772" y="961644"/>
                </a:lnTo>
                <a:lnTo>
                  <a:pt x="79248" y="963168"/>
                </a:lnTo>
                <a:lnTo>
                  <a:pt x="77216" y="966724"/>
                </a:lnTo>
                <a:lnTo>
                  <a:pt x="85344" y="967740"/>
                </a:lnTo>
                <a:close/>
              </a:path>
              <a:path w="172720" h="1986279">
                <a:moveTo>
                  <a:pt x="79248" y="963168"/>
                </a:moveTo>
                <a:lnTo>
                  <a:pt x="77724" y="964692"/>
                </a:lnTo>
                <a:lnTo>
                  <a:pt x="77724" y="965835"/>
                </a:lnTo>
                <a:lnTo>
                  <a:pt x="79248" y="963168"/>
                </a:lnTo>
                <a:close/>
              </a:path>
              <a:path w="172720" h="1986279">
                <a:moveTo>
                  <a:pt x="82296" y="1025652"/>
                </a:moveTo>
                <a:lnTo>
                  <a:pt x="77724" y="1021080"/>
                </a:lnTo>
                <a:lnTo>
                  <a:pt x="77724" y="1025042"/>
                </a:lnTo>
                <a:lnTo>
                  <a:pt x="80772" y="1025652"/>
                </a:lnTo>
                <a:lnTo>
                  <a:pt x="82296" y="1025652"/>
                </a:lnTo>
                <a:close/>
              </a:path>
              <a:path w="172720" h="1986279">
                <a:moveTo>
                  <a:pt x="85344" y="958596"/>
                </a:moveTo>
                <a:lnTo>
                  <a:pt x="83820" y="958596"/>
                </a:lnTo>
                <a:lnTo>
                  <a:pt x="80772" y="961644"/>
                </a:lnTo>
                <a:lnTo>
                  <a:pt x="85344" y="958596"/>
                </a:lnTo>
                <a:close/>
              </a:path>
              <a:path w="172720" h="1986279">
                <a:moveTo>
                  <a:pt x="118872" y="1924812"/>
                </a:moveTo>
                <a:lnTo>
                  <a:pt x="115824" y="1923288"/>
                </a:lnTo>
                <a:lnTo>
                  <a:pt x="114300" y="1923288"/>
                </a:lnTo>
                <a:lnTo>
                  <a:pt x="118872" y="1924812"/>
                </a:lnTo>
                <a:close/>
              </a:path>
              <a:path w="172720" h="1986279">
                <a:moveTo>
                  <a:pt x="118872" y="1924812"/>
                </a:moveTo>
                <a:lnTo>
                  <a:pt x="114300" y="1923288"/>
                </a:lnTo>
                <a:lnTo>
                  <a:pt x="114300" y="1981853"/>
                </a:lnTo>
                <a:lnTo>
                  <a:pt x="117348" y="1982724"/>
                </a:lnTo>
                <a:lnTo>
                  <a:pt x="117348" y="1924812"/>
                </a:lnTo>
                <a:lnTo>
                  <a:pt x="118872" y="1924812"/>
                </a:lnTo>
                <a:close/>
              </a:path>
              <a:path w="172720" h="1986279">
                <a:moveTo>
                  <a:pt x="128016" y="59436"/>
                </a:moveTo>
                <a:lnTo>
                  <a:pt x="128016" y="47244"/>
                </a:lnTo>
                <a:lnTo>
                  <a:pt x="121920" y="57912"/>
                </a:lnTo>
                <a:lnTo>
                  <a:pt x="117348" y="62484"/>
                </a:lnTo>
                <a:lnTo>
                  <a:pt x="117348" y="981456"/>
                </a:lnTo>
                <a:lnTo>
                  <a:pt x="118872" y="982218"/>
                </a:lnTo>
                <a:lnTo>
                  <a:pt x="118872" y="62484"/>
                </a:lnTo>
                <a:lnTo>
                  <a:pt x="120396" y="60960"/>
                </a:lnTo>
                <a:lnTo>
                  <a:pt x="126492" y="59436"/>
                </a:lnTo>
                <a:lnTo>
                  <a:pt x="128016" y="59436"/>
                </a:lnTo>
                <a:close/>
              </a:path>
              <a:path w="172720" h="1986279">
                <a:moveTo>
                  <a:pt x="172212" y="1929384"/>
                </a:moveTo>
                <a:lnTo>
                  <a:pt x="156972" y="1927860"/>
                </a:lnTo>
                <a:lnTo>
                  <a:pt x="144780" y="1927860"/>
                </a:lnTo>
                <a:lnTo>
                  <a:pt x="134112" y="1926336"/>
                </a:lnTo>
                <a:lnTo>
                  <a:pt x="124968" y="1926336"/>
                </a:lnTo>
                <a:lnTo>
                  <a:pt x="118872" y="1924812"/>
                </a:lnTo>
                <a:lnTo>
                  <a:pt x="117348" y="1924812"/>
                </a:lnTo>
                <a:lnTo>
                  <a:pt x="121920" y="1927860"/>
                </a:lnTo>
                <a:lnTo>
                  <a:pt x="128016" y="1938528"/>
                </a:lnTo>
                <a:lnTo>
                  <a:pt x="128016" y="1984057"/>
                </a:lnTo>
                <a:lnTo>
                  <a:pt x="129540" y="1984248"/>
                </a:lnTo>
                <a:lnTo>
                  <a:pt x="141732" y="1984248"/>
                </a:lnTo>
                <a:lnTo>
                  <a:pt x="156972" y="1985772"/>
                </a:lnTo>
                <a:lnTo>
                  <a:pt x="170688" y="1985772"/>
                </a:lnTo>
                <a:lnTo>
                  <a:pt x="172212" y="1929384"/>
                </a:lnTo>
                <a:close/>
              </a:path>
              <a:path w="172720" h="1986279">
                <a:moveTo>
                  <a:pt x="128016" y="1984057"/>
                </a:moveTo>
                <a:lnTo>
                  <a:pt x="128016" y="1938528"/>
                </a:lnTo>
                <a:lnTo>
                  <a:pt x="121920" y="1927860"/>
                </a:lnTo>
                <a:lnTo>
                  <a:pt x="117348" y="1924812"/>
                </a:lnTo>
                <a:lnTo>
                  <a:pt x="117348" y="1982724"/>
                </a:lnTo>
                <a:lnTo>
                  <a:pt x="128016" y="1984057"/>
                </a:lnTo>
                <a:close/>
              </a:path>
              <a:path w="172720" h="1986279">
                <a:moveTo>
                  <a:pt x="128016" y="989076"/>
                </a:moveTo>
                <a:lnTo>
                  <a:pt x="128016" y="59436"/>
                </a:lnTo>
                <a:lnTo>
                  <a:pt x="126492" y="59436"/>
                </a:lnTo>
                <a:lnTo>
                  <a:pt x="120396" y="60960"/>
                </a:lnTo>
                <a:lnTo>
                  <a:pt x="118872" y="62484"/>
                </a:lnTo>
                <a:lnTo>
                  <a:pt x="118872" y="982218"/>
                </a:lnTo>
                <a:lnTo>
                  <a:pt x="120396" y="982980"/>
                </a:lnTo>
                <a:lnTo>
                  <a:pt x="120396" y="984504"/>
                </a:lnTo>
                <a:lnTo>
                  <a:pt x="126492" y="990600"/>
                </a:lnTo>
                <a:lnTo>
                  <a:pt x="128016" y="989076"/>
                </a:lnTo>
                <a:close/>
              </a:path>
              <a:path w="172720" h="1986279">
                <a:moveTo>
                  <a:pt x="126492" y="995172"/>
                </a:moveTo>
                <a:lnTo>
                  <a:pt x="126492" y="990600"/>
                </a:lnTo>
                <a:lnTo>
                  <a:pt x="120396" y="984504"/>
                </a:lnTo>
                <a:lnTo>
                  <a:pt x="120396" y="1001268"/>
                </a:lnTo>
                <a:lnTo>
                  <a:pt x="126492" y="995172"/>
                </a:lnTo>
                <a:close/>
              </a:path>
            </a:pathLst>
          </a:custGeom>
          <a:solidFill>
            <a:srgbClr val="337F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209428" y="5592569"/>
            <a:ext cx="21266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32815" algn="l"/>
              </a:tabLst>
            </a:pPr>
            <a:r>
              <a:rPr sz="1200" b="1" spc="-5" dirty="0">
                <a:latin typeface="Arial"/>
                <a:cs typeface="Arial"/>
              </a:rPr>
              <a:t>REGLAS	</a:t>
            </a:r>
            <a:r>
              <a:rPr sz="1200" b="1" spc="-15" dirty="0">
                <a:latin typeface="Arial"/>
                <a:cs typeface="Arial"/>
              </a:rPr>
              <a:t>PARTICULARES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09428" y="5775449"/>
            <a:ext cx="20993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35" dirty="0">
                <a:latin typeface="Arial"/>
                <a:cs typeface="Arial"/>
              </a:rPr>
              <a:t>PARA </a:t>
            </a:r>
            <a:r>
              <a:rPr sz="1200" b="1" spc="-15" dirty="0">
                <a:latin typeface="Arial"/>
                <a:cs typeface="Arial"/>
              </a:rPr>
              <a:t>LAS</a:t>
            </a:r>
            <a:r>
              <a:rPr sz="1200" b="1" spc="10" dirty="0">
                <a:latin typeface="Arial"/>
                <a:cs typeface="Arial"/>
              </a:rPr>
              <a:t> </a:t>
            </a:r>
            <a:r>
              <a:rPr sz="1200" b="1" spc="-15" dirty="0">
                <a:latin typeface="Arial"/>
                <a:cs typeface="Arial"/>
              </a:rPr>
              <a:t>INSTALACIONES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09428" y="5958329"/>
            <a:ext cx="21253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Arial"/>
                <a:cs typeface="Arial"/>
              </a:rPr>
              <a:t>EN </a:t>
            </a:r>
            <a:r>
              <a:rPr sz="1200" b="1" spc="-10" dirty="0">
                <a:latin typeface="Arial"/>
                <a:cs typeface="Arial"/>
              </a:rPr>
              <a:t>LUGARES </a:t>
            </a:r>
            <a:r>
              <a:rPr sz="1200" b="1" dirty="0">
                <a:latin typeface="Arial"/>
                <a:cs typeface="Arial"/>
              </a:rPr>
              <a:t>Y </a:t>
            </a:r>
            <a:r>
              <a:rPr sz="1200" b="1" spc="-5" dirty="0">
                <a:latin typeface="Arial"/>
                <a:cs typeface="Arial"/>
              </a:rPr>
              <a:t>LOCALES  ESPECIALES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567055" y="5037224"/>
            <a:ext cx="5375275" cy="166878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68095" algn="just">
              <a:lnSpc>
                <a:spcPct val="100000"/>
              </a:lnSpc>
              <a:spcBef>
                <a:spcPts val="195"/>
              </a:spcBef>
            </a:pPr>
            <a:r>
              <a:rPr sz="1600" spc="-5" dirty="0">
                <a:latin typeface="Arial"/>
                <a:cs typeface="Arial"/>
              </a:rPr>
              <a:t>a </a:t>
            </a:r>
            <a:r>
              <a:rPr sz="1600" dirty="0">
                <a:latin typeface="Arial"/>
                <a:cs typeface="Arial"/>
              </a:rPr>
              <a:t>los </a:t>
            </a:r>
            <a:r>
              <a:rPr sz="1600" spc="-5" dirty="0">
                <a:latin typeface="Arial"/>
                <a:cs typeface="Arial"/>
              </a:rPr>
              <a:t>mismos</a:t>
            </a:r>
            <a:endParaRPr sz="16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Arial"/>
                <a:cs typeface="Arial"/>
              </a:rPr>
              <a:t>Sección </a:t>
            </a:r>
            <a:r>
              <a:rPr sz="1600" spc="-5" dirty="0">
                <a:latin typeface="Arial"/>
                <a:cs typeface="Arial"/>
              </a:rPr>
              <a:t>718- Lugares y Locales de </a:t>
            </a:r>
            <a:r>
              <a:rPr sz="1600" dirty="0">
                <a:latin typeface="Arial"/>
                <a:cs typeface="Arial"/>
              </a:rPr>
              <a:t>Pública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Concurrencia</a:t>
            </a:r>
            <a:endParaRPr sz="16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335"/>
              </a:spcBef>
            </a:pPr>
            <a:r>
              <a:rPr sz="1600" dirty="0">
                <a:latin typeface="Arial"/>
                <a:cs typeface="Arial"/>
              </a:rPr>
              <a:t>Sección </a:t>
            </a:r>
            <a:r>
              <a:rPr sz="1600" spc="-5" dirty="0">
                <a:latin typeface="Arial"/>
                <a:cs typeface="Arial"/>
              </a:rPr>
              <a:t>771- Viviendas, Oficinas y Locales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(Unitarios)</a:t>
            </a:r>
            <a:endParaRPr sz="1600">
              <a:latin typeface="Arial"/>
              <a:cs typeface="Arial"/>
            </a:endParaRPr>
          </a:p>
          <a:p>
            <a:pPr marL="1257300" marR="5080" indent="-1245235" algn="just">
              <a:lnSpc>
                <a:spcPct val="100000"/>
              </a:lnSpc>
              <a:spcBef>
                <a:spcPts val="890"/>
              </a:spcBef>
            </a:pPr>
            <a:r>
              <a:rPr sz="1600" dirty="0">
                <a:latin typeface="Arial"/>
                <a:cs typeface="Arial"/>
              </a:rPr>
              <a:t>Sección </a:t>
            </a:r>
            <a:r>
              <a:rPr sz="1600" spc="-5" dirty="0">
                <a:latin typeface="Arial"/>
                <a:cs typeface="Arial"/>
              </a:rPr>
              <a:t>790- Protección contra </a:t>
            </a:r>
            <a:r>
              <a:rPr sz="1600" dirty="0">
                <a:latin typeface="Arial"/>
                <a:cs typeface="Arial"/>
              </a:rPr>
              <a:t>las </a:t>
            </a:r>
            <a:r>
              <a:rPr sz="1600" spc="-5" dirty="0">
                <a:latin typeface="Arial"/>
                <a:cs typeface="Arial"/>
              </a:rPr>
              <a:t>Descargas Eléctricas  Atmosféricas en </a:t>
            </a:r>
            <a:r>
              <a:rPr sz="1600" dirty="0">
                <a:latin typeface="Arial"/>
                <a:cs typeface="Arial"/>
              </a:rPr>
              <a:t>las </a:t>
            </a:r>
            <a:r>
              <a:rPr sz="1600" spc="-5" dirty="0">
                <a:latin typeface="Arial"/>
                <a:cs typeface="Arial"/>
              </a:rPr>
              <a:t>Estaciones de Carga  de Combustibles Líquidos y</a:t>
            </a:r>
            <a:r>
              <a:rPr sz="1600" spc="12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Gaseosos.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48996" y="775327"/>
            <a:ext cx="6858000" cy="9144000"/>
            <a:chOff x="348996" y="775327"/>
            <a:chExt cx="6858000" cy="9144000"/>
          </a:xfrm>
        </p:grpSpPr>
        <p:sp>
          <p:nvSpPr>
            <p:cNvPr id="3" name="object 3"/>
            <p:cNvSpPr/>
            <p:nvPr/>
          </p:nvSpPr>
          <p:spPr>
            <a:xfrm>
              <a:off x="348996" y="775327"/>
              <a:ext cx="3428999" cy="9143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72084" y="1074033"/>
              <a:ext cx="3105911" cy="854658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72084" y="1074033"/>
              <a:ext cx="3106420" cy="8547100"/>
            </a:xfrm>
            <a:custGeom>
              <a:avLst/>
              <a:gdLst/>
              <a:ahLst/>
              <a:cxnLst/>
              <a:rect l="l" t="t" r="r" b="b"/>
              <a:pathLst>
                <a:path w="3106420" h="8547100">
                  <a:moveTo>
                    <a:pt x="3105911" y="0"/>
                  </a:moveTo>
                  <a:lnTo>
                    <a:pt x="135636" y="0"/>
                  </a:lnTo>
                  <a:lnTo>
                    <a:pt x="108204" y="3048"/>
                  </a:lnTo>
                  <a:lnTo>
                    <a:pt x="70104" y="16764"/>
                  </a:lnTo>
                  <a:lnTo>
                    <a:pt x="30480" y="50292"/>
                  </a:lnTo>
                  <a:lnTo>
                    <a:pt x="10668" y="83820"/>
                  </a:lnTo>
                  <a:lnTo>
                    <a:pt x="0" y="121920"/>
                  </a:lnTo>
                  <a:lnTo>
                    <a:pt x="0" y="8424669"/>
                  </a:lnTo>
                  <a:lnTo>
                    <a:pt x="3048" y="8438385"/>
                  </a:lnTo>
                  <a:lnTo>
                    <a:pt x="6096" y="8450577"/>
                  </a:lnTo>
                  <a:lnTo>
                    <a:pt x="10668" y="8464293"/>
                  </a:lnTo>
                  <a:lnTo>
                    <a:pt x="16764" y="8474961"/>
                  </a:lnTo>
                  <a:lnTo>
                    <a:pt x="22860" y="8487153"/>
                  </a:lnTo>
                  <a:lnTo>
                    <a:pt x="30480" y="8497821"/>
                  </a:lnTo>
                  <a:lnTo>
                    <a:pt x="48768" y="8516109"/>
                  </a:lnTo>
                  <a:lnTo>
                    <a:pt x="59436" y="8523729"/>
                  </a:lnTo>
                  <a:lnTo>
                    <a:pt x="71628" y="8529825"/>
                  </a:lnTo>
                  <a:lnTo>
                    <a:pt x="82296" y="8535921"/>
                  </a:lnTo>
                  <a:lnTo>
                    <a:pt x="96012" y="8540493"/>
                  </a:lnTo>
                  <a:lnTo>
                    <a:pt x="108204" y="8543541"/>
                  </a:lnTo>
                  <a:lnTo>
                    <a:pt x="135636" y="8546589"/>
                  </a:lnTo>
                  <a:lnTo>
                    <a:pt x="3105911" y="8546589"/>
                  </a:lnTo>
                  <a:lnTo>
                    <a:pt x="3105911" y="8532873"/>
                  </a:lnTo>
                  <a:lnTo>
                    <a:pt x="121920" y="8532873"/>
                  </a:lnTo>
                  <a:lnTo>
                    <a:pt x="109728" y="8531349"/>
                  </a:lnTo>
                  <a:lnTo>
                    <a:pt x="99060" y="8528301"/>
                  </a:lnTo>
                  <a:lnTo>
                    <a:pt x="86868" y="8523729"/>
                  </a:lnTo>
                  <a:lnTo>
                    <a:pt x="76200" y="8519157"/>
                  </a:lnTo>
                  <a:lnTo>
                    <a:pt x="67056" y="8511537"/>
                  </a:lnTo>
                  <a:lnTo>
                    <a:pt x="56388" y="8505441"/>
                  </a:lnTo>
                  <a:lnTo>
                    <a:pt x="27432" y="8468865"/>
                  </a:lnTo>
                  <a:lnTo>
                    <a:pt x="12192" y="8410953"/>
                  </a:lnTo>
                  <a:lnTo>
                    <a:pt x="12192" y="135636"/>
                  </a:lnTo>
                  <a:lnTo>
                    <a:pt x="27432" y="77724"/>
                  </a:lnTo>
                  <a:lnTo>
                    <a:pt x="67056" y="33528"/>
                  </a:lnTo>
                  <a:lnTo>
                    <a:pt x="111252" y="15240"/>
                  </a:lnTo>
                  <a:lnTo>
                    <a:pt x="123444" y="13716"/>
                  </a:lnTo>
                  <a:lnTo>
                    <a:pt x="3105911" y="13716"/>
                  </a:lnTo>
                  <a:lnTo>
                    <a:pt x="3105911" y="0"/>
                  </a:lnTo>
                  <a:close/>
                </a:path>
              </a:pathLst>
            </a:custGeom>
            <a:solidFill>
              <a:srgbClr val="A3A2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83335" y="1192906"/>
              <a:ext cx="2994659" cy="830732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07135" y="2704714"/>
              <a:ext cx="3070859" cy="492861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777996" y="775327"/>
              <a:ext cx="3428999" cy="914399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874764" y="1202144"/>
              <a:ext cx="1523" cy="828285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777996" y="1074033"/>
              <a:ext cx="3104388" cy="854658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777996" y="1074033"/>
              <a:ext cx="3104515" cy="8547100"/>
            </a:xfrm>
            <a:custGeom>
              <a:avLst/>
              <a:gdLst/>
              <a:ahLst/>
              <a:cxnLst/>
              <a:rect l="l" t="t" r="r" b="b"/>
              <a:pathLst>
                <a:path w="3104515" h="8547100">
                  <a:moveTo>
                    <a:pt x="2968752" y="0"/>
                  </a:moveTo>
                  <a:lnTo>
                    <a:pt x="0" y="0"/>
                  </a:lnTo>
                  <a:lnTo>
                    <a:pt x="0" y="13716"/>
                  </a:lnTo>
                  <a:lnTo>
                    <a:pt x="2982468" y="13716"/>
                  </a:lnTo>
                  <a:lnTo>
                    <a:pt x="2994660" y="15240"/>
                  </a:lnTo>
                  <a:lnTo>
                    <a:pt x="3005328" y="18288"/>
                  </a:lnTo>
                  <a:lnTo>
                    <a:pt x="3017520" y="22860"/>
                  </a:lnTo>
                  <a:lnTo>
                    <a:pt x="3028188" y="27432"/>
                  </a:lnTo>
                  <a:lnTo>
                    <a:pt x="3037332" y="35052"/>
                  </a:lnTo>
                  <a:lnTo>
                    <a:pt x="3046476" y="41148"/>
                  </a:lnTo>
                  <a:lnTo>
                    <a:pt x="3076956" y="77724"/>
                  </a:lnTo>
                  <a:lnTo>
                    <a:pt x="3092196" y="135636"/>
                  </a:lnTo>
                  <a:lnTo>
                    <a:pt x="3092196" y="8410953"/>
                  </a:lnTo>
                  <a:lnTo>
                    <a:pt x="3076956" y="8468865"/>
                  </a:lnTo>
                  <a:lnTo>
                    <a:pt x="3037332" y="8513061"/>
                  </a:lnTo>
                  <a:lnTo>
                    <a:pt x="2993136" y="8531349"/>
                  </a:lnTo>
                  <a:lnTo>
                    <a:pt x="2980944" y="8532873"/>
                  </a:lnTo>
                  <a:lnTo>
                    <a:pt x="0" y="8532873"/>
                  </a:lnTo>
                  <a:lnTo>
                    <a:pt x="0" y="8546589"/>
                  </a:lnTo>
                  <a:lnTo>
                    <a:pt x="2968752" y="8546589"/>
                  </a:lnTo>
                  <a:lnTo>
                    <a:pt x="2996184" y="8543541"/>
                  </a:lnTo>
                  <a:lnTo>
                    <a:pt x="3034284" y="8529825"/>
                  </a:lnTo>
                  <a:lnTo>
                    <a:pt x="3064764" y="8506965"/>
                  </a:lnTo>
                  <a:lnTo>
                    <a:pt x="3087624" y="8474961"/>
                  </a:lnTo>
                  <a:lnTo>
                    <a:pt x="3101340" y="8438385"/>
                  </a:lnTo>
                  <a:lnTo>
                    <a:pt x="3104388" y="8424669"/>
                  </a:lnTo>
                  <a:lnTo>
                    <a:pt x="3104388" y="135636"/>
                  </a:lnTo>
                  <a:lnTo>
                    <a:pt x="3101340" y="108204"/>
                  </a:lnTo>
                  <a:lnTo>
                    <a:pt x="3098292" y="96012"/>
                  </a:lnTo>
                  <a:lnTo>
                    <a:pt x="3093720" y="82296"/>
                  </a:lnTo>
                  <a:lnTo>
                    <a:pt x="3087624" y="71628"/>
                  </a:lnTo>
                  <a:lnTo>
                    <a:pt x="3081528" y="59436"/>
                  </a:lnTo>
                  <a:lnTo>
                    <a:pt x="3073908" y="50292"/>
                  </a:lnTo>
                  <a:lnTo>
                    <a:pt x="3064764" y="39624"/>
                  </a:lnTo>
                  <a:lnTo>
                    <a:pt x="3054096" y="32004"/>
                  </a:lnTo>
                  <a:lnTo>
                    <a:pt x="3044952" y="22860"/>
                  </a:lnTo>
                  <a:lnTo>
                    <a:pt x="3032760" y="16764"/>
                  </a:lnTo>
                  <a:lnTo>
                    <a:pt x="3022092" y="10668"/>
                  </a:lnTo>
                  <a:lnTo>
                    <a:pt x="3008376" y="6096"/>
                  </a:lnTo>
                  <a:lnTo>
                    <a:pt x="2996184" y="3048"/>
                  </a:lnTo>
                  <a:lnTo>
                    <a:pt x="2968752" y="0"/>
                  </a:lnTo>
                  <a:close/>
                </a:path>
              </a:pathLst>
            </a:custGeom>
            <a:solidFill>
              <a:srgbClr val="A3A2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777996" y="1197333"/>
              <a:ext cx="114299" cy="829846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777996" y="2704714"/>
              <a:ext cx="3072383" cy="4928615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74073" y="348996"/>
            <a:ext cx="9144000" cy="3429000"/>
            <a:chOff x="774073" y="348996"/>
            <a:chExt cx="9144000" cy="3429000"/>
          </a:xfrm>
        </p:grpSpPr>
        <p:sp>
          <p:nvSpPr>
            <p:cNvPr id="3" name="object 3"/>
            <p:cNvSpPr/>
            <p:nvPr/>
          </p:nvSpPr>
          <p:spPr>
            <a:xfrm>
              <a:off x="774073" y="348996"/>
              <a:ext cx="9143999" cy="3428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72777" y="672084"/>
              <a:ext cx="8546589" cy="310591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72777" y="672084"/>
              <a:ext cx="8547100" cy="3106420"/>
            </a:xfrm>
            <a:custGeom>
              <a:avLst/>
              <a:gdLst/>
              <a:ahLst/>
              <a:cxnLst/>
              <a:rect l="l" t="t" r="r" b="b"/>
              <a:pathLst>
                <a:path w="8547100" h="3106420">
                  <a:moveTo>
                    <a:pt x="8546589" y="3105912"/>
                  </a:moveTo>
                  <a:lnTo>
                    <a:pt x="8546589" y="135636"/>
                  </a:lnTo>
                  <a:lnTo>
                    <a:pt x="8543541" y="108204"/>
                  </a:lnTo>
                  <a:lnTo>
                    <a:pt x="8529825" y="70104"/>
                  </a:lnTo>
                  <a:lnTo>
                    <a:pt x="8496297" y="30480"/>
                  </a:lnTo>
                  <a:lnTo>
                    <a:pt x="8462769" y="10668"/>
                  </a:lnTo>
                  <a:lnTo>
                    <a:pt x="8424669" y="0"/>
                  </a:lnTo>
                  <a:lnTo>
                    <a:pt x="121920" y="0"/>
                  </a:lnTo>
                  <a:lnTo>
                    <a:pt x="108204" y="3048"/>
                  </a:lnTo>
                  <a:lnTo>
                    <a:pt x="96012" y="6096"/>
                  </a:lnTo>
                  <a:lnTo>
                    <a:pt x="82296" y="10668"/>
                  </a:lnTo>
                  <a:lnTo>
                    <a:pt x="71628" y="16764"/>
                  </a:lnTo>
                  <a:lnTo>
                    <a:pt x="59436" y="22860"/>
                  </a:lnTo>
                  <a:lnTo>
                    <a:pt x="48768" y="30480"/>
                  </a:lnTo>
                  <a:lnTo>
                    <a:pt x="30480" y="48768"/>
                  </a:lnTo>
                  <a:lnTo>
                    <a:pt x="22860" y="59436"/>
                  </a:lnTo>
                  <a:lnTo>
                    <a:pt x="16764" y="71628"/>
                  </a:lnTo>
                  <a:lnTo>
                    <a:pt x="10668" y="82296"/>
                  </a:lnTo>
                  <a:lnTo>
                    <a:pt x="6096" y="96012"/>
                  </a:lnTo>
                  <a:lnTo>
                    <a:pt x="3048" y="108204"/>
                  </a:lnTo>
                  <a:lnTo>
                    <a:pt x="0" y="135636"/>
                  </a:lnTo>
                  <a:lnTo>
                    <a:pt x="0" y="3105912"/>
                  </a:lnTo>
                  <a:lnTo>
                    <a:pt x="13716" y="3105912"/>
                  </a:lnTo>
                  <a:lnTo>
                    <a:pt x="13716" y="121920"/>
                  </a:lnTo>
                  <a:lnTo>
                    <a:pt x="15240" y="109728"/>
                  </a:lnTo>
                  <a:lnTo>
                    <a:pt x="18288" y="99060"/>
                  </a:lnTo>
                  <a:lnTo>
                    <a:pt x="22860" y="86868"/>
                  </a:lnTo>
                  <a:lnTo>
                    <a:pt x="27432" y="76200"/>
                  </a:lnTo>
                  <a:lnTo>
                    <a:pt x="35052" y="67056"/>
                  </a:lnTo>
                  <a:lnTo>
                    <a:pt x="41148" y="56388"/>
                  </a:lnTo>
                  <a:lnTo>
                    <a:pt x="77724" y="27432"/>
                  </a:lnTo>
                  <a:lnTo>
                    <a:pt x="135636" y="12192"/>
                  </a:lnTo>
                  <a:lnTo>
                    <a:pt x="8410953" y="12192"/>
                  </a:lnTo>
                  <a:lnTo>
                    <a:pt x="8435337" y="15240"/>
                  </a:lnTo>
                  <a:lnTo>
                    <a:pt x="8479533" y="33528"/>
                  </a:lnTo>
                  <a:lnTo>
                    <a:pt x="8513061" y="67056"/>
                  </a:lnTo>
                  <a:lnTo>
                    <a:pt x="8531349" y="111252"/>
                  </a:lnTo>
                  <a:lnTo>
                    <a:pt x="8532873" y="123444"/>
                  </a:lnTo>
                  <a:lnTo>
                    <a:pt x="8532873" y="3105912"/>
                  </a:lnTo>
                  <a:lnTo>
                    <a:pt x="8546589" y="3105912"/>
                  </a:lnTo>
                  <a:close/>
                </a:path>
              </a:pathLst>
            </a:custGeom>
            <a:solidFill>
              <a:srgbClr val="A3A2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906912" y="1445767"/>
            <a:ext cx="287655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38885" algn="l"/>
                <a:tab pos="1732914" algn="l"/>
              </a:tabLst>
            </a:pPr>
            <a:r>
              <a:rPr sz="2000" b="1" spc="-5" dirty="0">
                <a:latin typeface="Arial"/>
                <a:cs typeface="Arial"/>
              </a:rPr>
              <a:t>NIVELES	</a:t>
            </a:r>
            <a:r>
              <a:rPr sz="2000" b="1" spc="5" dirty="0">
                <a:latin typeface="Arial"/>
                <a:cs typeface="Arial"/>
              </a:rPr>
              <a:t>DE	</a:t>
            </a:r>
            <a:r>
              <a:rPr sz="2000" b="1" spc="-5" dirty="0">
                <a:latin typeface="Arial"/>
                <a:cs typeface="Arial"/>
              </a:rPr>
              <a:t>TENSIÓN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52689" y="2520186"/>
            <a:ext cx="81210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Arial"/>
                <a:cs typeface="Arial"/>
              </a:rPr>
              <a:t>Muy Baja </a:t>
            </a:r>
            <a:r>
              <a:rPr sz="1600" b="1" spc="-25" dirty="0">
                <a:latin typeface="Arial"/>
                <a:cs typeface="Arial"/>
              </a:rPr>
              <a:t>Tensión </a:t>
            </a:r>
            <a:r>
              <a:rPr sz="1600" b="1" spc="-10" dirty="0">
                <a:latin typeface="Arial"/>
                <a:cs typeface="Arial"/>
              </a:rPr>
              <a:t>(MBT): </a:t>
            </a:r>
            <a:r>
              <a:rPr sz="1600" spc="-5" dirty="0">
                <a:latin typeface="Arial"/>
                <a:cs typeface="Arial"/>
              </a:rPr>
              <a:t>Corresponde a </a:t>
            </a:r>
            <a:r>
              <a:rPr sz="1600" dirty="0">
                <a:latin typeface="Arial"/>
                <a:cs typeface="Arial"/>
              </a:rPr>
              <a:t>las </a:t>
            </a:r>
            <a:r>
              <a:rPr sz="1600" spc="-5" dirty="0">
                <a:latin typeface="Arial"/>
                <a:cs typeface="Arial"/>
              </a:rPr>
              <a:t>tensiones hasta 50 V en corriente</a:t>
            </a:r>
            <a:r>
              <a:rPr sz="1600" spc="29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continua</a:t>
            </a:r>
            <a:endParaRPr sz="1600">
              <a:latin typeface="Arial"/>
              <a:cs typeface="Arial"/>
            </a:endParaRPr>
          </a:p>
          <a:p>
            <a:pPr marL="2525395"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o iguales valores </a:t>
            </a:r>
            <a:r>
              <a:rPr sz="1600" dirty="0">
                <a:latin typeface="Arial"/>
                <a:cs typeface="Arial"/>
              </a:rPr>
              <a:t>eficaces </a:t>
            </a:r>
            <a:r>
              <a:rPr sz="1600" spc="-5" dirty="0">
                <a:latin typeface="Arial"/>
                <a:cs typeface="Arial"/>
              </a:rPr>
              <a:t>entre fases en corriente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alterna.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52689" y="3306570"/>
            <a:ext cx="18014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Arial"/>
                <a:cs typeface="Arial"/>
              </a:rPr>
              <a:t>Baja </a:t>
            </a:r>
            <a:r>
              <a:rPr sz="1600" b="1" spc="-25" dirty="0">
                <a:latin typeface="Arial"/>
                <a:cs typeface="Arial"/>
              </a:rPr>
              <a:t>Tensión </a:t>
            </a:r>
            <a:r>
              <a:rPr sz="1600" b="1" spc="-10" dirty="0">
                <a:latin typeface="Arial"/>
                <a:cs typeface="Arial"/>
              </a:rPr>
              <a:t>(BT):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774073" y="3777995"/>
            <a:ext cx="9144000" cy="3429000"/>
            <a:chOff x="774073" y="3777995"/>
            <a:chExt cx="9144000" cy="3429000"/>
          </a:xfrm>
        </p:grpSpPr>
        <p:sp>
          <p:nvSpPr>
            <p:cNvPr id="10" name="object 10"/>
            <p:cNvSpPr/>
            <p:nvPr/>
          </p:nvSpPr>
          <p:spPr>
            <a:xfrm>
              <a:off x="774073" y="3777996"/>
              <a:ext cx="9143999" cy="342899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08404" y="6874763"/>
              <a:ext cx="8282850" cy="152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72777" y="3777995"/>
              <a:ext cx="8546589" cy="310438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72777" y="3777996"/>
              <a:ext cx="8547100" cy="3104515"/>
            </a:xfrm>
            <a:custGeom>
              <a:avLst/>
              <a:gdLst/>
              <a:ahLst/>
              <a:cxnLst/>
              <a:rect l="l" t="t" r="r" b="b"/>
              <a:pathLst>
                <a:path w="8547100" h="3104515">
                  <a:moveTo>
                    <a:pt x="8546589" y="2968751"/>
                  </a:moveTo>
                  <a:lnTo>
                    <a:pt x="8546589" y="0"/>
                  </a:lnTo>
                  <a:lnTo>
                    <a:pt x="8532873" y="0"/>
                  </a:lnTo>
                  <a:lnTo>
                    <a:pt x="8532873" y="2982467"/>
                  </a:lnTo>
                  <a:lnTo>
                    <a:pt x="8531349" y="2994659"/>
                  </a:lnTo>
                  <a:lnTo>
                    <a:pt x="8528301" y="3005327"/>
                  </a:lnTo>
                  <a:lnTo>
                    <a:pt x="8523729" y="3017519"/>
                  </a:lnTo>
                  <a:lnTo>
                    <a:pt x="8519157" y="3028187"/>
                  </a:lnTo>
                  <a:lnTo>
                    <a:pt x="8511537" y="3037331"/>
                  </a:lnTo>
                  <a:lnTo>
                    <a:pt x="8505441" y="3046475"/>
                  </a:lnTo>
                  <a:lnTo>
                    <a:pt x="8468865" y="3076955"/>
                  </a:lnTo>
                  <a:lnTo>
                    <a:pt x="8410953" y="3092195"/>
                  </a:lnTo>
                  <a:lnTo>
                    <a:pt x="135636" y="3092195"/>
                  </a:lnTo>
                  <a:lnTo>
                    <a:pt x="77724" y="3076955"/>
                  </a:lnTo>
                  <a:lnTo>
                    <a:pt x="33528" y="3037331"/>
                  </a:lnTo>
                  <a:lnTo>
                    <a:pt x="15240" y="2993135"/>
                  </a:lnTo>
                  <a:lnTo>
                    <a:pt x="13716" y="0"/>
                  </a:lnTo>
                  <a:lnTo>
                    <a:pt x="0" y="0"/>
                  </a:lnTo>
                  <a:lnTo>
                    <a:pt x="0" y="2968751"/>
                  </a:lnTo>
                  <a:lnTo>
                    <a:pt x="6096" y="3009899"/>
                  </a:lnTo>
                  <a:lnTo>
                    <a:pt x="32004" y="3055619"/>
                  </a:lnTo>
                  <a:lnTo>
                    <a:pt x="60960" y="3081527"/>
                  </a:lnTo>
                  <a:lnTo>
                    <a:pt x="96012" y="3098291"/>
                  </a:lnTo>
                  <a:lnTo>
                    <a:pt x="121920" y="3104387"/>
                  </a:lnTo>
                  <a:lnTo>
                    <a:pt x="8410953" y="3104387"/>
                  </a:lnTo>
                  <a:lnTo>
                    <a:pt x="8438385" y="3101339"/>
                  </a:lnTo>
                  <a:lnTo>
                    <a:pt x="8450577" y="3098291"/>
                  </a:lnTo>
                  <a:lnTo>
                    <a:pt x="8464293" y="3093719"/>
                  </a:lnTo>
                  <a:lnTo>
                    <a:pt x="8474961" y="3087623"/>
                  </a:lnTo>
                  <a:lnTo>
                    <a:pt x="8487153" y="3081527"/>
                  </a:lnTo>
                  <a:lnTo>
                    <a:pt x="8496297" y="3073907"/>
                  </a:lnTo>
                  <a:lnTo>
                    <a:pt x="8506965" y="3064763"/>
                  </a:lnTo>
                  <a:lnTo>
                    <a:pt x="8514585" y="3054095"/>
                  </a:lnTo>
                  <a:lnTo>
                    <a:pt x="8523729" y="3044951"/>
                  </a:lnTo>
                  <a:lnTo>
                    <a:pt x="8529825" y="3032759"/>
                  </a:lnTo>
                  <a:lnTo>
                    <a:pt x="8535921" y="3022091"/>
                  </a:lnTo>
                  <a:lnTo>
                    <a:pt x="8540493" y="3008375"/>
                  </a:lnTo>
                  <a:lnTo>
                    <a:pt x="8543541" y="2996183"/>
                  </a:lnTo>
                  <a:lnTo>
                    <a:pt x="8546589" y="2968751"/>
                  </a:lnTo>
                  <a:close/>
                </a:path>
              </a:pathLst>
            </a:custGeom>
            <a:solidFill>
              <a:srgbClr val="A3A2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865764" y="3306570"/>
            <a:ext cx="553593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Arial"/>
                <a:cs typeface="Arial"/>
              </a:rPr>
              <a:t>Corresponde a tensiones por encima de 50V y hasta 1.000 V  en corriente continua o iguales valores </a:t>
            </a:r>
            <a:r>
              <a:rPr sz="1600" dirty="0">
                <a:latin typeface="Arial"/>
                <a:cs typeface="Arial"/>
              </a:rPr>
              <a:t>eficaces </a:t>
            </a:r>
            <a:r>
              <a:rPr sz="1600" spc="-5" dirty="0">
                <a:latin typeface="Arial"/>
                <a:cs typeface="Arial"/>
              </a:rPr>
              <a:t>entre fases  en corriente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alterna.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52689" y="4377942"/>
            <a:ext cx="19723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Arial"/>
                <a:cs typeface="Arial"/>
              </a:rPr>
              <a:t>Media </a:t>
            </a:r>
            <a:r>
              <a:rPr sz="1600" b="1" spc="-25" dirty="0">
                <a:latin typeface="Arial"/>
                <a:cs typeface="Arial"/>
              </a:rPr>
              <a:t>Tensión </a:t>
            </a:r>
            <a:r>
              <a:rPr sz="1600" b="1" spc="-5" dirty="0">
                <a:latin typeface="Arial"/>
                <a:cs typeface="Arial"/>
              </a:rPr>
              <a:t>(MT):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865764" y="4377942"/>
            <a:ext cx="51174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59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Arial"/>
                <a:cs typeface="Arial"/>
              </a:rPr>
              <a:t>Corresponde a tensiones por encima de 1.000 V y</a:t>
            </a:r>
            <a:r>
              <a:rPr sz="1600" spc="9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hasta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33.000 V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inclusive.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52689" y="5092698"/>
            <a:ext cx="173926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20" dirty="0">
                <a:latin typeface="Arial"/>
                <a:cs typeface="Arial"/>
              </a:rPr>
              <a:t>Alta </a:t>
            </a:r>
            <a:r>
              <a:rPr sz="1600" b="1" spc="-25" dirty="0">
                <a:latin typeface="Arial"/>
                <a:cs typeface="Arial"/>
              </a:rPr>
              <a:t>Tensión</a:t>
            </a:r>
            <a:r>
              <a:rPr sz="1600" b="1" spc="40" dirty="0">
                <a:latin typeface="Arial"/>
                <a:cs typeface="Arial"/>
              </a:rPr>
              <a:t> </a:t>
            </a:r>
            <a:r>
              <a:rPr sz="1600" b="1" spc="-35" dirty="0">
                <a:latin typeface="Arial"/>
                <a:cs typeface="Arial"/>
              </a:rPr>
              <a:t>(AT):</a:t>
            </a:r>
            <a:endParaRPr sz="16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815472" y="5092698"/>
            <a:ext cx="450977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Arial"/>
                <a:cs typeface="Arial"/>
              </a:rPr>
              <a:t>Corresponde a tensiones por encima de 33.000</a:t>
            </a:r>
            <a:r>
              <a:rPr sz="1600" spc="6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V</a:t>
            </a:r>
            <a:endParaRPr sz="16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52689" y="5735825"/>
            <a:ext cx="39122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Arial"/>
                <a:cs typeface="Arial"/>
              </a:rPr>
              <a:t>Muy Baja </a:t>
            </a:r>
            <a:r>
              <a:rPr sz="1600" b="1" spc="-25" dirty="0">
                <a:latin typeface="Arial"/>
                <a:cs typeface="Arial"/>
              </a:rPr>
              <a:t>Tensión </a:t>
            </a:r>
            <a:r>
              <a:rPr sz="1600" b="1" spc="-5" dirty="0">
                <a:latin typeface="Arial"/>
                <a:cs typeface="Arial"/>
              </a:rPr>
              <a:t>de Seguridad</a:t>
            </a:r>
            <a:r>
              <a:rPr sz="1600" b="1" spc="2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(MBTS):</a:t>
            </a:r>
            <a:endParaRPr sz="16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414147" y="5735825"/>
            <a:ext cx="36068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Arial"/>
                <a:cs typeface="Arial"/>
              </a:rPr>
              <a:t>Corresponde a tensiones de hasta 24</a:t>
            </a:r>
            <a:r>
              <a:rPr sz="1600" spc="4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V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64741" y="1935480"/>
            <a:ext cx="6035675" cy="2463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635" algn="ctr">
              <a:lnSpc>
                <a:spcPct val="100000"/>
              </a:lnSpc>
              <a:spcBef>
                <a:spcPts val="100"/>
              </a:spcBef>
              <a:tabLst>
                <a:tab pos="2354580" algn="l"/>
                <a:tab pos="4973320" algn="l"/>
              </a:tabLst>
            </a:pPr>
            <a:r>
              <a:rPr sz="4000" spc="-10" dirty="0"/>
              <a:t>Reglamentación</a:t>
            </a:r>
            <a:r>
              <a:rPr sz="4000" spc="20" dirty="0"/>
              <a:t> </a:t>
            </a:r>
            <a:r>
              <a:rPr sz="4000" spc="-5" dirty="0"/>
              <a:t>para	la  Ejecución	de</a:t>
            </a:r>
            <a:r>
              <a:rPr sz="4000" spc="-70" dirty="0"/>
              <a:t> </a:t>
            </a:r>
            <a:r>
              <a:rPr sz="4000" spc="-5" dirty="0"/>
              <a:t>Instalaciones  Eléctricas en Inmuebles  AEA</a:t>
            </a:r>
            <a:r>
              <a:rPr sz="4000" spc="-15" dirty="0"/>
              <a:t> </a:t>
            </a:r>
            <a:r>
              <a:rPr sz="4000" spc="-5" dirty="0"/>
              <a:t>90364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2222500" y="4660900"/>
            <a:ext cx="6162040" cy="1691639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6985" algn="ctr">
              <a:lnSpc>
                <a:spcPct val="100000"/>
              </a:lnSpc>
              <a:spcBef>
                <a:spcPts val="900"/>
              </a:spcBef>
            </a:pPr>
            <a:r>
              <a:rPr sz="3200" spc="-5" dirty="0">
                <a:latin typeface="Arial"/>
                <a:cs typeface="Arial"/>
              </a:rPr>
              <a:t>Parte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7</a:t>
            </a:r>
            <a:endParaRPr sz="320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800"/>
              </a:spcBef>
            </a:pPr>
            <a:r>
              <a:rPr sz="3200" spc="-5" dirty="0">
                <a:latin typeface="Arial"/>
                <a:cs typeface="Arial"/>
              </a:rPr>
              <a:t>Sección </a:t>
            </a:r>
            <a:r>
              <a:rPr sz="3200" spc="-10" dirty="0">
                <a:latin typeface="Arial"/>
                <a:cs typeface="Arial"/>
              </a:rPr>
              <a:t>771: </a:t>
            </a:r>
            <a:r>
              <a:rPr sz="3200" spc="-5" dirty="0">
                <a:latin typeface="Arial"/>
                <a:cs typeface="Arial"/>
              </a:rPr>
              <a:t>Viviendas, </a:t>
            </a:r>
            <a:r>
              <a:rPr sz="3200" spc="-10" dirty="0">
                <a:latin typeface="Arial"/>
                <a:cs typeface="Arial"/>
              </a:rPr>
              <a:t>oficinas </a:t>
            </a:r>
            <a:r>
              <a:rPr sz="3200" dirty="0">
                <a:latin typeface="Arial"/>
                <a:cs typeface="Arial"/>
              </a:rPr>
              <a:t>y  </a:t>
            </a:r>
            <a:r>
              <a:rPr sz="3200" spc="-10" dirty="0">
                <a:latin typeface="Arial"/>
                <a:cs typeface="Arial"/>
              </a:rPr>
              <a:t>locales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(unitarios)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32150" y="3441700"/>
            <a:ext cx="436562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49070" algn="l"/>
              </a:tabLst>
            </a:pPr>
            <a:r>
              <a:rPr sz="4000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Tema	</a:t>
            </a:r>
            <a:r>
              <a:rPr sz="40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</a:t>
            </a:r>
            <a:r>
              <a:rPr sz="4000" u="heavy" spc="-9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40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Desarrollar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65300" y="5270500"/>
            <a:ext cx="7299959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88489" marR="5080" indent="-1875789">
              <a:lnSpc>
                <a:spcPct val="100000"/>
              </a:lnSpc>
              <a:spcBef>
                <a:spcPts val="100"/>
              </a:spcBef>
              <a:tabLst>
                <a:tab pos="3255645" algn="l"/>
                <a:tab pos="3803650" algn="l"/>
                <a:tab pos="5539740" algn="l"/>
              </a:tabLst>
            </a:pPr>
            <a:r>
              <a:rPr sz="4000" spc="-5" dirty="0">
                <a:latin typeface="Arial"/>
                <a:cs typeface="Arial"/>
              </a:rPr>
              <a:t>Esquemas</a:t>
            </a:r>
            <a:r>
              <a:rPr sz="4000" dirty="0">
                <a:latin typeface="Arial"/>
                <a:cs typeface="Arial"/>
              </a:rPr>
              <a:t> </a:t>
            </a:r>
            <a:r>
              <a:rPr sz="4000" spc="-5" dirty="0">
                <a:latin typeface="Arial"/>
                <a:cs typeface="Arial"/>
              </a:rPr>
              <a:t>de	Conexión	</a:t>
            </a:r>
            <a:r>
              <a:rPr sz="4000" dirty="0">
                <a:latin typeface="Arial"/>
                <a:cs typeface="Arial"/>
              </a:rPr>
              <a:t>a</a:t>
            </a:r>
            <a:r>
              <a:rPr sz="4000" spc="-110" dirty="0">
                <a:latin typeface="Arial"/>
                <a:cs typeface="Arial"/>
              </a:rPr>
              <a:t> </a:t>
            </a:r>
            <a:r>
              <a:rPr sz="4000" spc="-5" dirty="0">
                <a:latin typeface="Arial"/>
                <a:cs typeface="Arial"/>
              </a:rPr>
              <a:t>Tierra  </a:t>
            </a:r>
            <a:r>
              <a:rPr sz="4000" spc="-10" dirty="0">
                <a:latin typeface="Arial"/>
                <a:cs typeface="Arial"/>
              </a:rPr>
              <a:t>(ECT)</a:t>
            </a:r>
            <a:r>
              <a:rPr sz="4000" spc="5" dirty="0">
                <a:latin typeface="Arial"/>
                <a:cs typeface="Arial"/>
              </a:rPr>
              <a:t> </a:t>
            </a:r>
            <a:r>
              <a:rPr sz="4000" dirty="0">
                <a:latin typeface="Arial"/>
                <a:cs typeface="Arial"/>
              </a:rPr>
              <a:t>–	</a:t>
            </a:r>
            <a:r>
              <a:rPr sz="4000" spc="-5" dirty="0">
                <a:latin typeface="Arial"/>
                <a:cs typeface="Arial"/>
              </a:rPr>
              <a:t>(771.3)</a:t>
            </a:r>
            <a:endParaRPr sz="40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89100" y="2374900"/>
            <a:ext cx="7299959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5610" marR="5080" indent="-2962910">
              <a:lnSpc>
                <a:spcPct val="100000"/>
              </a:lnSpc>
              <a:spcBef>
                <a:spcPts val="100"/>
              </a:spcBef>
              <a:tabLst>
                <a:tab pos="3255645" algn="l"/>
                <a:tab pos="5539740" algn="l"/>
              </a:tabLst>
            </a:pPr>
            <a:r>
              <a:rPr sz="4000" spc="-5" dirty="0"/>
              <a:t>Esquemas</a:t>
            </a:r>
            <a:r>
              <a:rPr sz="4000" dirty="0"/>
              <a:t> </a:t>
            </a:r>
            <a:r>
              <a:rPr sz="4000" spc="-5" dirty="0"/>
              <a:t>de	Conexión	</a:t>
            </a:r>
            <a:r>
              <a:rPr sz="4000" dirty="0"/>
              <a:t>a</a:t>
            </a:r>
            <a:r>
              <a:rPr sz="4000" spc="-105" dirty="0"/>
              <a:t> </a:t>
            </a:r>
            <a:r>
              <a:rPr sz="4000" spc="-5" dirty="0"/>
              <a:t>Tierra  </a:t>
            </a:r>
            <a:r>
              <a:rPr sz="4000" spc="-10" dirty="0"/>
              <a:t>(ECT)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1304290" y="4941570"/>
            <a:ext cx="16827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Arial"/>
                <a:cs typeface="Arial"/>
              </a:rPr>
              <a:t>•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13889" y="4963159"/>
            <a:ext cx="7265034" cy="27828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latin typeface="Arial"/>
                <a:cs typeface="Arial"/>
              </a:rPr>
              <a:t>Establecen la </a:t>
            </a:r>
            <a:r>
              <a:rPr sz="3600" spc="-10" dirty="0">
                <a:latin typeface="Arial"/>
                <a:cs typeface="Arial"/>
              </a:rPr>
              <a:t>manera </a:t>
            </a:r>
            <a:r>
              <a:rPr sz="3600" spc="-5" dirty="0">
                <a:latin typeface="Arial"/>
                <a:cs typeface="Arial"/>
              </a:rPr>
              <a:t>en </a:t>
            </a:r>
            <a:r>
              <a:rPr sz="3600" spc="-10" dirty="0">
                <a:latin typeface="Arial"/>
                <a:cs typeface="Arial"/>
              </a:rPr>
              <a:t>que </a:t>
            </a:r>
            <a:r>
              <a:rPr sz="3600" dirty="0">
                <a:latin typeface="Arial"/>
                <a:cs typeface="Arial"/>
              </a:rPr>
              <a:t>se </a:t>
            </a:r>
            <a:r>
              <a:rPr sz="3600" spc="-5" dirty="0">
                <a:latin typeface="Arial"/>
                <a:cs typeface="Arial"/>
              </a:rPr>
              <a:t>realiza  la </a:t>
            </a:r>
            <a:r>
              <a:rPr sz="3600" b="1" spc="-5" dirty="0">
                <a:latin typeface="Arial"/>
                <a:cs typeface="Arial"/>
              </a:rPr>
              <a:t>conexión </a:t>
            </a:r>
            <a:r>
              <a:rPr sz="3600" b="1" dirty="0">
                <a:latin typeface="Arial"/>
                <a:cs typeface="Arial"/>
              </a:rPr>
              <a:t>a </a:t>
            </a:r>
            <a:r>
              <a:rPr sz="3600" b="1" spc="-5" dirty="0">
                <a:latin typeface="Arial"/>
                <a:cs typeface="Arial"/>
              </a:rPr>
              <a:t>tierra de las redes de  </a:t>
            </a:r>
            <a:r>
              <a:rPr sz="3600" b="1" spc="-5" dirty="0" err="1">
                <a:latin typeface="Arial"/>
                <a:cs typeface="Arial"/>
              </a:rPr>
              <a:t>alimentación</a:t>
            </a:r>
            <a:r>
              <a:rPr sz="3600" b="1" spc="-5" dirty="0">
                <a:latin typeface="Arial"/>
                <a:cs typeface="Arial"/>
              </a:rPr>
              <a:t> </a:t>
            </a:r>
            <a:r>
              <a:rPr sz="3600" b="1" dirty="0" smtClean="0">
                <a:latin typeface="Arial"/>
                <a:cs typeface="Arial"/>
              </a:rPr>
              <a:t>y </a:t>
            </a:r>
            <a:r>
              <a:rPr sz="3600" b="1" dirty="0">
                <a:latin typeface="Arial"/>
                <a:cs typeface="Arial"/>
              </a:rPr>
              <a:t>de </a:t>
            </a:r>
            <a:r>
              <a:rPr sz="3600" b="1" spc="-5" dirty="0">
                <a:latin typeface="Arial"/>
                <a:cs typeface="Arial"/>
              </a:rPr>
              <a:t>las</a:t>
            </a:r>
            <a:r>
              <a:rPr sz="3600" b="1" spc="-130" dirty="0">
                <a:latin typeface="Arial"/>
                <a:cs typeface="Arial"/>
              </a:rPr>
              <a:t> </a:t>
            </a:r>
            <a:r>
              <a:rPr sz="3600" b="1" spc="-10" dirty="0">
                <a:latin typeface="Arial"/>
                <a:cs typeface="Arial"/>
              </a:rPr>
              <a:t>masas  eléctricas </a:t>
            </a:r>
            <a:r>
              <a:rPr sz="3600" b="1" dirty="0">
                <a:latin typeface="Arial"/>
                <a:cs typeface="Arial"/>
              </a:rPr>
              <a:t>de </a:t>
            </a:r>
            <a:r>
              <a:rPr sz="3600" b="1" spc="-5" dirty="0">
                <a:latin typeface="Arial"/>
                <a:cs typeface="Arial"/>
              </a:rPr>
              <a:t>las instalaciones  consumidoras</a:t>
            </a:r>
            <a:r>
              <a:rPr sz="3600" spc="-5" dirty="0">
                <a:latin typeface="Arial"/>
                <a:cs typeface="Arial"/>
              </a:rPr>
              <a:t>.</a:t>
            </a:r>
            <a:endParaRPr sz="36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56640" y="2216877"/>
            <a:ext cx="4442460" cy="46799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413500" y="3365500"/>
            <a:ext cx="3084971" cy="23827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327900" y="6150584"/>
            <a:ext cx="838200" cy="0"/>
          </a:xfrm>
          <a:custGeom>
            <a:avLst/>
            <a:gdLst/>
            <a:ahLst/>
            <a:cxnLst/>
            <a:rect l="l" t="t" r="r" b="b"/>
            <a:pathLst>
              <a:path w="838200">
                <a:moveTo>
                  <a:pt x="0" y="0"/>
                </a:moveTo>
                <a:lnTo>
                  <a:pt x="83820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404100" y="6302984"/>
            <a:ext cx="685800" cy="0"/>
          </a:xfrm>
          <a:custGeom>
            <a:avLst/>
            <a:gdLst/>
            <a:ahLst/>
            <a:cxnLst/>
            <a:rect l="l" t="t" r="r" b="b"/>
            <a:pathLst>
              <a:path w="685800">
                <a:moveTo>
                  <a:pt x="0" y="0"/>
                </a:moveTo>
                <a:lnTo>
                  <a:pt x="68580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556500" y="6607784"/>
            <a:ext cx="381000" cy="0"/>
          </a:xfrm>
          <a:custGeom>
            <a:avLst/>
            <a:gdLst/>
            <a:ahLst/>
            <a:cxnLst/>
            <a:rect l="l" t="t" r="r" b="b"/>
            <a:pathLst>
              <a:path w="381000">
                <a:moveTo>
                  <a:pt x="0" y="0"/>
                </a:moveTo>
                <a:lnTo>
                  <a:pt x="38100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632700" y="6760184"/>
            <a:ext cx="228600" cy="0"/>
          </a:xfrm>
          <a:custGeom>
            <a:avLst/>
            <a:gdLst/>
            <a:ahLst/>
            <a:cxnLst/>
            <a:rect l="l" t="t" r="r" b="b"/>
            <a:pathLst>
              <a:path w="228600">
                <a:moveTo>
                  <a:pt x="0" y="0"/>
                </a:moveTo>
                <a:lnTo>
                  <a:pt x="22860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708900" y="5464784"/>
            <a:ext cx="0" cy="685800"/>
          </a:xfrm>
          <a:custGeom>
            <a:avLst/>
            <a:gdLst/>
            <a:ahLst/>
            <a:cxnLst/>
            <a:rect l="l" t="t" r="r" b="b"/>
            <a:pathLst>
              <a:path h="685800">
                <a:moveTo>
                  <a:pt x="0" y="68580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441700" y="7293584"/>
            <a:ext cx="838200" cy="0"/>
          </a:xfrm>
          <a:custGeom>
            <a:avLst/>
            <a:gdLst/>
            <a:ahLst/>
            <a:cxnLst/>
            <a:rect l="l" t="t" r="r" b="b"/>
            <a:pathLst>
              <a:path w="838200">
                <a:moveTo>
                  <a:pt x="0" y="0"/>
                </a:moveTo>
                <a:lnTo>
                  <a:pt x="83820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517900" y="7445984"/>
            <a:ext cx="685800" cy="0"/>
          </a:xfrm>
          <a:custGeom>
            <a:avLst/>
            <a:gdLst/>
            <a:ahLst/>
            <a:cxnLst/>
            <a:rect l="l" t="t" r="r" b="b"/>
            <a:pathLst>
              <a:path w="685800">
                <a:moveTo>
                  <a:pt x="0" y="0"/>
                </a:moveTo>
                <a:lnTo>
                  <a:pt x="68580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594100" y="7598384"/>
            <a:ext cx="533400" cy="0"/>
          </a:xfrm>
          <a:custGeom>
            <a:avLst/>
            <a:gdLst/>
            <a:ahLst/>
            <a:cxnLst/>
            <a:rect l="l" t="t" r="r" b="b"/>
            <a:pathLst>
              <a:path w="533400">
                <a:moveTo>
                  <a:pt x="0" y="0"/>
                </a:moveTo>
                <a:lnTo>
                  <a:pt x="53340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670300" y="7750784"/>
            <a:ext cx="381000" cy="0"/>
          </a:xfrm>
          <a:custGeom>
            <a:avLst/>
            <a:gdLst/>
            <a:ahLst/>
            <a:cxnLst/>
            <a:rect l="l" t="t" r="r" b="b"/>
            <a:pathLst>
              <a:path w="381000">
                <a:moveTo>
                  <a:pt x="0" y="0"/>
                </a:moveTo>
                <a:lnTo>
                  <a:pt x="38100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746500" y="7903184"/>
            <a:ext cx="228600" cy="0"/>
          </a:xfrm>
          <a:custGeom>
            <a:avLst/>
            <a:gdLst/>
            <a:ahLst/>
            <a:cxnLst/>
            <a:rect l="l" t="t" r="r" b="b"/>
            <a:pathLst>
              <a:path w="228600">
                <a:moveTo>
                  <a:pt x="0" y="0"/>
                </a:moveTo>
                <a:lnTo>
                  <a:pt x="22860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822700" y="6607784"/>
            <a:ext cx="0" cy="685800"/>
          </a:xfrm>
          <a:custGeom>
            <a:avLst/>
            <a:gdLst/>
            <a:ahLst/>
            <a:cxnLst/>
            <a:rect l="l" t="t" r="r" b="b"/>
            <a:pathLst>
              <a:path h="685800">
                <a:moveTo>
                  <a:pt x="0" y="68580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422900" y="2873984"/>
            <a:ext cx="3657600" cy="0"/>
          </a:xfrm>
          <a:custGeom>
            <a:avLst/>
            <a:gdLst/>
            <a:ahLst/>
            <a:cxnLst/>
            <a:rect l="l" t="t" r="r" b="b"/>
            <a:pathLst>
              <a:path w="3657600">
                <a:moveTo>
                  <a:pt x="0" y="0"/>
                </a:moveTo>
                <a:lnTo>
                  <a:pt x="365760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803900" y="4093184"/>
            <a:ext cx="381000" cy="533400"/>
          </a:xfrm>
          <a:prstGeom prst="rect">
            <a:avLst/>
          </a:prstGeom>
          <a:solidFill>
            <a:srgbClr val="BADFE2"/>
          </a:solidFill>
          <a:ln w="9344">
            <a:solidFill>
              <a:srgbClr val="000000"/>
            </a:solidFill>
          </a:ln>
        </p:spPr>
        <p:txBody>
          <a:bodyPr vert="horz" wrap="square" lIns="0" tIns="46990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370"/>
              </a:spcBef>
            </a:pPr>
            <a:r>
              <a:rPr sz="1800" dirty="0">
                <a:latin typeface="Arial"/>
                <a:cs typeface="Arial"/>
              </a:rPr>
              <a:t>M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032500" y="2873984"/>
            <a:ext cx="0" cy="1219200"/>
          </a:xfrm>
          <a:custGeom>
            <a:avLst/>
            <a:gdLst/>
            <a:ahLst/>
            <a:cxnLst/>
            <a:rect l="l" t="t" r="r" b="b"/>
            <a:pathLst>
              <a:path h="1219200">
                <a:moveTo>
                  <a:pt x="0" y="121920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032500" y="4626584"/>
            <a:ext cx="838200" cy="533400"/>
          </a:xfrm>
          <a:custGeom>
            <a:avLst/>
            <a:gdLst/>
            <a:ahLst/>
            <a:cxnLst/>
            <a:rect l="l" t="t" r="r" b="b"/>
            <a:pathLst>
              <a:path w="838200" h="533400">
                <a:moveTo>
                  <a:pt x="0" y="0"/>
                </a:moveTo>
                <a:lnTo>
                  <a:pt x="0" y="533400"/>
                </a:lnTo>
              </a:path>
              <a:path w="838200" h="533400">
                <a:moveTo>
                  <a:pt x="0" y="533400"/>
                </a:moveTo>
                <a:lnTo>
                  <a:pt x="838200" y="53340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509770" y="7556474"/>
            <a:ext cx="9398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Tierra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de  </a:t>
            </a:r>
            <a:r>
              <a:rPr sz="1800" spc="-5" dirty="0">
                <a:latin typeface="Arial"/>
                <a:cs typeface="Arial"/>
              </a:rPr>
              <a:t>Servicio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467600" y="6151854"/>
            <a:ext cx="19545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9440" algn="l"/>
                <a:tab pos="864235" algn="l"/>
              </a:tabLst>
            </a:pP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" dirty="0">
                <a:latin typeface="Arial"/>
                <a:cs typeface="Arial"/>
              </a:rPr>
              <a:t>Tierra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de</a:t>
            </a:r>
            <a:endParaRPr sz="1800">
              <a:latin typeface="Arial"/>
              <a:cs typeface="Arial"/>
            </a:endParaRPr>
          </a:p>
          <a:p>
            <a:pPr marL="864869">
              <a:lnSpc>
                <a:spcPct val="100000"/>
              </a:lnSpc>
            </a:pPr>
            <a:r>
              <a:rPr sz="1800" spc="-15" dirty="0">
                <a:latin typeface="Arial"/>
                <a:cs typeface="Arial"/>
              </a:rPr>
              <a:t>P</a:t>
            </a:r>
            <a:r>
              <a:rPr sz="1800" spc="5" dirty="0">
                <a:latin typeface="Arial"/>
                <a:cs typeface="Arial"/>
              </a:rPr>
              <a:t>r</a:t>
            </a:r>
            <a:r>
              <a:rPr sz="1800" spc="-15" dirty="0">
                <a:latin typeface="Arial"/>
                <a:cs typeface="Arial"/>
              </a:rPr>
              <a:t>o</a:t>
            </a:r>
            <a:r>
              <a:rPr sz="1800" spc="5" dirty="0">
                <a:latin typeface="Arial"/>
                <a:cs typeface="Arial"/>
              </a:rPr>
              <a:t>t</a:t>
            </a:r>
            <a:r>
              <a:rPr sz="1800" spc="-15" dirty="0">
                <a:latin typeface="Arial"/>
                <a:cs typeface="Arial"/>
              </a:rPr>
              <a:t>e</a:t>
            </a:r>
            <a:r>
              <a:rPr sz="1800" dirty="0">
                <a:latin typeface="Arial"/>
                <a:cs typeface="Arial"/>
              </a:rPr>
              <a:t>cci</a:t>
            </a:r>
            <a:r>
              <a:rPr sz="1800" spc="-15" dirty="0">
                <a:latin typeface="Arial"/>
                <a:cs typeface="Arial"/>
              </a:rPr>
              <a:t>ó</a:t>
            </a:r>
            <a:r>
              <a:rPr sz="1800" dirty="0">
                <a:latin typeface="Arial"/>
                <a:cs typeface="Arial"/>
              </a:rPr>
              <a:t>n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567170" y="2541243"/>
            <a:ext cx="635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RPBT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39584" y="2336800"/>
            <a:ext cx="7299959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5610" marR="5080" indent="-2962910">
              <a:lnSpc>
                <a:spcPct val="100000"/>
              </a:lnSpc>
              <a:spcBef>
                <a:spcPts val="100"/>
              </a:spcBef>
              <a:tabLst>
                <a:tab pos="3255645" algn="l"/>
                <a:tab pos="5539740" algn="l"/>
              </a:tabLst>
            </a:pPr>
            <a:r>
              <a:rPr sz="4000" spc="-5" dirty="0"/>
              <a:t>Esquemas</a:t>
            </a:r>
            <a:r>
              <a:rPr sz="4000" dirty="0"/>
              <a:t> </a:t>
            </a:r>
            <a:r>
              <a:rPr sz="4000" spc="-5" dirty="0"/>
              <a:t>de	Conexión	</a:t>
            </a:r>
            <a:r>
              <a:rPr sz="4000" dirty="0"/>
              <a:t>a</a:t>
            </a:r>
            <a:r>
              <a:rPr sz="4000" spc="-105" dirty="0"/>
              <a:t> </a:t>
            </a:r>
            <a:r>
              <a:rPr sz="4000" spc="-5" dirty="0"/>
              <a:t>Tierra  </a:t>
            </a:r>
            <a:r>
              <a:rPr sz="4000" spc="-10" dirty="0"/>
              <a:t>(ECT)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1354774" y="3702050"/>
            <a:ext cx="1149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•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64373" y="3716020"/>
            <a:ext cx="66116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Básicamente, </a:t>
            </a:r>
            <a:r>
              <a:rPr sz="2000" spc="-5" dirty="0">
                <a:latin typeface="Arial"/>
                <a:cs typeface="Arial"/>
              </a:rPr>
              <a:t>los </a:t>
            </a:r>
            <a:r>
              <a:rPr sz="2000" dirty="0">
                <a:latin typeface="Arial"/>
                <a:cs typeface="Arial"/>
              </a:rPr>
              <a:t>ECT son </a:t>
            </a:r>
            <a:r>
              <a:rPr sz="2000" spc="-5" dirty="0">
                <a:latin typeface="Arial"/>
                <a:cs typeface="Arial"/>
              </a:rPr>
              <a:t>tres </a:t>
            </a:r>
            <a:r>
              <a:rPr sz="2000" dirty="0">
                <a:latin typeface="Arial"/>
                <a:cs typeface="Arial"/>
              </a:rPr>
              <a:t>y se designan con 2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letras: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146300" y="4660900"/>
            <a:ext cx="6486525" cy="4041775"/>
            <a:chOff x="1290727" y="2516277"/>
            <a:chExt cx="6486525" cy="4041775"/>
          </a:xfrm>
        </p:grpSpPr>
        <p:sp>
          <p:nvSpPr>
            <p:cNvPr id="6" name="object 6"/>
            <p:cNvSpPr/>
            <p:nvPr/>
          </p:nvSpPr>
          <p:spPr>
            <a:xfrm>
              <a:off x="3238500" y="3253739"/>
              <a:ext cx="647700" cy="2932430"/>
            </a:xfrm>
            <a:custGeom>
              <a:avLst/>
              <a:gdLst/>
              <a:ahLst/>
              <a:cxnLst/>
              <a:rect l="l" t="t" r="r" b="b"/>
              <a:pathLst>
                <a:path w="647700" h="2932429">
                  <a:moveTo>
                    <a:pt x="647700" y="2932430"/>
                  </a:moveTo>
                  <a:lnTo>
                    <a:pt x="0" y="2932430"/>
                  </a:lnTo>
                  <a:lnTo>
                    <a:pt x="0" y="0"/>
                  </a:lnTo>
                </a:path>
                <a:path w="647700" h="2932429">
                  <a:moveTo>
                    <a:pt x="647700" y="1832610"/>
                  </a:moveTo>
                  <a:lnTo>
                    <a:pt x="0" y="1832610"/>
                  </a:lnTo>
                  <a:lnTo>
                    <a:pt x="0" y="0"/>
                  </a:lnTo>
                </a:path>
                <a:path w="647700" h="2932429">
                  <a:moveTo>
                    <a:pt x="647700" y="732790"/>
                  </a:moveTo>
                  <a:lnTo>
                    <a:pt x="0" y="732790"/>
                  </a:lnTo>
                  <a:lnTo>
                    <a:pt x="0" y="0"/>
                  </a:lnTo>
                </a:path>
              </a:pathLst>
            </a:custGeom>
            <a:ln w="283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95400" y="2520949"/>
              <a:ext cx="3886200" cy="734060"/>
            </a:xfrm>
            <a:custGeom>
              <a:avLst/>
              <a:gdLst/>
              <a:ahLst/>
              <a:cxnLst/>
              <a:rect l="l" t="t" r="r" b="b"/>
              <a:pathLst>
                <a:path w="3886200" h="734060">
                  <a:moveTo>
                    <a:pt x="3764279" y="0"/>
                  </a:moveTo>
                  <a:lnTo>
                    <a:pt x="121919" y="0"/>
                  </a:lnTo>
                  <a:lnTo>
                    <a:pt x="77152" y="10477"/>
                  </a:lnTo>
                  <a:lnTo>
                    <a:pt x="38100" y="38100"/>
                  </a:lnTo>
                  <a:lnTo>
                    <a:pt x="10477" y="77152"/>
                  </a:lnTo>
                  <a:lnTo>
                    <a:pt x="0" y="121920"/>
                  </a:lnTo>
                  <a:lnTo>
                    <a:pt x="0" y="610870"/>
                  </a:lnTo>
                  <a:lnTo>
                    <a:pt x="10477" y="655835"/>
                  </a:lnTo>
                  <a:lnTo>
                    <a:pt x="38100" y="695325"/>
                  </a:lnTo>
                  <a:lnTo>
                    <a:pt x="77152" y="723384"/>
                  </a:lnTo>
                  <a:lnTo>
                    <a:pt x="121919" y="734060"/>
                  </a:lnTo>
                  <a:lnTo>
                    <a:pt x="3764279" y="734060"/>
                  </a:lnTo>
                  <a:lnTo>
                    <a:pt x="3809047" y="723384"/>
                  </a:lnTo>
                  <a:lnTo>
                    <a:pt x="3848100" y="695325"/>
                  </a:lnTo>
                  <a:lnTo>
                    <a:pt x="3875722" y="655835"/>
                  </a:lnTo>
                  <a:lnTo>
                    <a:pt x="3886200" y="610870"/>
                  </a:lnTo>
                  <a:lnTo>
                    <a:pt x="3886200" y="121920"/>
                  </a:lnTo>
                  <a:lnTo>
                    <a:pt x="3875722" y="77152"/>
                  </a:lnTo>
                  <a:lnTo>
                    <a:pt x="3848100" y="38100"/>
                  </a:lnTo>
                  <a:lnTo>
                    <a:pt x="3809047" y="10477"/>
                  </a:lnTo>
                  <a:lnTo>
                    <a:pt x="3764279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295400" y="2520949"/>
              <a:ext cx="3886200" cy="734060"/>
            </a:xfrm>
            <a:custGeom>
              <a:avLst/>
              <a:gdLst/>
              <a:ahLst/>
              <a:cxnLst/>
              <a:rect l="l" t="t" r="r" b="b"/>
              <a:pathLst>
                <a:path w="3886200" h="734060">
                  <a:moveTo>
                    <a:pt x="121919" y="0"/>
                  </a:moveTo>
                  <a:lnTo>
                    <a:pt x="77152" y="10477"/>
                  </a:lnTo>
                  <a:lnTo>
                    <a:pt x="38100" y="38100"/>
                  </a:lnTo>
                  <a:lnTo>
                    <a:pt x="10477" y="77152"/>
                  </a:lnTo>
                  <a:lnTo>
                    <a:pt x="0" y="121920"/>
                  </a:lnTo>
                  <a:lnTo>
                    <a:pt x="0" y="610870"/>
                  </a:lnTo>
                  <a:lnTo>
                    <a:pt x="10477" y="655835"/>
                  </a:lnTo>
                  <a:lnTo>
                    <a:pt x="38100" y="695325"/>
                  </a:lnTo>
                  <a:lnTo>
                    <a:pt x="77152" y="723384"/>
                  </a:lnTo>
                  <a:lnTo>
                    <a:pt x="121919" y="734060"/>
                  </a:lnTo>
                  <a:lnTo>
                    <a:pt x="3764279" y="734060"/>
                  </a:lnTo>
                  <a:lnTo>
                    <a:pt x="3809047" y="723384"/>
                  </a:lnTo>
                  <a:lnTo>
                    <a:pt x="3848100" y="695325"/>
                  </a:lnTo>
                  <a:lnTo>
                    <a:pt x="3875722" y="655835"/>
                  </a:lnTo>
                  <a:lnTo>
                    <a:pt x="3886200" y="610870"/>
                  </a:lnTo>
                  <a:lnTo>
                    <a:pt x="3886200" y="121920"/>
                  </a:lnTo>
                  <a:lnTo>
                    <a:pt x="3875722" y="77152"/>
                  </a:lnTo>
                  <a:lnTo>
                    <a:pt x="3848100" y="38100"/>
                  </a:lnTo>
                  <a:lnTo>
                    <a:pt x="3809047" y="10477"/>
                  </a:lnTo>
                  <a:lnTo>
                    <a:pt x="3764279" y="0"/>
                  </a:lnTo>
                  <a:lnTo>
                    <a:pt x="121919" y="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886200" y="3620769"/>
              <a:ext cx="3886200" cy="732790"/>
            </a:xfrm>
            <a:custGeom>
              <a:avLst/>
              <a:gdLst/>
              <a:ahLst/>
              <a:cxnLst/>
              <a:rect l="l" t="t" r="r" b="b"/>
              <a:pathLst>
                <a:path w="3886200" h="732789">
                  <a:moveTo>
                    <a:pt x="3763009" y="0"/>
                  </a:moveTo>
                  <a:lnTo>
                    <a:pt x="121920" y="0"/>
                  </a:lnTo>
                  <a:lnTo>
                    <a:pt x="77152" y="10477"/>
                  </a:lnTo>
                  <a:lnTo>
                    <a:pt x="38100" y="38099"/>
                  </a:lnTo>
                  <a:lnTo>
                    <a:pt x="10477" y="77152"/>
                  </a:lnTo>
                  <a:lnTo>
                    <a:pt x="0" y="121919"/>
                  </a:lnTo>
                  <a:lnTo>
                    <a:pt x="0" y="610869"/>
                  </a:lnTo>
                  <a:lnTo>
                    <a:pt x="10477" y="655637"/>
                  </a:lnTo>
                  <a:lnTo>
                    <a:pt x="38100" y="694689"/>
                  </a:lnTo>
                  <a:lnTo>
                    <a:pt x="77152" y="722312"/>
                  </a:lnTo>
                  <a:lnTo>
                    <a:pt x="121920" y="732789"/>
                  </a:lnTo>
                  <a:lnTo>
                    <a:pt x="3763009" y="732789"/>
                  </a:lnTo>
                  <a:lnTo>
                    <a:pt x="3808511" y="722312"/>
                  </a:lnTo>
                  <a:lnTo>
                    <a:pt x="3847941" y="694689"/>
                  </a:lnTo>
                  <a:lnTo>
                    <a:pt x="3875702" y="655637"/>
                  </a:lnTo>
                  <a:lnTo>
                    <a:pt x="3886200" y="610869"/>
                  </a:lnTo>
                  <a:lnTo>
                    <a:pt x="3886200" y="121919"/>
                  </a:lnTo>
                  <a:lnTo>
                    <a:pt x="3875702" y="77152"/>
                  </a:lnTo>
                  <a:lnTo>
                    <a:pt x="3847941" y="38099"/>
                  </a:lnTo>
                  <a:lnTo>
                    <a:pt x="3808511" y="10477"/>
                  </a:lnTo>
                  <a:lnTo>
                    <a:pt x="3763009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886200" y="3620769"/>
              <a:ext cx="3886200" cy="732790"/>
            </a:xfrm>
            <a:custGeom>
              <a:avLst/>
              <a:gdLst/>
              <a:ahLst/>
              <a:cxnLst/>
              <a:rect l="l" t="t" r="r" b="b"/>
              <a:pathLst>
                <a:path w="3886200" h="732789">
                  <a:moveTo>
                    <a:pt x="121920" y="0"/>
                  </a:moveTo>
                  <a:lnTo>
                    <a:pt x="77152" y="10477"/>
                  </a:lnTo>
                  <a:lnTo>
                    <a:pt x="38100" y="38099"/>
                  </a:lnTo>
                  <a:lnTo>
                    <a:pt x="10477" y="77152"/>
                  </a:lnTo>
                  <a:lnTo>
                    <a:pt x="0" y="121919"/>
                  </a:lnTo>
                  <a:lnTo>
                    <a:pt x="0" y="610869"/>
                  </a:lnTo>
                  <a:lnTo>
                    <a:pt x="10477" y="655637"/>
                  </a:lnTo>
                  <a:lnTo>
                    <a:pt x="38100" y="694689"/>
                  </a:lnTo>
                  <a:lnTo>
                    <a:pt x="77152" y="722312"/>
                  </a:lnTo>
                  <a:lnTo>
                    <a:pt x="121920" y="732789"/>
                  </a:lnTo>
                  <a:lnTo>
                    <a:pt x="3763009" y="732789"/>
                  </a:lnTo>
                  <a:lnTo>
                    <a:pt x="3808511" y="722312"/>
                  </a:lnTo>
                  <a:lnTo>
                    <a:pt x="3847941" y="694689"/>
                  </a:lnTo>
                  <a:lnTo>
                    <a:pt x="3875702" y="655637"/>
                  </a:lnTo>
                  <a:lnTo>
                    <a:pt x="3886200" y="610869"/>
                  </a:lnTo>
                  <a:lnTo>
                    <a:pt x="3886200" y="121919"/>
                  </a:lnTo>
                  <a:lnTo>
                    <a:pt x="3875702" y="77152"/>
                  </a:lnTo>
                  <a:lnTo>
                    <a:pt x="3847941" y="38099"/>
                  </a:lnTo>
                  <a:lnTo>
                    <a:pt x="3808511" y="10477"/>
                  </a:lnTo>
                  <a:lnTo>
                    <a:pt x="3763009" y="0"/>
                  </a:lnTo>
                  <a:lnTo>
                    <a:pt x="121920" y="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886200" y="4720589"/>
              <a:ext cx="3886200" cy="732790"/>
            </a:xfrm>
            <a:custGeom>
              <a:avLst/>
              <a:gdLst/>
              <a:ahLst/>
              <a:cxnLst/>
              <a:rect l="l" t="t" r="r" b="b"/>
              <a:pathLst>
                <a:path w="3886200" h="732789">
                  <a:moveTo>
                    <a:pt x="3763009" y="0"/>
                  </a:moveTo>
                  <a:lnTo>
                    <a:pt x="121920" y="0"/>
                  </a:lnTo>
                  <a:lnTo>
                    <a:pt x="77152" y="10298"/>
                  </a:lnTo>
                  <a:lnTo>
                    <a:pt x="38100" y="37623"/>
                  </a:lnTo>
                  <a:lnTo>
                    <a:pt x="10477" y="76616"/>
                  </a:lnTo>
                  <a:lnTo>
                    <a:pt x="0" y="121920"/>
                  </a:lnTo>
                  <a:lnTo>
                    <a:pt x="0" y="610870"/>
                  </a:lnTo>
                  <a:lnTo>
                    <a:pt x="10477" y="655637"/>
                  </a:lnTo>
                  <a:lnTo>
                    <a:pt x="38100" y="694690"/>
                  </a:lnTo>
                  <a:lnTo>
                    <a:pt x="77152" y="722312"/>
                  </a:lnTo>
                  <a:lnTo>
                    <a:pt x="121920" y="732790"/>
                  </a:lnTo>
                  <a:lnTo>
                    <a:pt x="3763009" y="732790"/>
                  </a:lnTo>
                  <a:lnTo>
                    <a:pt x="3808511" y="722312"/>
                  </a:lnTo>
                  <a:lnTo>
                    <a:pt x="3847941" y="694690"/>
                  </a:lnTo>
                  <a:lnTo>
                    <a:pt x="3875702" y="655637"/>
                  </a:lnTo>
                  <a:lnTo>
                    <a:pt x="3886200" y="610870"/>
                  </a:lnTo>
                  <a:lnTo>
                    <a:pt x="3886200" y="121920"/>
                  </a:lnTo>
                  <a:lnTo>
                    <a:pt x="3875702" y="76616"/>
                  </a:lnTo>
                  <a:lnTo>
                    <a:pt x="3847941" y="37623"/>
                  </a:lnTo>
                  <a:lnTo>
                    <a:pt x="3808511" y="10298"/>
                  </a:lnTo>
                  <a:lnTo>
                    <a:pt x="3763009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886200" y="4720589"/>
              <a:ext cx="3886200" cy="732790"/>
            </a:xfrm>
            <a:custGeom>
              <a:avLst/>
              <a:gdLst/>
              <a:ahLst/>
              <a:cxnLst/>
              <a:rect l="l" t="t" r="r" b="b"/>
              <a:pathLst>
                <a:path w="3886200" h="732789">
                  <a:moveTo>
                    <a:pt x="121920" y="0"/>
                  </a:moveTo>
                  <a:lnTo>
                    <a:pt x="77152" y="10298"/>
                  </a:lnTo>
                  <a:lnTo>
                    <a:pt x="38100" y="37623"/>
                  </a:lnTo>
                  <a:lnTo>
                    <a:pt x="10477" y="76616"/>
                  </a:lnTo>
                  <a:lnTo>
                    <a:pt x="0" y="121920"/>
                  </a:lnTo>
                  <a:lnTo>
                    <a:pt x="0" y="610870"/>
                  </a:lnTo>
                  <a:lnTo>
                    <a:pt x="10477" y="655637"/>
                  </a:lnTo>
                  <a:lnTo>
                    <a:pt x="38100" y="694690"/>
                  </a:lnTo>
                  <a:lnTo>
                    <a:pt x="77152" y="722312"/>
                  </a:lnTo>
                  <a:lnTo>
                    <a:pt x="121920" y="732790"/>
                  </a:lnTo>
                  <a:lnTo>
                    <a:pt x="3763009" y="732790"/>
                  </a:lnTo>
                  <a:lnTo>
                    <a:pt x="3808511" y="722312"/>
                  </a:lnTo>
                  <a:lnTo>
                    <a:pt x="3847941" y="694690"/>
                  </a:lnTo>
                  <a:lnTo>
                    <a:pt x="3875702" y="655637"/>
                  </a:lnTo>
                  <a:lnTo>
                    <a:pt x="3886200" y="610870"/>
                  </a:lnTo>
                  <a:lnTo>
                    <a:pt x="3886200" y="121920"/>
                  </a:lnTo>
                  <a:lnTo>
                    <a:pt x="3875702" y="76616"/>
                  </a:lnTo>
                  <a:lnTo>
                    <a:pt x="3847941" y="37623"/>
                  </a:lnTo>
                  <a:lnTo>
                    <a:pt x="3808511" y="10298"/>
                  </a:lnTo>
                  <a:lnTo>
                    <a:pt x="3763009" y="0"/>
                  </a:lnTo>
                  <a:lnTo>
                    <a:pt x="121920" y="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886200" y="5819139"/>
              <a:ext cx="3886200" cy="734060"/>
            </a:xfrm>
            <a:custGeom>
              <a:avLst/>
              <a:gdLst/>
              <a:ahLst/>
              <a:cxnLst/>
              <a:rect l="l" t="t" r="r" b="b"/>
              <a:pathLst>
                <a:path w="3886200" h="734059">
                  <a:moveTo>
                    <a:pt x="3763009" y="0"/>
                  </a:moveTo>
                  <a:lnTo>
                    <a:pt x="121920" y="0"/>
                  </a:lnTo>
                  <a:lnTo>
                    <a:pt x="77152" y="10497"/>
                  </a:lnTo>
                  <a:lnTo>
                    <a:pt x="38100" y="38258"/>
                  </a:lnTo>
                  <a:lnTo>
                    <a:pt x="10477" y="77688"/>
                  </a:lnTo>
                  <a:lnTo>
                    <a:pt x="0" y="123190"/>
                  </a:lnTo>
                  <a:lnTo>
                    <a:pt x="0" y="612140"/>
                  </a:lnTo>
                  <a:lnTo>
                    <a:pt x="10477" y="656907"/>
                  </a:lnTo>
                  <a:lnTo>
                    <a:pt x="38100" y="695960"/>
                  </a:lnTo>
                  <a:lnTo>
                    <a:pt x="77152" y="723582"/>
                  </a:lnTo>
                  <a:lnTo>
                    <a:pt x="121920" y="734060"/>
                  </a:lnTo>
                  <a:lnTo>
                    <a:pt x="3763009" y="734060"/>
                  </a:lnTo>
                  <a:lnTo>
                    <a:pt x="3808511" y="723582"/>
                  </a:lnTo>
                  <a:lnTo>
                    <a:pt x="3847941" y="695960"/>
                  </a:lnTo>
                  <a:lnTo>
                    <a:pt x="3875702" y="656907"/>
                  </a:lnTo>
                  <a:lnTo>
                    <a:pt x="3886200" y="612140"/>
                  </a:lnTo>
                  <a:lnTo>
                    <a:pt x="3886200" y="123190"/>
                  </a:lnTo>
                  <a:lnTo>
                    <a:pt x="3875702" y="77688"/>
                  </a:lnTo>
                  <a:lnTo>
                    <a:pt x="3847941" y="38258"/>
                  </a:lnTo>
                  <a:lnTo>
                    <a:pt x="3808511" y="10497"/>
                  </a:lnTo>
                  <a:lnTo>
                    <a:pt x="3763009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886200" y="5819139"/>
              <a:ext cx="3886200" cy="734060"/>
            </a:xfrm>
            <a:custGeom>
              <a:avLst/>
              <a:gdLst/>
              <a:ahLst/>
              <a:cxnLst/>
              <a:rect l="l" t="t" r="r" b="b"/>
              <a:pathLst>
                <a:path w="3886200" h="734059">
                  <a:moveTo>
                    <a:pt x="121920" y="0"/>
                  </a:moveTo>
                  <a:lnTo>
                    <a:pt x="77152" y="10497"/>
                  </a:lnTo>
                  <a:lnTo>
                    <a:pt x="38100" y="38258"/>
                  </a:lnTo>
                  <a:lnTo>
                    <a:pt x="10477" y="77688"/>
                  </a:lnTo>
                  <a:lnTo>
                    <a:pt x="0" y="123190"/>
                  </a:lnTo>
                  <a:lnTo>
                    <a:pt x="0" y="612140"/>
                  </a:lnTo>
                  <a:lnTo>
                    <a:pt x="10477" y="656907"/>
                  </a:lnTo>
                  <a:lnTo>
                    <a:pt x="38100" y="695960"/>
                  </a:lnTo>
                  <a:lnTo>
                    <a:pt x="77152" y="723582"/>
                  </a:lnTo>
                  <a:lnTo>
                    <a:pt x="121920" y="734060"/>
                  </a:lnTo>
                  <a:lnTo>
                    <a:pt x="3763009" y="734060"/>
                  </a:lnTo>
                  <a:lnTo>
                    <a:pt x="3808511" y="723582"/>
                  </a:lnTo>
                  <a:lnTo>
                    <a:pt x="3847941" y="695960"/>
                  </a:lnTo>
                  <a:lnTo>
                    <a:pt x="3875702" y="656907"/>
                  </a:lnTo>
                  <a:lnTo>
                    <a:pt x="3886200" y="612140"/>
                  </a:lnTo>
                  <a:lnTo>
                    <a:pt x="3886200" y="123190"/>
                  </a:lnTo>
                  <a:lnTo>
                    <a:pt x="3875702" y="77688"/>
                  </a:lnTo>
                  <a:lnTo>
                    <a:pt x="3847941" y="38258"/>
                  </a:lnTo>
                  <a:lnTo>
                    <a:pt x="3808511" y="10497"/>
                  </a:lnTo>
                  <a:lnTo>
                    <a:pt x="3763009" y="0"/>
                  </a:lnTo>
                  <a:lnTo>
                    <a:pt x="121920" y="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3498534" y="4660900"/>
            <a:ext cx="3524885" cy="3978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300" spc="-5" dirty="0">
                <a:latin typeface="Arial"/>
                <a:cs typeface="Arial"/>
              </a:rPr>
              <a:t>ECT</a:t>
            </a:r>
            <a:endParaRPr sz="4300">
              <a:latin typeface="Arial"/>
              <a:cs typeface="Arial"/>
            </a:endParaRPr>
          </a:p>
          <a:p>
            <a:pPr marL="2785110" marR="5080" indent="30480" algn="just">
              <a:lnSpc>
                <a:spcPts val="8660"/>
              </a:lnSpc>
              <a:spcBef>
                <a:spcPts val="860"/>
              </a:spcBef>
            </a:pPr>
            <a:r>
              <a:rPr sz="4300" dirty="0">
                <a:latin typeface="Arial"/>
                <a:cs typeface="Arial"/>
              </a:rPr>
              <a:t>TT  </a:t>
            </a:r>
            <a:r>
              <a:rPr sz="4300" spc="-10" dirty="0">
                <a:latin typeface="Arial"/>
                <a:cs typeface="Arial"/>
              </a:rPr>
              <a:t>T</a:t>
            </a:r>
            <a:r>
              <a:rPr sz="4300" dirty="0">
                <a:latin typeface="Arial"/>
                <a:cs typeface="Arial"/>
              </a:rPr>
              <a:t>N  </a:t>
            </a:r>
            <a:r>
              <a:rPr sz="4300" spc="-5" dirty="0">
                <a:latin typeface="Arial"/>
                <a:cs typeface="Arial"/>
              </a:rPr>
              <a:t>IT</a:t>
            </a:r>
            <a:endParaRPr sz="43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84300" y="1384300"/>
            <a:ext cx="780415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95525" algn="l"/>
                <a:tab pos="5284470" algn="l"/>
                <a:tab pos="7172325" algn="l"/>
              </a:tabLst>
            </a:pPr>
            <a:r>
              <a:rPr sz="4000" spc="-10" dirty="0"/>
              <a:t>E</a:t>
            </a:r>
            <a:r>
              <a:rPr sz="4000" spc="5" dirty="0"/>
              <a:t>s</a:t>
            </a:r>
            <a:r>
              <a:rPr sz="4000" spc="-5" dirty="0"/>
              <a:t>qu</a:t>
            </a:r>
            <a:r>
              <a:rPr sz="4000" spc="-20" dirty="0"/>
              <a:t>e</a:t>
            </a:r>
            <a:r>
              <a:rPr sz="4000" spc="-5" dirty="0"/>
              <a:t>m</a:t>
            </a:r>
            <a:r>
              <a:rPr sz="4000" dirty="0"/>
              <a:t>a	</a:t>
            </a:r>
            <a:r>
              <a:rPr sz="4000" spc="-5" dirty="0"/>
              <a:t>d</a:t>
            </a:r>
            <a:r>
              <a:rPr sz="4000" dirty="0"/>
              <a:t>e</a:t>
            </a:r>
            <a:r>
              <a:rPr sz="4000" spc="-10" dirty="0"/>
              <a:t> C</a:t>
            </a:r>
            <a:r>
              <a:rPr sz="4000" spc="-5" dirty="0"/>
              <a:t>one</a:t>
            </a:r>
            <a:r>
              <a:rPr sz="4000" dirty="0"/>
              <a:t>xi</a:t>
            </a:r>
            <a:r>
              <a:rPr sz="4000" spc="-5" dirty="0"/>
              <a:t>ó</a:t>
            </a:r>
            <a:r>
              <a:rPr sz="4000" dirty="0"/>
              <a:t>n	a</a:t>
            </a:r>
            <a:r>
              <a:rPr sz="4000" spc="-10" dirty="0"/>
              <a:t> </a:t>
            </a:r>
            <a:r>
              <a:rPr sz="4000" spc="-5" dirty="0"/>
              <a:t>Ti</a:t>
            </a:r>
            <a:r>
              <a:rPr sz="4000" spc="-10" dirty="0"/>
              <a:t>e</a:t>
            </a:r>
            <a:r>
              <a:rPr sz="4000" spc="-5" dirty="0"/>
              <a:t>rr</a:t>
            </a:r>
            <a:r>
              <a:rPr sz="4000" dirty="0"/>
              <a:t>a	</a:t>
            </a:r>
            <a:r>
              <a:rPr sz="4000" spc="-20" dirty="0"/>
              <a:t>T</a:t>
            </a:r>
            <a:r>
              <a:rPr sz="4000" dirty="0"/>
              <a:t>T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393700" y="2446020"/>
            <a:ext cx="9829799" cy="582249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355600" marR="97790" indent="-342900" algn="just">
              <a:lnSpc>
                <a:spcPct val="90000"/>
              </a:lnSpc>
              <a:spcBef>
                <a:spcPts val="434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Arial"/>
                <a:cs typeface="Arial"/>
              </a:rPr>
              <a:t>Es </a:t>
            </a:r>
            <a:r>
              <a:rPr sz="3200" b="1" spc="-10" dirty="0">
                <a:latin typeface="Arial"/>
                <a:cs typeface="Arial"/>
              </a:rPr>
              <a:t>OBLIGATORIO </a:t>
            </a:r>
            <a:r>
              <a:rPr sz="3200" spc="-5" dirty="0">
                <a:latin typeface="Arial"/>
                <a:cs typeface="Arial"/>
              </a:rPr>
              <a:t>para </a:t>
            </a:r>
            <a:r>
              <a:rPr sz="3200" dirty="0">
                <a:latin typeface="Arial"/>
                <a:cs typeface="Arial"/>
              </a:rPr>
              <a:t>las </a:t>
            </a:r>
            <a:r>
              <a:rPr sz="3200" spc="-5" dirty="0">
                <a:latin typeface="Arial"/>
                <a:cs typeface="Arial"/>
              </a:rPr>
              <a:t>instalaciones  eléctricas en inmuebles </a:t>
            </a:r>
            <a:r>
              <a:rPr sz="3200" b="1" spc="-5" dirty="0">
                <a:latin typeface="Arial"/>
                <a:cs typeface="Arial"/>
              </a:rPr>
              <a:t>alimentadas desde </a:t>
            </a:r>
            <a:r>
              <a:rPr sz="3200" b="1" dirty="0">
                <a:latin typeface="Arial"/>
                <a:cs typeface="Arial"/>
              </a:rPr>
              <a:t>la  </a:t>
            </a:r>
            <a:r>
              <a:rPr sz="3200" b="1" spc="-10" dirty="0">
                <a:latin typeface="Arial"/>
                <a:cs typeface="Arial"/>
              </a:rPr>
              <a:t>RPBT</a:t>
            </a:r>
            <a:r>
              <a:rPr sz="3200" spc="-10" dirty="0" smtClean="0">
                <a:latin typeface="Arial"/>
                <a:cs typeface="Arial"/>
              </a:rPr>
              <a:t>.</a:t>
            </a:r>
            <a:endParaRPr lang="es-AR" sz="3200" spc="-10" dirty="0" smtClean="0">
              <a:latin typeface="Arial"/>
              <a:cs typeface="Arial"/>
            </a:endParaRPr>
          </a:p>
          <a:p>
            <a:pPr marL="355600" marR="97790" indent="-342900" algn="just">
              <a:lnSpc>
                <a:spcPct val="90000"/>
              </a:lnSpc>
              <a:spcBef>
                <a:spcPts val="434"/>
              </a:spcBef>
              <a:buChar char="•"/>
              <a:tabLst>
                <a:tab pos="354965" algn="l"/>
                <a:tab pos="355600" algn="l"/>
              </a:tabLst>
            </a:pPr>
            <a:endParaRPr sz="3200" dirty="0">
              <a:latin typeface="Arial"/>
              <a:cs typeface="Arial"/>
            </a:endParaRPr>
          </a:p>
          <a:p>
            <a:pPr marL="355600" marR="212725" indent="-342900" algn="just">
              <a:lnSpc>
                <a:spcPts val="3020"/>
              </a:lnSpc>
              <a:spcBef>
                <a:spcPts val="74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Arial"/>
                <a:cs typeface="Arial"/>
              </a:rPr>
              <a:t>Excepciones </a:t>
            </a:r>
            <a:r>
              <a:rPr sz="3200" dirty="0">
                <a:latin typeface="Arial"/>
                <a:cs typeface="Arial"/>
              </a:rPr>
              <a:t>(casos </a:t>
            </a:r>
            <a:r>
              <a:rPr sz="3200" spc="-5" dirty="0">
                <a:latin typeface="Arial"/>
                <a:cs typeface="Arial"/>
              </a:rPr>
              <a:t>en los </a:t>
            </a:r>
            <a:r>
              <a:rPr sz="3200" dirty="0">
                <a:latin typeface="Arial"/>
                <a:cs typeface="Arial"/>
              </a:rPr>
              <a:t>que puede optarse  </a:t>
            </a:r>
            <a:r>
              <a:rPr sz="3200" spc="-5" dirty="0">
                <a:latin typeface="Arial"/>
                <a:cs typeface="Arial"/>
              </a:rPr>
              <a:t>por otros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ECT</a:t>
            </a:r>
            <a:r>
              <a:rPr sz="3200" spc="-10" dirty="0" smtClean="0">
                <a:latin typeface="Arial"/>
                <a:cs typeface="Arial"/>
              </a:rPr>
              <a:t>):</a:t>
            </a:r>
            <a:endParaRPr lang="es-AR" sz="3200" spc="-10" dirty="0" smtClean="0">
              <a:latin typeface="Arial"/>
              <a:cs typeface="Arial"/>
            </a:endParaRPr>
          </a:p>
          <a:p>
            <a:pPr marL="355600" marR="212725" indent="-342900" algn="just">
              <a:lnSpc>
                <a:spcPts val="3020"/>
              </a:lnSpc>
              <a:spcBef>
                <a:spcPts val="745"/>
              </a:spcBef>
              <a:buChar char="•"/>
              <a:tabLst>
                <a:tab pos="354965" algn="l"/>
                <a:tab pos="355600" algn="l"/>
              </a:tabLst>
            </a:pPr>
            <a:endParaRPr sz="3200" dirty="0">
              <a:latin typeface="Arial"/>
              <a:cs typeface="Arial"/>
            </a:endParaRPr>
          </a:p>
          <a:p>
            <a:pPr marL="755650" marR="5080" lvl="1" indent="-285750" algn="just">
              <a:lnSpc>
                <a:spcPts val="2590"/>
              </a:lnSpc>
              <a:spcBef>
                <a:spcPts val="590"/>
              </a:spcBef>
              <a:buChar char="–"/>
              <a:tabLst>
                <a:tab pos="755650" algn="l"/>
              </a:tabLst>
            </a:pPr>
            <a:r>
              <a:rPr sz="3200" spc="-10" dirty="0">
                <a:latin typeface="Arial"/>
                <a:cs typeface="Arial"/>
              </a:rPr>
              <a:t>Cuando </a:t>
            </a:r>
            <a:r>
              <a:rPr sz="3200" dirty="0">
                <a:latin typeface="Arial"/>
                <a:cs typeface="Arial"/>
              </a:rPr>
              <a:t>se </a:t>
            </a:r>
            <a:r>
              <a:rPr sz="3200" spc="-5" dirty="0">
                <a:latin typeface="Arial"/>
                <a:cs typeface="Arial"/>
              </a:rPr>
              <a:t>recibe alimentación en </a:t>
            </a:r>
            <a:r>
              <a:rPr sz="3200" dirty="0">
                <a:latin typeface="Arial"/>
                <a:cs typeface="Arial"/>
              </a:rPr>
              <a:t>MT o </a:t>
            </a:r>
            <a:r>
              <a:rPr sz="3200" spc="-5" dirty="0">
                <a:latin typeface="Arial"/>
                <a:cs typeface="Arial"/>
              </a:rPr>
              <a:t>AT desde la  </a:t>
            </a:r>
            <a:r>
              <a:rPr sz="3200" spc="-10" dirty="0">
                <a:latin typeface="Arial"/>
                <a:cs typeface="Arial"/>
              </a:rPr>
              <a:t>RP</a:t>
            </a:r>
            <a:r>
              <a:rPr sz="3200" spc="-10" dirty="0" smtClean="0">
                <a:latin typeface="Arial"/>
                <a:cs typeface="Arial"/>
              </a:rPr>
              <a:t>.</a:t>
            </a:r>
            <a:endParaRPr lang="es-AR" sz="3200" spc="-10" dirty="0" smtClean="0">
              <a:latin typeface="Arial"/>
              <a:cs typeface="Arial"/>
            </a:endParaRPr>
          </a:p>
          <a:p>
            <a:pPr marL="755650" marR="5080" lvl="1" indent="-285750" algn="just">
              <a:lnSpc>
                <a:spcPts val="2590"/>
              </a:lnSpc>
              <a:spcBef>
                <a:spcPts val="590"/>
              </a:spcBef>
              <a:buChar char="–"/>
              <a:tabLst>
                <a:tab pos="755650" algn="l"/>
              </a:tabLst>
            </a:pPr>
            <a:endParaRPr sz="3200" dirty="0">
              <a:latin typeface="Arial"/>
              <a:cs typeface="Arial"/>
            </a:endParaRPr>
          </a:p>
          <a:p>
            <a:pPr marL="755650" marR="1207770" lvl="1" indent="-285750" algn="just">
              <a:lnSpc>
                <a:spcPts val="2590"/>
              </a:lnSpc>
              <a:spcBef>
                <a:spcPts val="600"/>
              </a:spcBef>
              <a:buChar char="–"/>
              <a:tabLst>
                <a:tab pos="755650" algn="l"/>
              </a:tabLst>
            </a:pPr>
            <a:r>
              <a:rPr sz="3200" spc="-10" dirty="0">
                <a:latin typeface="Arial"/>
                <a:cs typeface="Arial"/>
              </a:rPr>
              <a:t>Cuando </a:t>
            </a:r>
            <a:r>
              <a:rPr sz="3200" dirty="0">
                <a:latin typeface="Arial"/>
                <a:cs typeface="Arial"/>
              </a:rPr>
              <a:t>se </a:t>
            </a:r>
            <a:r>
              <a:rPr sz="3200" spc="-5" dirty="0">
                <a:latin typeface="Arial"/>
                <a:cs typeface="Arial"/>
              </a:rPr>
              <a:t>alimenta la instalación desde </a:t>
            </a:r>
            <a:r>
              <a:rPr sz="3200" dirty="0">
                <a:latin typeface="Arial"/>
                <a:cs typeface="Arial"/>
              </a:rPr>
              <a:t>un  </a:t>
            </a:r>
            <a:r>
              <a:rPr sz="3200" spc="-5" dirty="0">
                <a:latin typeface="Arial"/>
                <a:cs typeface="Arial"/>
              </a:rPr>
              <a:t>generador </a:t>
            </a:r>
            <a:r>
              <a:rPr sz="3200" dirty="0">
                <a:latin typeface="Arial"/>
                <a:cs typeface="Arial"/>
              </a:rPr>
              <a:t>de </a:t>
            </a:r>
            <a:r>
              <a:rPr sz="3200" spc="-10" dirty="0">
                <a:latin typeface="Arial"/>
                <a:cs typeface="Arial"/>
              </a:rPr>
              <a:t>propiedad del </a:t>
            </a:r>
            <a:r>
              <a:rPr sz="3200" spc="-5" dirty="0" err="1">
                <a:latin typeface="Arial"/>
                <a:cs typeface="Arial"/>
              </a:rPr>
              <a:t>usuario</a:t>
            </a:r>
            <a:r>
              <a:rPr sz="3200" spc="-5" dirty="0" smtClean="0">
                <a:latin typeface="Arial"/>
                <a:cs typeface="Arial"/>
              </a:rPr>
              <a:t>.</a:t>
            </a:r>
            <a:endParaRPr lang="es-AR" sz="3200" spc="-5" dirty="0" smtClean="0">
              <a:latin typeface="Arial"/>
              <a:cs typeface="Arial"/>
            </a:endParaRPr>
          </a:p>
          <a:p>
            <a:pPr marL="755650" marR="1207770" lvl="1" indent="-285750" algn="just">
              <a:lnSpc>
                <a:spcPts val="2590"/>
              </a:lnSpc>
              <a:spcBef>
                <a:spcPts val="600"/>
              </a:spcBef>
              <a:buChar char="–"/>
              <a:tabLst>
                <a:tab pos="755650" algn="l"/>
              </a:tabLst>
            </a:pPr>
            <a:endParaRPr sz="3200" dirty="0">
              <a:latin typeface="Arial"/>
              <a:cs typeface="Arial"/>
            </a:endParaRPr>
          </a:p>
          <a:p>
            <a:pPr marL="755650" marR="177800" lvl="1" indent="-285750" algn="just">
              <a:lnSpc>
                <a:spcPts val="2590"/>
              </a:lnSpc>
              <a:spcBef>
                <a:spcPts val="600"/>
              </a:spcBef>
              <a:buChar char="–"/>
              <a:tabLst>
                <a:tab pos="755650" algn="l"/>
              </a:tabLst>
            </a:pPr>
            <a:r>
              <a:rPr sz="3200" spc="-10" dirty="0">
                <a:latin typeface="Arial"/>
                <a:cs typeface="Arial"/>
              </a:rPr>
              <a:t>Cuando </a:t>
            </a:r>
            <a:r>
              <a:rPr sz="3200" dirty="0">
                <a:latin typeface="Arial"/>
                <a:cs typeface="Arial"/>
              </a:rPr>
              <a:t>se </a:t>
            </a:r>
            <a:r>
              <a:rPr sz="3200" spc="-5" dirty="0">
                <a:latin typeface="Arial"/>
                <a:cs typeface="Arial"/>
              </a:rPr>
              <a:t>alimenta la instalación desde la </a:t>
            </a:r>
            <a:r>
              <a:rPr sz="3200" spc="-10" dirty="0">
                <a:latin typeface="Arial"/>
                <a:cs typeface="Arial"/>
              </a:rPr>
              <a:t>RPBT </a:t>
            </a:r>
            <a:r>
              <a:rPr sz="3200" dirty="0">
                <a:latin typeface="Arial"/>
                <a:cs typeface="Arial"/>
              </a:rPr>
              <a:t>y  </a:t>
            </a:r>
            <a:r>
              <a:rPr sz="3200" spc="-10" dirty="0">
                <a:latin typeface="Arial"/>
                <a:cs typeface="Arial"/>
              </a:rPr>
              <a:t>hay </a:t>
            </a:r>
            <a:r>
              <a:rPr sz="3200" dirty="0">
                <a:latin typeface="Arial"/>
                <a:cs typeface="Arial"/>
              </a:rPr>
              <a:t>un </a:t>
            </a:r>
            <a:r>
              <a:rPr sz="3200" spc="-5" dirty="0">
                <a:latin typeface="Arial"/>
                <a:cs typeface="Arial"/>
              </a:rPr>
              <a:t>transformador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BT/BT.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84300" y="850900"/>
            <a:ext cx="780415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95525" algn="l"/>
                <a:tab pos="5284470" algn="l"/>
                <a:tab pos="7172325" algn="l"/>
              </a:tabLst>
            </a:pPr>
            <a:r>
              <a:rPr sz="4000" spc="-10" dirty="0"/>
              <a:t>E</a:t>
            </a:r>
            <a:r>
              <a:rPr sz="4000" spc="5" dirty="0"/>
              <a:t>s</a:t>
            </a:r>
            <a:r>
              <a:rPr sz="4000" spc="-5" dirty="0"/>
              <a:t>qu</a:t>
            </a:r>
            <a:r>
              <a:rPr sz="4000" spc="-20" dirty="0"/>
              <a:t>e</a:t>
            </a:r>
            <a:r>
              <a:rPr sz="4000" spc="-5" dirty="0"/>
              <a:t>m</a:t>
            </a:r>
            <a:r>
              <a:rPr sz="4000" dirty="0"/>
              <a:t>a	</a:t>
            </a:r>
            <a:r>
              <a:rPr sz="4000" spc="-5" dirty="0"/>
              <a:t>d</a:t>
            </a:r>
            <a:r>
              <a:rPr sz="4000" dirty="0"/>
              <a:t>e</a:t>
            </a:r>
            <a:r>
              <a:rPr sz="4000" spc="-10" dirty="0"/>
              <a:t> C</a:t>
            </a:r>
            <a:r>
              <a:rPr sz="4000" spc="-5" dirty="0"/>
              <a:t>one</a:t>
            </a:r>
            <a:r>
              <a:rPr sz="4000" dirty="0"/>
              <a:t>xi</a:t>
            </a:r>
            <a:r>
              <a:rPr sz="4000" spc="-5" dirty="0"/>
              <a:t>ó</a:t>
            </a:r>
            <a:r>
              <a:rPr sz="4000" dirty="0"/>
              <a:t>n	a</a:t>
            </a:r>
            <a:r>
              <a:rPr sz="4000" spc="-10" dirty="0"/>
              <a:t> </a:t>
            </a:r>
            <a:r>
              <a:rPr sz="4000" spc="-5" dirty="0"/>
              <a:t>Ti</a:t>
            </a:r>
            <a:r>
              <a:rPr sz="4000" spc="-10" dirty="0"/>
              <a:t>e</a:t>
            </a:r>
            <a:r>
              <a:rPr sz="4000" spc="-5" dirty="0"/>
              <a:t>rr</a:t>
            </a:r>
            <a:r>
              <a:rPr sz="4000" dirty="0"/>
              <a:t>a	</a:t>
            </a:r>
            <a:r>
              <a:rPr sz="4000" spc="-20" dirty="0"/>
              <a:t>T</a:t>
            </a:r>
            <a:r>
              <a:rPr sz="4000" dirty="0"/>
              <a:t>T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1252221" y="1955800"/>
            <a:ext cx="8047355" cy="69839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524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Arial"/>
                <a:cs typeface="Arial"/>
              </a:rPr>
              <a:t>El Esquema </a:t>
            </a:r>
            <a:r>
              <a:rPr sz="3200" spc="-10" dirty="0">
                <a:latin typeface="Arial"/>
                <a:cs typeface="Arial"/>
              </a:rPr>
              <a:t>TT </a:t>
            </a:r>
            <a:r>
              <a:rPr sz="3200" dirty="0">
                <a:latin typeface="Arial"/>
                <a:cs typeface="Arial"/>
              </a:rPr>
              <a:t>se configura </a:t>
            </a:r>
            <a:r>
              <a:rPr sz="3200" spc="-5" dirty="0">
                <a:latin typeface="Arial"/>
                <a:cs typeface="Arial"/>
              </a:rPr>
              <a:t>como </a:t>
            </a:r>
            <a:r>
              <a:rPr sz="3200" dirty="0">
                <a:latin typeface="Arial"/>
                <a:cs typeface="Arial"/>
              </a:rPr>
              <a:t>se </a:t>
            </a:r>
            <a:r>
              <a:rPr sz="3200" spc="-5" dirty="0">
                <a:latin typeface="Arial"/>
                <a:cs typeface="Arial"/>
              </a:rPr>
              <a:t>describe </a:t>
            </a:r>
            <a:r>
              <a:rPr sz="3200" dirty="0">
                <a:latin typeface="Arial"/>
                <a:cs typeface="Arial"/>
              </a:rPr>
              <a:t>a  </a:t>
            </a:r>
            <a:r>
              <a:rPr sz="3200" spc="-5" dirty="0">
                <a:latin typeface="Arial"/>
                <a:cs typeface="Arial"/>
              </a:rPr>
              <a:t>continuación:</a:t>
            </a:r>
            <a:endParaRPr sz="3200" dirty="0">
              <a:latin typeface="Arial"/>
              <a:cs typeface="Arial"/>
            </a:endParaRPr>
          </a:p>
          <a:p>
            <a:pPr marL="755650" marR="38735" lvl="1" indent="-285750">
              <a:lnSpc>
                <a:spcPct val="100000"/>
              </a:lnSpc>
              <a:spcBef>
                <a:spcPts val="600"/>
              </a:spcBef>
              <a:buFont typeface="Arial"/>
              <a:buChar char="–"/>
              <a:tabLst>
                <a:tab pos="755650" algn="l"/>
              </a:tabLst>
            </a:pPr>
            <a:r>
              <a:rPr sz="3200" b="1" spc="-5" dirty="0">
                <a:latin typeface="Arial"/>
                <a:cs typeface="Arial"/>
              </a:rPr>
              <a:t>Tierra </a:t>
            </a:r>
            <a:r>
              <a:rPr sz="3200" b="1" dirty="0">
                <a:latin typeface="Arial"/>
                <a:cs typeface="Arial"/>
              </a:rPr>
              <a:t>de </a:t>
            </a:r>
            <a:r>
              <a:rPr sz="3200" b="1" spc="-5" dirty="0">
                <a:latin typeface="Arial"/>
                <a:cs typeface="Arial"/>
              </a:rPr>
              <a:t>Servicio: </a:t>
            </a:r>
            <a:r>
              <a:rPr sz="3200" spc="-5" dirty="0">
                <a:latin typeface="Arial"/>
                <a:cs typeface="Arial"/>
              </a:rPr>
              <a:t>Un punto del sistema de  alimentación conectado directamente </a:t>
            </a:r>
            <a:r>
              <a:rPr sz="3200" dirty="0">
                <a:latin typeface="Arial"/>
                <a:cs typeface="Arial"/>
              </a:rPr>
              <a:t>a </a:t>
            </a:r>
            <a:r>
              <a:rPr sz="3200" spc="-10" dirty="0">
                <a:latin typeface="Arial"/>
                <a:cs typeface="Arial"/>
              </a:rPr>
              <a:t>una </a:t>
            </a:r>
            <a:r>
              <a:rPr sz="3200" dirty="0">
                <a:latin typeface="Arial"/>
                <a:cs typeface="Arial"/>
              </a:rPr>
              <a:t>toma a  </a:t>
            </a:r>
            <a:r>
              <a:rPr sz="3200" spc="-5" dirty="0">
                <a:latin typeface="Arial"/>
                <a:cs typeface="Arial"/>
              </a:rPr>
              <a:t>tierra (tierra de servicio), </a:t>
            </a:r>
            <a:r>
              <a:rPr sz="3200" spc="-10" dirty="0">
                <a:latin typeface="Arial"/>
                <a:cs typeface="Arial"/>
              </a:rPr>
              <a:t>por </a:t>
            </a:r>
            <a:r>
              <a:rPr sz="3200" spc="-5" dirty="0">
                <a:latin typeface="Arial"/>
                <a:cs typeface="Arial"/>
              </a:rPr>
              <a:t>la empresa</a:t>
            </a:r>
            <a:r>
              <a:rPr sz="3200" spc="4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distribuidora.</a:t>
            </a:r>
            <a:endParaRPr sz="320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45"/>
              </a:spcBef>
              <a:buFont typeface="Arial"/>
              <a:buChar char="–"/>
            </a:pPr>
            <a:endParaRPr sz="3200" dirty="0">
              <a:latin typeface="Arial"/>
              <a:cs typeface="Arial"/>
            </a:endParaRPr>
          </a:p>
          <a:p>
            <a:pPr marL="755650" marR="5080" lvl="1" indent="-285750">
              <a:lnSpc>
                <a:spcPct val="100000"/>
              </a:lnSpc>
              <a:buFont typeface="Arial"/>
              <a:buChar char="–"/>
              <a:tabLst>
                <a:tab pos="755650" algn="l"/>
              </a:tabLst>
            </a:pPr>
            <a:r>
              <a:rPr sz="3200" b="1" spc="-5" dirty="0">
                <a:latin typeface="Arial"/>
                <a:cs typeface="Arial"/>
              </a:rPr>
              <a:t>Tierra </a:t>
            </a:r>
            <a:r>
              <a:rPr sz="3200" b="1" dirty="0">
                <a:latin typeface="Arial"/>
                <a:cs typeface="Arial"/>
              </a:rPr>
              <a:t>de </a:t>
            </a:r>
            <a:r>
              <a:rPr sz="3200" b="1" spc="-5" dirty="0">
                <a:latin typeface="Arial"/>
                <a:cs typeface="Arial"/>
              </a:rPr>
              <a:t>Protección: </a:t>
            </a:r>
            <a:r>
              <a:rPr sz="3200" spc="-5" dirty="0">
                <a:latin typeface="Arial"/>
                <a:cs typeface="Arial"/>
              </a:rPr>
              <a:t>Las masas eléctricas de </a:t>
            </a:r>
            <a:r>
              <a:rPr sz="3200" spc="-10" dirty="0">
                <a:latin typeface="Arial"/>
                <a:cs typeface="Arial"/>
              </a:rPr>
              <a:t>la  </a:t>
            </a:r>
            <a:r>
              <a:rPr sz="3200" spc="-5" dirty="0">
                <a:latin typeface="Arial"/>
                <a:cs typeface="Arial"/>
              </a:rPr>
              <a:t>instalación consumidora conectadas </a:t>
            </a:r>
            <a:r>
              <a:rPr sz="3200" dirty="0">
                <a:latin typeface="Arial"/>
                <a:cs typeface="Arial"/>
              </a:rPr>
              <a:t>a </a:t>
            </a:r>
            <a:r>
              <a:rPr sz="3200" spc="-5" dirty="0">
                <a:latin typeface="Arial"/>
                <a:cs typeface="Arial"/>
              </a:rPr>
              <a:t>través de </a:t>
            </a:r>
            <a:r>
              <a:rPr sz="3200" dirty="0">
                <a:latin typeface="Arial"/>
                <a:cs typeface="Arial"/>
              </a:rPr>
              <a:t>un  </a:t>
            </a:r>
            <a:r>
              <a:rPr sz="3200" spc="-5" dirty="0">
                <a:latin typeface="Arial"/>
                <a:cs typeface="Arial"/>
              </a:rPr>
              <a:t>conductor de protección </a:t>
            </a:r>
            <a:r>
              <a:rPr sz="3200" spc="-10" dirty="0">
                <a:latin typeface="Arial"/>
                <a:cs typeface="Arial"/>
              </a:rPr>
              <a:t>PE </a:t>
            </a:r>
            <a:r>
              <a:rPr sz="3200" spc="-5" dirty="0">
                <a:latin typeface="Arial"/>
                <a:cs typeface="Arial"/>
              </a:rPr>
              <a:t>(Protective Earth) </a:t>
            </a:r>
            <a:r>
              <a:rPr sz="3200" dirty="0">
                <a:latin typeface="Arial"/>
                <a:cs typeface="Arial"/>
              </a:rPr>
              <a:t>y </a:t>
            </a:r>
            <a:r>
              <a:rPr sz="3200" spc="-5" dirty="0">
                <a:latin typeface="Arial"/>
                <a:cs typeface="Arial"/>
              </a:rPr>
              <a:t>de un  conductor de puesta </a:t>
            </a:r>
            <a:r>
              <a:rPr sz="3200" dirty="0">
                <a:latin typeface="Arial"/>
                <a:cs typeface="Arial"/>
              </a:rPr>
              <a:t>a </a:t>
            </a:r>
            <a:r>
              <a:rPr sz="3200" spc="-5" dirty="0">
                <a:latin typeface="Arial"/>
                <a:cs typeface="Arial"/>
              </a:rPr>
              <a:t>tierra </a:t>
            </a:r>
            <a:r>
              <a:rPr sz="3200" dirty="0">
                <a:latin typeface="Arial"/>
                <a:cs typeface="Arial"/>
              </a:rPr>
              <a:t>a </a:t>
            </a:r>
            <a:r>
              <a:rPr sz="3200" spc="-5" dirty="0">
                <a:latin typeface="Arial"/>
                <a:cs typeface="Arial"/>
              </a:rPr>
              <a:t>otra toma de tierra  (tierra de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protección).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86230" y="1079500"/>
            <a:ext cx="780415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95525" algn="l"/>
                <a:tab pos="5284470" algn="l"/>
                <a:tab pos="7172325" algn="l"/>
              </a:tabLst>
            </a:pPr>
            <a:r>
              <a:rPr sz="4000" spc="-10" dirty="0"/>
              <a:t>E</a:t>
            </a:r>
            <a:r>
              <a:rPr sz="4000" spc="5" dirty="0"/>
              <a:t>s</a:t>
            </a:r>
            <a:r>
              <a:rPr sz="4000" spc="-5" dirty="0"/>
              <a:t>qu</a:t>
            </a:r>
            <a:r>
              <a:rPr sz="4000" spc="-20" dirty="0"/>
              <a:t>e</a:t>
            </a:r>
            <a:r>
              <a:rPr sz="4000" spc="-5" dirty="0"/>
              <a:t>m</a:t>
            </a:r>
            <a:r>
              <a:rPr sz="4000" dirty="0"/>
              <a:t>a	</a:t>
            </a:r>
            <a:r>
              <a:rPr sz="4000" spc="-5" dirty="0"/>
              <a:t>d</a:t>
            </a:r>
            <a:r>
              <a:rPr sz="4000" dirty="0"/>
              <a:t>e</a:t>
            </a:r>
            <a:r>
              <a:rPr sz="4000" spc="-10" dirty="0"/>
              <a:t> C</a:t>
            </a:r>
            <a:r>
              <a:rPr sz="4000" spc="-5" dirty="0"/>
              <a:t>one</a:t>
            </a:r>
            <a:r>
              <a:rPr sz="4000" dirty="0"/>
              <a:t>xi</a:t>
            </a:r>
            <a:r>
              <a:rPr sz="4000" spc="-5" dirty="0"/>
              <a:t>ó</a:t>
            </a:r>
            <a:r>
              <a:rPr sz="4000" dirty="0"/>
              <a:t>n	a</a:t>
            </a:r>
            <a:r>
              <a:rPr sz="4000" spc="-10" dirty="0"/>
              <a:t> </a:t>
            </a:r>
            <a:r>
              <a:rPr sz="4000" spc="-5" dirty="0"/>
              <a:t>Ti</a:t>
            </a:r>
            <a:r>
              <a:rPr sz="4000" spc="-10" dirty="0"/>
              <a:t>e</a:t>
            </a:r>
            <a:r>
              <a:rPr sz="4000" spc="-5" dirty="0"/>
              <a:t>rr</a:t>
            </a:r>
            <a:r>
              <a:rPr sz="4000" dirty="0"/>
              <a:t>a	</a:t>
            </a:r>
            <a:r>
              <a:rPr sz="4000" spc="-20" dirty="0"/>
              <a:t>T</a:t>
            </a:r>
            <a:r>
              <a:rPr sz="4000" dirty="0"/>
              <a:t>T</a:t>
            </a:r>
          </a:p>
        </p:txBody>
      </p:sp>
      <p:sp>
        <p:nvSpPr>
          <p:cNvPr id="3" name="object 3"/>
          <p:cNvSpPr/>
          <p:nvPr/>
        </p:nvSpPr>
        <p:spPr>
          <a:xfrm>
            <a:off x="774700" y="2146300"/>
            <a:ext cx="9427210" cy="75463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83677" y="1359620"/>
            <a:ext cx="780415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95525" algn="l"/>
                <a:tab pos="5284470" algn="l"/>
                <a:tab pos="7172325" algn="l"/>
              </a:tabLst>
            </a:pPr>
            <a:r>
              <a:rPr sz="4000" spc="-10" dirty="0"/>
              <a:t>E</a:t>
            </a:r>
            <a:r>
              <a:rPr sz="4000" spc="5" dirty="0"/>
              <a:t>s</a:t>
            </a:r>
            <a:r>
              <a:rPr sz="4000" spc="-5" dirty="0"/>
              <a:t>qu</a:t>
            </a:r>
            <a:r>
              <a:rPr sz="4000" spc="-20" dirty="0"/>
              <a:t>e</a:t>
            </a:r>
            <a:r>
              <a:rPr sz="4000" spc="-5" dirty="0"/>
              <a:t>m</a:t>
            </a:r>
            <a:r>
              <a:rPr sz="4000" dirty="0"/>
              <a:t>a	</a:t>
            </a:r>
            <a:r>
              <a:rPr sz="4000" spc="-5" dirty="0"/>
              <a:t>d</a:t>
            </a:r>
            <a:r>
              <a:rPr sz="4000" dirty="0"/>
              <a:t>e</a:t>
            </a:r>
            <a:r>
              <a:rPr sz="4000" spc="-10" dirty="0"/>
              <a:t> C</a:t>
            </a:r>
            <a:r>
              <a:rPr sz="4000" spc="-5" dirty="0"/>
              <a:t>one</a:t>
            </a:r>
            <a:r>
              <a:rPr sz="4000" dirty="0"/>
              <a:t>xi</a:t>
            </a:r>
            <a:r>
              <a:rPr sz="4000" spc="-5" dirty="0"/>
              <a:t>ó</a:t>
            </a:r>
            <a:r>
              <a:rPr sz="4000" dirty="0"/>
              <a:t>n	a</a:t>
            </a:r>
            <a:r>
              <a:rPr sz="4000" spc="-10" dirty="0"/>
              <a:t> </a:t>
            </a:r>
            <a:r>
              <a:rPr sz="4000" spc="-5" dirty="0"/>
              <a:t>Ti</a:t>
            </a:r>
            <a:r>
              <a:rPr sz="4000" spc="-10" dirty="0"/>
              <a:t>e</a:t>
            </a:r>
            <a:r>
              <a:rPr sz="4000" spc="-5" dirty="0"/>
              <a:t>rr</a:t>
            </a:r>
            <a:r>
              <a:rPr sz="4000" dirty="0"/>
              <a:t>a	</a:t>
            </a:r>
            <a:r>
              <a:rPr sz="4000" spc="-20" dirty="0"/>
              <a:t>T</a:t>
            </a:r>
            <a:r>
              <a:rPr sz="4000" dirty="0"/>
              <a:t>T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860867" y="3402647"/>
            <a:ext cx="1914525" cy="3133725"/>
            <a:chOff x="1138237" y="1900237"/>
            <a:chExt cx="1914525" cy="3133725"/>
          </a:xfrm>
        </p:grpSpPr>
        <p:sp>
          <p:nvSpPr>
            <p:cNvPr id="4" name="object 4"/>
            <p:cNvSpPr/>
            <p:nvPr/>
          </p:nvSpPr>
          <p:spPr>
            <a:xfrm>
              <a:off x="1143000" y="3124200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lnTo>
                    <a:pt x="253986" y="3870"/>
                  </a:lnTo>
                  <a:lnTo>
                    <a:pt x="206288" y="15118"/>
                  </a:lnTo>
                  <a:lnTo>
                    <a:pt x="162233" y="33192"/>
                  </a:lnTo>
                  <a:lnTo>
                    <a:pt x="122346" y="57546"/>
                  </a:lnTo>
                  <a:lnTo>
                    <a:pt x="87153" y="87629"/>
                  </a:lnTo>
                  <a:lnTo>
                    <a:pt x="57180" y="122895"/>
                  </a:lnTo>
                  <a:lnTo>
                    <a:pt x="32952" y="162793"/>
                  </a:lnTo>
                  <a:lnTo>
                    <a:pt x="14996" y="206776"/>
                  </a:lnTo>
                  <a:lnTo>
                    <a:pt x="3836" y="254294"/>
                  </a:lnTo>
                  <a:lnTo>
                    <a:pt x="0" y="304800"/>
                  </a:lnTo>
                  <a:lnTo>
                    <a:pt x="3836" y="355305"/>
                  </a:lnTo>
                  <a:lnTo>
                    <a:pt x="14996" y="402823"/>
                  </a:lnTo>
                  <a:lnTo>
                    <a:pt x="32952" y="446806"/>
                  </a:lnTo>
                  <a:lnTo>
                    <a:pt x="57180" y="486704"/>
                  </a:lnTo>
                  <a:lnTo>
                    <a:pt x="87153" y="521969"/>
                  </a:lnTo>
                  <a:lnTo>
                    <a:pt x="122346" y="552053"/>
                  </a:lnTo>
                  <a:lnTo>
                    <a:pt x="162233" y="576407"/>
                  </a:lnTo>
                  <a:lnTo>
                    <a:pt x="206288" y="594481"/>
                  </a:lnTo>
                  <a:lnTo>
                    <a:pt x="253986" y="605729"/>
                  </a:lnTo>
                  <a:lnTo>
                    <a:pt x="304800" y="609600"/>
                  </a:lnTo>
                  <a:lnTo>
                    <a:pt x="355305" y="605729"/>
                  </a:lnTo>
                  <a:lnTo>
                    <a:pt x="402823" y="594481"/>
                  </a:lnTo>
                  <a:lnTo>
                    <a:pt x="446806" y="576407"/>
                  </a:lnTo>
                  <a:lnTo>
                    <a:pt x="486704" y="552053"/>
                  </a:lnTo>
                  <a:lnTo>
                    <a:pt x="521969" y="521970"/>
                  </a:lnTo>
                  <a:lnTo>
                    <a:pt x="552053" y="486704"/>
                  </a:lnTo>
                  <a:lnTo>
                    <a:pt x="576407" y="446806"/>
                  </a:lnTo>
                  <a:lnTo>
                    <a:pt x="594481" y="402823"/>
                  </a:lnTo>
                  <a:lnTo>
                    <a:pt x="605729" y="355305"/>
                  </a:lnTo>
                  <a:lnTo>
                    <a:pt x="609600" y="304800"/>
                  </a:lnTo>
                  <a:lnTo>
                    <a:pt x="605729" y="254294"/>
                  </a:lnTo>
                  <a:lnTo>
                    <a:pt x="594481" y="206776"/>
                  </a:lnTo>
                  <a:lnTo>
                    <a:pt x="576407" y="162793"/>
                  </a:lnTo>
                  <a:lnTo>
                    <a:pt x="552053" y="122895"/>
                  </a:lnTo>
                  <a:lnTo>
                    <a:pt x="521970" y="87630"/>
                  </a:lnTo>
                  <a:lnTo>
                    <a:pt x="486704" y="57546"/>
                  </a:lnTo>
                  <a:lnTo>
                    <a:pt x="446806" y="33192"/>
                  </a:lnTo>
                  <a:lnTo>
                    <a:pt x="402823" y="15118"/>
                  </a:lnTo>
                  <a:lnTo>
                    <a:pt x="355305" y="3870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143000" y="1905000"/>
              <a:ext cx="1752600" cy="1828800"/>
            </a:xfrm>
            <a:custGeom>
              <a:avLst/>
              <a:gdLst/>
              <a:ahLst/>
              <a:cxnLst/>
              <a:rect l="l" t="t" r="r" b="b"/>
              <a:pathLst>
                <a:path w="1752600" h="1828800">
                  <a:moveTo>
                    <a:pt x="304800" y="1219200"/>
                  </a:moveTo>
                  <a:lnTo>
                    <a:pt x="355305" y="1223070"/>
                  </a:lnTo>
                  <a:lnTo>
                    <a:pt x="402823" y="1234318"/>
                  </a:lnTo>
                  <a:lnTo>
                    <a:pt x="446806" y="1252392"/>
                  </a:lnTo>
                  <a:lnTo>
                    <a:pt x="486704" y="1276746"/>
                  </a:lnTo>
                  <a:lnTo>
                    <a:pt x="521970" y="1306830"/>
                  </a:lnTo>
                  <a:lnTo>
                    <a:pt x="552053" y="1342095"/>
                  </a:lnTo>
                  <a:lnTo>
                    <a:pt x="576407" y="1381993"/>
                  </a:lnTo>
                  <a:lnTo>
                    <a:pt x="594481" y="1425976"/>
                  </a:lnTo>
                  <a:lnTo>
                    <a:pt x="605729" y="1473494"/>
                  </a:lnTo>
                  <a:lnTo>
                    <a:pt x="609600" y="1524000"/>
                  </a:lnTo>
                  <a:lnTo>
                    <a:pt x="605729" y="1574505"/>
                  </a:lnTo>
                  <a:lnTo>
                    <a:pt x="594481" y="1622023"/>
                  </a:lnTo>
                  <a:lnTo>
                    <a:pt x="576407" y="1666006"/>
                  </a:lnTo>
                  <a:lnTo>
                    <a:pt x="552053" y="1705904"/>
                  </a:lnTo>
                  <a:lnTo>
                    <a:pt x="521969" y="1741170"/>
                  </a:lnTo>
                  <a:lnTo>
                    <a:pt x="486704" y="1771253"/>
                  </a:lnTo>
                  <a:lnTo>
                    <a:pt x="446806" y="1795607"/>
                  </a:lnTo>
                  <a:lnTo>
                    <a:pt x="402823" y="1813681"/>
                  </a:lnTo>
                  <a:lnTo>
                    <a:pt x="355305" y="1824929"/>
                  </a:lnTo>
                  <a:lnTo>
                    <a:pt x="304800" y="1828800"/>
                  </a:lnTo>
                  <a:lnTo>
                    <a:pt x="253986" y="1824929"/>
                  </a:lnTo>
                  <a:lnTo>
                    <a:pt x="206288" y="1813681"/>
                  </a:lnTo>
                  <a:lnTo>
                    <a:pt x="162233" y="1795607"/>
                  </a:lnTo>
                  <a:lnTo>
                    <a:pt x="122346" y="1771253"/>
                  </a:lnTo>
                  <a:lnTo>
                    <a:pt x="87153" y="1741170"/>
                  </a:lnTo>
                  <a:lnTo>
                    <a:pt x="57180" y="1705904"/>
                  </a:lnTo>
                  <a:lnTo>
                    <a:pt x="32952" y="1666006"/>
                  </a:lnTo>
                  <a:lnTo>
                    <a:pt x="14996" y="1622023"/>
                  </a:lnTo>
                  <a:lnTo>
                    <a:pt x="3836" y="1574505"/>
                  </a:lnTo>
                  <a:lnTo>
                    <a:pt x="0" y="1524000"/>
                  </a:lnTo>
                  <a:lnTo>
                    <a:pt x="3836" y="1473494"/>
                  </a:lnTo>
                  <a:lnTo>
                    <a:pt x="14996" y="1425976"/>
                  </a:lnTo>
                  <a:lnTo>
                    <a:pt x="32952" y="1381993"/>
                  </a:lnTo>
                  <a:lnTo>
                    <a:pt x="57180" y="1342095"/>
                  </a:lnTo>
                  <a:lnTo>
                    <a:pt x="87153" y="1306829"/>
                  </a:lnTo>
                  <a:lnTo>
                    <a:pt x="122346" y="1276746"/>
                  </a:lnTo>
                  <a:lnTo>
                    <a:pt x="162233" y="1252392"/>
                  </a:lnTo>
                  <a:lnTo>
                    <a:pt x="206288" y="1234318"/>
                  </a:lnTo>
                  <a:lnTo>
                    <a:pt x="253986" y="1223070"/>
                  </a:lnTo>
                  <a:lnTo>
                    <a:pt x="304800" y="1219200"/>
                  </a:lnTo>
                  <a:close/>
                </a:path>
                <a:path w="1752600" h="1828800">
                  <a:moveTo>
                    <a:pt x="304800" y="1219200"/>
                  </a:moveTo>
                  <a:lnTo>
                    <a:pt x="304800" y="0"/>
                  </a:lnTo>
                </a:path>
                <a:path w="1752600" h="1828800">
                  <a:moveTo>
                    <a:pt x="304800" y="0"/>
                  </a:moveTo>
                  <a:lnTo>
                    <a:pt x="1752600" y="0"/>
                  </a:lnTo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819400" y="2209800"/>
              <a:ext cx="228600" cy="685800"/>
            </a:xfrm>
            <a:custGeom>
              <a:avLst/>
              <a:gdLst/>
              <a:ahLst/>
              <a:cxnLst/>
              <a:rect l="l" t="t" r="r" b="b"/>
              <a:pathLst>
                <a:path w="228600" h="685800">
                  <a:moveTo>
                    <a:pt x="2286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228600" y="68580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819400" y="1905000"/>
              <a:ext cx="228600" cy="990600"/>
            </a:xfrm>
            <a:custGeom>
              <a:avLst/>
              <a:gdLst/>
              <a:ahLst/>
              <a:cxnLst/>
              <a:rect l="l" t="t" r="r" b="b"/>
              <a:pathLst>
                <a:path w="228600" h="990600">
                  <a:moveTo>
                    <a:pt x="114300" y="990600"/>
                  </a:moveTo>
                  <a:lnTo>
                    <a:pt x="0" y="990600"/>
                  </a:lnTo>
                  <a:lnTo>
                    <a:pt x="0" y="304800"/>
                  </a:lnTo>
                  <a:lnTo>
                    <a:pt x="228600" y="304800"/>
                  </a:lnTo>
                  <a:lnTo>
                    <a:pt x="228600" y="990600"/>
                  </a:lnTo>
                  <a:lnTo>
                    <a:pt x="114300" y="990600"/>
                  </a:lnTo>
                  <a:close/>
                </a:path>
                <a:path w="228600" h="990600">
                  <a:moveTo>
                    <a:pt x="76200" y="0"/>
                  </a:moveTo>
                  <a:lnTo>
                    <a:pt x="76200" y="304800"/>
                  </a:lnTo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819400" y="4114800"/>
              <a:ext cx="228600" cy="685800"/>
            </a:xfrm>
            <a:custGeom>
              <a:avLst/>
              <a:gdLst/>
              <a:ahLst/>
              <a:cxnLst/>
              <a:rect l="l" t="t" r="r" b="b"/>
              <a:pathLst>
                <a:path w="228600" h="685800">
                  <a:moveTo>
                    <a:pt x="2286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228600" y="68580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447800" y="2895600"/>
              <a:ext cx="1600200" cy="2133600"/>
            </a:xfrm>
            <a:custGeom>
              <a:avLst/>
              <a:gdLst/>
              <a:ahLst/>
              <a:cxnLst/>
              <a:rect l="l" t="t" r="r" b="b"/>
              <a:pathLst>
                <a:path w="1600200" h="2133600">
                  <a:moveTo>
                    <a:pt x="1485900" y="1905000"/>
                  </a:moveTo>
                  <a:lnTo>
                    <a:pt x="1371600" y="1905000"/>
                  </a:lnTo>
                  <a:lnTo>
                    <a:pt x="1371600" y="1219200"/>
                  </a:lnTo>
                  <a:lnTo>
                    <a:pt x="1600200" y="1219200"/>
                  </a:lnTo>
                  <a:lnTo>
                    <a:pt x="1600200" y="1905000"/>
                  </a:lnTo>
                  <a:lnTo>
                    <a:pt x="1485900" y="1905000"/>
                  </a:lnTo>
                  <a:close/>
                </a:path>
                <a:path w="1600200" h="2133600">
                  <a:moveTo>
                    <a:pt x="1447800" y="0"/>
                  </a:moveTo>
                  <a:lnTo>
                    <a:pt x="1447800" y="1219200"/>
                  </a:lnTo>
                </a:path>
                <a:path w="1600200" h="2133600">
                  <a:moveTo>
                    <a:pt x="1447800" y="1905000"/>
                  </a:moveTo>
                  <a:lnTo>
                    <a:pt x="1447800" y="2133600"/>
                  </a:lnTo>
                </a:path>
                <a:path w="1600200" h="2133600">
                  <a:moveTo>
                    <a:pt x="1447800" y="2133600"/>
                  </a:moveTo>
                  <a:lnTo>
                    <a:pt x="0" y="2133600"/>
                  </a:lnTo>
                </a:path>
                <a:path w="1600200" h="2133600">
                  <a:moveTo>
                    <a:pt x="0" y="838200"/>
                  </a:moveTo>
                  <a:lnTo>
                    <a:pt x="0" y="2133600"/>
                  </a:lnTo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366927" y="3348127"/>
              <a:ext cx="237944" cy="16174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211580" y="4813300"/>
            <a:ext cx="5441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2</a:t>
            </a:r>
            <a:r>
              <a:rPr sz="1200" spc="10" dirty="0">
                <a:latin typeface="Arial"/>
                <a:cs typeface="Arial"/>
              </a:rPr>
              <a:t>2</a:t>
            </a:r>
            <a:r>
              <a:rPr sz="1200" dirty="0">
                <a:latin typeface="Arial"/>
                <a:cs typeface="Arial"/>
              </a:rPr>
              <a:t>0</a:t>
            </a:r>
            <a:r>
              <a:rPr sz="1200" spc="-5" dirty="0">
                <a:latin typeface="Arial"/>
                <a:cs typeface="Arial"/>
              </a:rPr>
              <a:t>V</a:t>
            </a:r>
            <a:r>
              <a:rPr sz="1200" dirty="0">
                <a:latin typeface="Arial"/>
                <a:cs typeface="Arial"/>
              </a:rPr>
              <a:t>ac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54450" y="3898900"/>
            <a:ext cx="5943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Ra</a:t>
            </a:r>
            <a:r>
              <a:rPr sz="1200" spc="-15" dirty="0">
                <a:latin typeface="Arial"/>
                <a:cs typeface="Arial"/>
              </a:rPr>
              <a:t>=</a:t>
            </a:r>
            <a:r>
              <a:rPr sz="1200" dirty="0">
                <a:latin typeface="Arial"/>
                <a:cs typeface="Arial"/>
              </a:rPr>
              <a:t>1</a:t>
            </a:r>
            <a:r>
              <a:rPr sz="1200" spc="15" dirty="0">
                <a:latin typeface="Arial"/>
                <a:cs typeface="Arial"/>
              </a:rPr>
              <a:t>0</a:t>
            </a:r>
            <a:r>
              <a:rPr sz="1200" dirty="0">
                <a:latin typeface="Arial"/>
                <a:cs typeface="Arial"/>
              </a:rPr>
              <a:t>Ω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3897630" y="5803900"/>
            <a:ext cx="5080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R</a:t>
            </a:r>
            <a:r>
              <a:rPr sz="1200" dirty="0">
                <a:latin typeface="Arial"/>
                <a:cs typeface="Arial"/>
              </a:rPr>
              <a:t>b</a:t>
            </a:r>
            <a:r>
              <a:rPr sz="1200" spc="-5" dirty="0">
                <a:latin typeface="Arial"/>
                <a:cs typeface="Arial"/>
              </a:rPr>
              <a:t>=</a:t>
            </a:r>
            <a:r>
              <a:rPr sz="1200" dirty="0">
                <a:latin typeface="Arial"/>
                <a:cs typeface="Arial"/>
              </a:rPr>
              <a:t>1Ω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156267" y="2950210"/>
            <a:ext cx="2524125" cy="3586479"/>
            <a:chOff x="2433637" y="1447800"/>
            <a:chExt cx="2524125" cy="3586479"/>
          </a:xfrm>
        </p:grpSpPr>
        <p:sp>
          <p:nvSpPr>
            <p:cNvPr id="15" name="object 15"/>
            <p:cNvSpPr/>
            <p:nvPr/>
          </p:nvSpPr>
          <p:spPr>
            <a:xfrm>
              <a:off x="2438400" y="3276600"/>
              <a:ext cx="2286000" cy="0"/>
            </a:xfrm>
            <a:custGeom>
              <a:avLst/>
              <a:gdLst/>
              <a:ahLst/>
              <a:cxnLst/>
              <a:rect l="l" t="t" r="r" b="b"/>
              <a:pathLst>
                <a:path w="2286000">
                  <a:moveTo>
                    <a:pt x="0" y="0"/>
                  </a:moveTo>
                  <a:lnTo>
                    <a:pt x="2286000" y="0"/>
                  </a:lnTo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962400" y="2133600"/>
              <a:ext cx="762000" cy="685800"/>
            </a:xfrm>
            <a:custGeom>
              <a:avLst/>
              <a:gdLst/>
              <a:ahLst/>
              <a:cxnLst/>
              <a:rect l="l" t="t" r="r" b="b"/>
              <a:pathLst>
                <a:path w="762000" h="685800">
                  <a:moveTo>
                    <a:pt x="381000" y="0"/>
                  </a:moveTo>
                  <a:lnTo>
                    <a:pt x="0" y="685800"/>
                  </a:lnTo>
                  <a:lnTo>
                    <a:pt x="762000" y="685800"/>
                  </a:lnTo>
                  <a:lnTo>
                    <a:pt x="381000" y="0"/>
                  </a:lnTo>
                  <a:close/>
                </a:path>
              </a:pathLst>
            </a:custGeom>
            <a:solidFill>
              <a:srgbClr val="A6F6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505200" y="2057400"/>
              <a:ext cx="1447800" cy="1143000"/>
            </a:xfrm>
            <a:custGeom>
              <a:avLst/>
              <a:gdLst/>
              <a:ahLst/>
              <a:cxnLst/>
              <a:rect l="l" t="t" r="r" b="b"/>
              <a:pathLst>
                <a:path w="1447800" h="1143000">
                  <a:moveTo>
                    <a:pt x="838200" y="76200"/>
                  </a:moveTo>
                  <a:lnTo>
                    <a:pt x="1219200" y="762000"/>
                  </a:lnTo>
                  <a:lnTo>
                    <a:pt x="457200" y="762000"/>
                  </a:lnTo>
                  <a:lnTo>
                    <a:pt x="838200" y="76200"/>
                  </a:lnTo>
                  <a:close/>
                </a:path>
                <a:path w="1447800" h="1143000">
                  <a:moveTo>
                    <a:pt x="609600" y="762000"/>
                  </a:moveTo>
                  <a:lnTo>
                    <a:pt x="533400" y="1143000"/>
                  </a:lnTo>
                </a:path>
                <a:path w="1447800" h="1143000">
                  <a:moveTo>
                    <a:pt x="533400" y="1143000"/>
                  </a:moveTo>
                  <a:lnTo>
                    <a:pt x="381000" y="1143000"/>
                  </a:lnTo>
                </a:path>
                <a:path w="1447800" h="1143000">
                  <a:moveTo>
                    <a:pt x="990600" y="762000"/>
                  </a:moveTo>
                  <a:lnTo>
                    <a:pt x="914400" y="1143000"/>
                  </a:lnTo>
                </a:path>
                <a:path w="1447800" h="1143000">
                  <a:moveTo>
                    <a:pt x="914400" y="1143000"/>
                  </a:moveTo>
                  <a:lnTo>
                    <a:pt x="762000" y="1143000"/>
                  </a:lnTo>
                </a:path>
                <a:path w="1447800" h="1143000">
                  <a:moveTo>
                    <a:pt x="685800" y="304800"/>
                  </a:moveTo>
                  <a:lnTo>
                    <a:pt x="0" y="0"/>
                  </a:lnTo>
                </a:path>
                <a:path w="1447800" h="1143000">
                  <a:moveTo>
                    <a:pt x="990600" y="304800"/>
                  </a:moveTo>
                  <a:lnTo>
                    <a:pt x="1447800" y="76200"/>
                  </a:lnTo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973069" y="1447800"/>
              <a:ext cx="605790" cy="6096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514600" y="1905000"/>
              <a:ext cx="152400" cy="1371600"/>
            </a:xfrm>
            <a:custGeom>
              <a:avLst/>
              <a:gdLst/>
              <a:ahLst/>
              <a:cxnLst/>
              <a:rect l="l" t="t" r="r" b="b"/>
              <a:pathLst>
                <a:path w="152400" h="1371600">
                  <a:moveTo>
                    <a:pt x="76200" y="0"/>
                  </a:moveTo>
                  <a:lnTo>
                    <a:pt x="0" y="273050"/>
                  </a:lnTo>
                  <a:lnTo>
                    <a:pt x="38100" y="273050"/>
                  </a:lnTo>
                  <a:lnTo>
                    <a:pt x="38100" y="1098550"/>
                  </a:lnTo>
                  <a:lnTo>
                    <a:pt x="0" y="1098550"/>
                  </a:lnTo>
                  <a:lnTo>
                    <a:pt x="76200" y="1371600"/>
                  </a:lnTo>
                  <a:lnTo>
                    <a:pt x="152400" y="1098550"/>
                  </a:lnTo>
                  <a:lnTo>
                    <a:pt x="114300" y="1098550"/>
                  </a:lnTo>
                  <a:lnTo>
                    <a:pt x="114300" y="273050"/>
                  </a:lnTo>
                  <a:lnTo>
                    <a:pt x="152400" y="27305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514600" y="1905000"/>
              <a:ext cx="152400" cy="1371600"/>
            </a:xfrm>
            <a:custGeom>
              <a:avLst/>
              <a:gdLst/>
              <a:ahLst/>
              <a:cxnLst/>
              <a:rect l="l" t="t" r="r" b="b"/>
              <a:pathLst>
                <a:path w="152400" h="1371600">
                  <a:moveTo>
                    <a:pt x="0" y="273050"/>
                  </a:moveTo>
                  <a:lnTo>
                    <a:pt x="76200" y="0"/>
                  </a:lnTo>
                  <a:lnTo>
                    <a:pt x="152400" y="273050"/>
                  </a:lnTo>
                  <a:lnTo>
                    <a:pt x="114300" y="273050"/>
                  </a:lnTo>
                  <a:lnTo>
                    <a:pt x="114300" y="1098550"/>
                  </a:lnTo>
                  <a:lnTo>
                    <a:pt x="152400" y="1098550"/>
                  </a:lnTo>
                  <a:lnTo>
                    <a:pt x="76200" y="1371600"/>
                  </a:lnTo>
                  <a:lnTo>
                    <a:pt x="0" y="1098550"/>
                  </a:lnTo>
                  <a:lnTo>
                    <a:pt x="38100" y="1098550"/>
                  </a:lnTo>
                  <a:lnTo>
                    <a:pt x="38100" y="273050"/>
                  </a:lnTo>
                  <a:lnTo>
                    <a:pt x="0" y="27305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514600" y="3276600"/>
              <a:ext cx="152400" cy="1752600"/>
            </a:xfrm>
            <a:custGeom>
              <a:avLst/>
              <a:gdLst/>
              <a:ahLst/>
              <a:cxnLst/>
              <a:rect l="l" t="t" r="r" b="b"/>
              <a:pathLst>
                <a:path w="152400" h="1752600">
                  <a:moveTo>
                    <a:pt x="76200" y="0"/>
                  </a:moveTo>
                  <a:lnTo>
                    <a:pt x="0" y="349250"/>
                  </a:lnTo>
                  <a:lnTo>
                    <a:pt x="38100" y="349250"/>
                  </a:lnTo>
                  <a:lnTo>
                    <a:pt x="38100" y="1403350"/>
                  </a:lnTo>
                  <a:lnTo>
                    <a:pt x="0" y="1403350"/>
                  </a:lnTo>
                  <a:lnTo>
                    <a:pt x="76200" y="1752600"/>
                  </a:lnTo>
                  <a:lnTo>
                    <a:pt x="152400" y="1403350"/>
                  </a:lnTo>
                  <a:lnTo>
                    <a:pt x="114300" y="1403350"/>
                  </a:lnTo>
                  <a:lnTo>
                    <a:pt x="114300" y="349250"/>
                  </a:lnTo>
                  <a:lnTo>
                    <a:pt x="152400" y="34925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514600" y="3276600"/>
              <a:ext cx="152400" cy="1752600"/>
            </a:xfrm>
            <a:custGeom>
              <a:avLst/>
              <a:gdLst/>
              <a:ahLst/>
              <a:cxnLst/>
              <a:rect l="l" t="t" r="r" b="b"/>
              <a:pathLst>
                <a:path w="152400" h="1752600">
                  <a:moveTo>
                    <a:pt x="0" y="349250"/>
                  </a:moveTo>
                  <a:lnTo>
                    <a:pt x="76200" y="0"/>
                  </a:lnTo>
                  <a:lnTo>
                    <a:pt x="152400" y="349250"/>
                  </a:lnTo>
                  <a:lnTo>
                    <a:pt x="114300" y="349250"/>
                  </a:lnTo>
                  <a:lnTo>
                    <a:pt x="114300" y="1403350"/>
                  </a:lnTo>
                  <a:lnTo>
                    <a:pt x="152400" y="1403350"/>
                  </a:lnTo>
                  <a:lnTo>
                    <a:pt x="76200" y="1752600"/>
                  </a:lnTo>
                  <a:lnTo>
                    <a:pt x="0" y="1403350"/>
                  </a:lnTo>
                  <a:lnTo>
                    <a:pt x="38100" y="1403350"/>
                  </a:lnTo>
                  <a:lnTo>
                    <a:pt x="38100" y="349250"/>
                  </a:lnTo>
                  <a:lnTo>
                    <a:pt x="0" y="34925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/>
          <p:nvPr/>
        </p:nvSpPr>
        <p:spPr>
          <a:xfrm>
            <a:off x="6675120" y="3361689"/>
            <a:ext cx="787400" cy="0"/>
          </a:xfrm>
          <a:custGeom>
            <a:avLst/>
            <a:gdLst/>
            <a:ahLst/>
            <a:cxnLst/>
            <a:rect l="l" t="t" r="r" b="b"/>
            <a:pathLst>
              <a:path w="787400">
                <a:moveTo>
                  <a:pt x="0" y="0"/>
                </a:moveTo>
                <a:lnTo>
                  <a:pt x="787400" y="0"/>
                </a:lnTo>
              </a:path>
            </a:pathLst>
          </a:custGeom>
          <a:ln w="1028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725410" y="3361689"/>
            <a:ext cx="543560" cy="0"/>
          </a:xfrm>
          <a:custGeom>
            <a:avLst/>
            <a:gdLst/>
            <a:ahLst/>
            <a:cxnLst/>
            <a:rect l="l" t="t" r="r" b="b"/>
            <a:pathLst>
              <a:path w="543559">
                <a:moveTo>
                  <a:pt x="0" y="0"/>
                </a:moveTo>
                <a:lnTo>
                  <a:pt x="543560" y="0"/>
                </a:lnTo>
              </a:path>
            </a:pathLst>
          </a:custGeom>
          <a:ln w="1028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6291580" y="3599179"/>
            <a:ext cx="2913380" cy="767080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sz="1950" spc="30" dirty="0">
                <a:latin typeface="Symbol"/>
                <a:cs typeface="Symbol"/>
              </a:rPr>
              <a:t></a:t>
            </a:r>
            <a:r>
              <a:rPr sz="1950" i="1" spc="30" dirty="0">
                <a:latin typeface="Times New Roman"/>
                <a:cs typeface="Times New Roman"/>
              </a:rPr>
              <a:t>V</a:t>
            </a:r>
            <a:r>
              <a:rPr sz="1950" spc="30" dirty="0">
                <a:latin typeface="Times New Roman"/>
                <a:cs typeface="Times New Roman"/>
              </a:rPr>
              <a:t>1</a:t>
            </a:r>
            <a:r>
              <a:rPr sz="1950" spc="-220" dirty="0">
                <a:latin typeface="Times New Roman"/>
                <a:cs typeface="Times New Roman"/>
              </a:rPr>
              <a:t> </a:t>
            </a:r>
            <a:r>
              <a:rPr sz="1950" spc="-10" dirty="0">
                <a:latin typeface="Symbol"/>
                <a:cs typeface="Symbol"/>
              </a:rPr>
              <a:t></a:t>
            </a:r>
            <a:r>
              <a:rPr sz="1950" spc="20" dirty="0">
                <a:latin typeface="Times New Roman"/>
                <a:cs typeface="Times New Roman"/>
              </a:rPr>
              <a:t> </a:t>
            </a:r>
            <a:r>
              <a:rPr sz="1950" i="1" dirty="0">
                <a:latin typeface="Times New Roman"/>
                <a:cs typeface="Times New Roman"/>
              </a:rPr>
              <a:t>I</a:t>
            </a:r>
            <a:r>
              <a:rPr sz="1950" i="1" spc="-75" dirty="0">
                <a:latin typeface="Times New Roman"/>
                <a:cs typeface="Times New Roman"/>
              </a:rPr>
              <a:t> </a:t>
            </a:r>
            <a:r>
              <a:rPr sz="1950" spc="-10" dirty="0">
                <a:latin typeface="Symbol"/>
                <a:cs typeface="Symbol"/>
              </a:rPr>
              <a:t></a:t>
            </a:r>
            <a:r>
              <a:rPr sz="1950" spc="-160" dirty="0">
                <a:latin typeface="Times New Roman"/>
                <a:cs typeface="Times New Roman"/>
              </a:rPr>
              <a:t> </a:t>
            </a:r>
            <a:r>
              <a:rPr sz="1950" i="1" spc="-70" dirty="0">
                <a:latin typeface="Times New Roman"/>
                <a:cs typeface="Times New Roman"/>
              </a:rPr>
              <a:t>R</a:t>
            </a:r>
            <a:r>
              <a:rPr sz="1950" spc="-70" dirty="0">
                <a:latin typeface="Times New Roman"/>
                <a:cs typeface="Times New Roman"/>
              </a:rPr>
              <a:t>1</a:t>
            </a:r>
            <a:r>
              <a:rPr sz="1950" spc="-220" dirty="0">
                <a:latin typeface="Times New Roman"/>
                <a:cs typeface="Times New Roman"/>
              </a:rPr>
              <a:t> </a:t>
            </a:r>
            <a:r>
              <a:rPr sz="1950" spc="-10" dirty="0">
                <a:latin typeface="Symbol"/>
                <a:cs typeface="Symbol"/>
              </a:rPr>
              <a:t></a:t>
            </a:r>
            <a:r>
              <a:rPr sz="1950" spc="-40" dirty="0">
                <a:latin typeface="Times New Roman"/>
                <a:cs typeface="Times New Roman"/>
              </a:rPr>
              <a:t> </a:t>
            </a:r>
            <a:r>
              <a:rPr sz="1950" dirty="0">
                <a:latin typeface="Times New Roman"/>
                <a:cs typeface="Times New Roman"/>
              </a:rPr>
              <a:t>20</a:t>
            </a:r>
            <a:r>
              <a:rPr sz="1950" spc="-315" dirty="0">
                <a:latin typeface="Times New Roman"/>
                <a:cs typeface="Times New Roman"/>
              </a:rPr>
              <a:t> </a:t>
            </a:r>
            <a:r>
              <a:rPr sz="1950" spc="15" dirty="0">
                <a:latin typeface="Symbol"/>
                <a:cs typeface="Symbol"/>
              </a:rPr>
              <a:t></a:t>
            </a:r>
            <a:r>
              <a:rPr sz="1950" spc="15" dirty="0">
                <a:latin typeface="Times New Roman"/>
                <a:cs typeface="Times New Roman"/>
              </a:rPr>
              <a:t>10</a:t>
            </a:r>
            <a:r>
              <a:rPr sz="1950" spc="-80" dirty="0">
                <a:latin typeface="Times New Roman"/>
                <a:cs typeface="Times New Roman"/>
              </a:rPr>
              <a:t> </a:t>
            </a:r>
            <a:r>
              <a:rPr sz="1950" spc="-10" dirty="0">
                <a:latin typeface="Symbol"/>
                <a:cs typeface="Symbol"/>
              </a:rPr>
              <a:t></a:t>
            </a:r>
            <a:r>
              <a:rPr sz="1950" spc="-30" dirty="0">
                <a:latin typeface="Times New Roman"/>
                <a:cs typeface="Times New Roman"/>
              </a:rPr>
              <a:t> </a:t>
            </a:r>
            <a:r>
              <a:rPr sz="1950" spc="-45" dirty="0">
                <a:latin typeface="Times New Roman"/>
                <a:cs typeface="Times New Roman"/>
              </a:rPr>
              <a:t>200</a:t>
            </a:r>
            <a:r>
              <a:rPr sz="1950" i="1" spc="-45" dirty="0">
                <a:latin typeface="Times New Roman"/>
                <a:cs typeface="Times New Roman"/>
              </a:rPr>
              <a:t>V</a:t>
            </a:r>
            <a:endParaRPr sz="19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1950" spc="-10" dirty="0">
                <a:latin typeface="Symbol"/>
                <a:cs typeface="Symbol"/>
              </a:rPr>
              <a:t></a:t>
            </a:r>
            <a:r>
              <a:rPr sz="1950" i="1" spc="-10" dirty="0">
                <a:latin typeface="Times New Roman"/>
                <a:cs typeface="Times New Roman"/>
              </a:rPr>
              <a:t>V </a:t>
            </a:r>
            <a:r>
              <a:rPr sz="1950" dirty="0">
                <a:latin typeface="Times New Roman"/>
                <a:cs typeface="Times New Roman"/>
              </a:rPr>
              <a:t>2 </a:t>
            </a:r>
            <a:r>
              <a:rPr sz="1950" spc="-10" dirty="0">
                <a:latin typeface="Symbol"/>
                <a:cs typeface="Symbol"/>
              </a:rPr>
              <a:t></a:t>
            </a:r>
            <a:r>
              <a:rPr sz="1950" spc="-254" dirty="0">
                <a:latin typeface="Times New Roman"/>
                <a:cs typeface="Times New Roman"/>
              </a:rPr>
              <a:t> </a:t>
            </a:r>
            <a:r>
              <a:rPr sz="1950" spc="-55" dirty="0">
                <a:latin typeface="Times New Roman"/>
                <a:cs typeface="Times New Roman"/>
              </a:rPr>
              <a:t>20</a:t>
            </a:r>
            <a:r>
              <a:rPr sz="1950" i="1" spc="-55" dirty="0">
                <a:latin typeface="Times New Roman"/>
                <a:cs typeface="Times New Roman"/>
              </a:rPr>
              <a:t>V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489189" y="3162300"/>
            <a:ext cx="1499870" cy="322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325755" algn="l"/>
                <a:tab pos="845185" algn="l"/>
              </a:tabLst>
            </a:pPr>
            <a:r>
              <a:rPr sz="1950" spc="-10" dirty="0">
                <a:latin typeface="Symbol"/>
                <a:cs typeface="Symbol"/>
              </a:rPr>
              <a:t></a:t>
            </a:r>
            <a:r>
              <a:rPr sz="1950" spc="-10" dirty="0">
                <a:latin typeface="Times New Roman"/>
                <a:cs typeface="Times New Roman"/>
              </a:rPr>
              <a:t>	</a:t>
            </a:r>
            <a:r>
              <a:rPr sz="2925" spc="-15" baseline="34188" dirty="0">
                <a:latin typeface="Times New Roman"/>
                <a:cs typeface="Times New Roman"/>
              </a:rPr>
              <a:t>220	</a:t>
            </a:r>
            <a:r>
              <a:rPr sz="1950" spc="-10" dirty="0">
                <a:latin typeface="Symbol"/>
                <a:cs typeface="Symbol"/>
              </a:rPr>
              <a:t></a:t>
            </a:r>
            <a:r>
              <a:rPr sz="1950" spc="-10" dirty="0">
                <a:latin typeface="Times New Roman"/>
                <a:cs typeface="Times New Roman"/>
              </a:rPr>
              <a:t> </a:t>
            </a:r>
            <a:r>
              <a:rPr sz="1950" spc="-5" dirty="0">
                <a:latin typeface="Times New Roman"/>
                <a:cs typeface="Times New Roman"/>
              </a:rPr>
              <a:t>20</a:t>
            </a:r>
            <a:r>
              <a:rPr sz="1950" spc="-395" dirty="0">
                <a:latin typeface="Times New Roman"/>
                <a:cs typeface="Times New Roman"/>
              </a:rPr>
              <a:t> </a:t>
            </a:r>
            <a:r>
              <a:rPr sz="1950" i="1" dirty="0">
                <a:latin typeface="Times New Roman"/>
                <a:cs typeface="Times New Roman"/>
              </a:rPr>
              <a:t>A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686550" y="3356610"/>
            <a:ext cx="1604645" cy="322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26794" algn="l"/>
              </a:tabLst>
            </a:pPr>
            <a:r>
              <a:rPr sz="1950" i="1" dirty="0">
                <a:latin typeface="Times New Roman"/>
                <a:cs typeface="Times New Roman"/>
              </a:rPr>
              <a:t>R</a:t>
            </a:r>
            <a:r>
              <a:rPr sz="1950" dirty="0">
                <a:latin typeface="Times New Roman"/>
                <a:cs typeface="Times New Roman"/>
              </a:rPr>
              <a:t>1</a:t>
            </a:r>
            <a:r>
              <a:rPr sz="1950" dirty="0">
                <a:latin typeface="Symbol"/>
                <a:cs typeface="Symbol"/>
              </a:rPr>
              <a:t></a:t>
            </a:r>
            <a:r>
              <a:rPr sz="1950" spc="-65" dirty="0">
                <a:latin typeface="Times New Roman"/>
                <a:cs typeface="Times New Roman"/>
              </a:rPr>
              <a:t> </a:t>
            </a:r>
            <a:r>
              <a:rPr sz="1950" i="1" spc="40" dirty="0">
                <a:latin typeface="Times New Roman"/>
                <a:cs typeface="Times New Roman"/>
              </a:rPr>
              <a:t>R</a:t>
            </a:r>
            <a:r>
              <a:rPr sz="1950" spc="40" dirty="0">
                <a:latin typeface="Times New Roman"/>
                <a:cs typeface="Times New Roman"/>
              </a:rPr>
              <a:t>2	</a:t>
            </a:r>
            <a:r>
              <a:rPr sz="1950" dirty="0">
                <a:latin typeface="Times New Roman"/>
                <a:cs typeface="Times New Roman"/>
              </a:rPr>
              <a:t>10</a:t>
            </a:r>
            <a:r>
              <a:rPr sz="1950" spc="-250" dirty="0">
                <a:latin typeface="Times New Roman"/>
                <a:cs typeface="Times New Roman"/>
              </a:rPr>
              <a:t> </a:t>
            </a:r>
            <a:r>
              <a:rPr sz="1950" spc="65" dirty="0">
                <a:latin typeface="Symbol"/>
                <a:cs typeface="Symbol"/>
              </a:rPr>
              <a:t></a:t>
            </a:r>
            <a:r>
              <a:rPr sz="1950" spc="65" dirty="0">
                <a:latin typeface="Times New Roman"/>
                <a:cs typeface="Times New Roman"/>
              </a:rPr>
              <a:t>1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953250" y="3007360"/>
            <a:ext cx="177800" cy="322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50" i="1" dirty="0">
                <a:latin typeface="Times New Roman"/>
                <a:cs typeface="Times New Roman"/>
              </a:rPr>
              <a:t>V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299200" y="3162300"/>
            <a:ext cx="325755" cy="322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50" i="1" dirty="0">
                <a:latin typeface="Times New Roman"/>
                <a:cs typeface="Times New Roman"/>
              </a:rPr>
              <a:t>I</a:t>
            </a:r>
            <a:r>
              <a:rPr sz="1950" i="1" spc="75" dirty="0">
                <a:latin typeface="Times New Roman"/>
                <a:cs typeface="Times New Roman"/>
              </a:rPr>
              <a:t> </a:t>
            </a:r>
            <a:r>
              <a:rPr sz="1950" spc="-10" dirty="0">
                <a:latin typeface="Symbol"/>
                <a:cs typeface="Symbol"/>
              </a:rPr>
              <a:t></a:t>
            </a:r>
            <a:endParaRPr sz="195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816859" y="3898900"/>
            <a:ext cx="3835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20</a:t>
            </a:r>
            <a:r>
              <a:rPr sz="1200" spc="10" dirty="0">
                <a:latin typeface="Arial"/>
                <a:cs typeface="Arial"/>
              </a:rPr>
              <a:t>0</a:t>
            </a:r>
            <a:r>
              <a:rPr sz="1200" dirty="0">
                <a:latin typeface="Arial"/>
                <a:cs typeface="Arial"/>
              </a:rPr>
              <a:t>V</a:t>
            </a:r>
            <a:endParaRPr sz="12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860040" y="5604510"/>
            <a:ext cx="2971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20V</a:t>
            </a:r>
            <a:endParaRPr sz="12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985158" y="5499100"/>
            <a:ext cx="4781142" cy="41267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30480">
              <a:lnSpc>
                <a:spcPct val="104500"/>
              </a:lnSpc>
            </a:pPr>
            <a:r>
              <a:rPr sz="2800" spc="-5" dirty="0">
                <a:latin typeface="Arial"/>
                <a:cs typeface="Arial"/>
              </a:rPr>
              <a:t>Como vemos, la </a:t>
            </a:r>
            <a:r>
              <a:rPr sz="2800" spc="-10" dirty="0">
                <a:latin typeface="Arial"/>
                <a:cs typeface="Arial"/>
              </a:rPr>
              <a:t>persona </a:t>
            </a:r>
            <a:r>
              <a:rPr sz="2800" spc="-5" dirty="0">
                <a:latin typeface="Arial"/>
                <a:cs typeface="Arial"/>
              </a:rPr>
              <a:t>corre  riesgo </a:t>
            </a:r>
            <a:r>
              <a:rPr sz="2800" spc="-10" dirty="0">
                <a:latin typeface="Arial"/>
                <a:cs typeface="Arial"/>
              </a:rPr>
              <a:t>de electrocución ante </a:t>
            </a:r>
            <a:r>
              <a:rPr sz="2800" spc="-5" dirty="0">
                <a:latin typeface="Arial"/>
                <a:cs typeface="Arial"/>
              </a:rPr>
              <a:t>la  primera </a:t>
            </a:r>
            <a:r>
              <a:rPr sz="2800" spc="-10" dirty="0">
                <a:latin typeface="Arial"/>
                <a:cs typeface="Arial"/>
              </a:rPr>
              <a:t>falla </a:t>
            </a:r>
            <a:r>
              <a:rPr sz="2800" spc="-5" dirty="0">
                <a:latin typeface="Arial"/>
                <a:cs typeface="Arial"/>
              </a:rPr>
              <a:t>(U</a:t>
            </a:r>
            <a:r>
              <a:rPr sz="2800" spc="-7" baseline="-23809" dirty="0">
                <a:latin typeface="Arial"/>
                <a:cs typeface="Arial"/>
              </a:rPr>
              <a:t>L</a:t>
            </a:r>
            <a:r>
              <a:rPr sz="2800" spc="-5" dirty="0">
                <a:latin typeface="Arial"/>
                <a:cs typeface="Arial"/>
              </a:rPr>
              <a:t>=200V), </a:t>
            </a:r>
            <a:r>
              <a:rPr sz="2800" dirty="0">
                <a:latin typeface="Arial"/>
                <a:cs typeface="Arial"/>
              </a:rPr>
              <a:t>y </a:t>
            </a:r>
            <a:r>
              <a:rPr sz="2800" spc="-5" dirty="0">
                <a:latin typeface="Arial"/>
                <a:cs typeface="Arial"/>
              </a:rPr>
              <a:t>la  </a:t>
            </a:r>
            <a:r>
              <a:rPr sz="2800" spc="-10" dirty="0">
                <a:latin typeface="Arial"/>
                <a:cs typeface="Arial"/>
              </a:rPr>
              <a:t>corriente de </a:t>
            </a:r>
            <a:r>
              <a:rPr sz="2800" spc="-5" dirty="0">
                <a:latin typeface="Arial"/>
                <a:cs typeface="Arial"/>
              </a:rPr>
              <a:t>fuga </a:t>
            </a:r>
            <a:r>
              <a:rPr sz="2800" spc="-10" dirty="0">
                <a:latin typeface="Arial"/>
                <a:cs typeface="Arial"/>
              </a:rPr>
              <a:t>de </a:t>
            </a:r>
            <a:r>
              <a:rPr sz="2800" spc="-5" dirty="0">
                <a:latin typeface="Arial"/>
                <a:cs typeface="Arial"/>
              </a:rPr>
              <a:t>20A no </a:t>
            </a:r>
            <a:r>
              <a:rPr sz="2800" spc="-10" dirty="0">
                <a:latin typeface="Arial"/>
                <a:cs typeface="Arial"/>
              </a:rPr>
              <a:t>hace</a:t>
            </a:r>
            <a:endParaRPr sz="2800" dirty="0">
              <a:latin typeface="Arial"/>
              <a:cs typeface="Arial"/>
            </a:endParaRPr>
          </a:p>
          <a:p>
            <a:pPr marL="38100" marR="193040">
              <a:lnSpc>
                <a:spcPct val="100000"/>
              </a:lnSpc>
            </a:pPr>
            <a:r>
              <a:rPr sz="2800" spc="-10" dirty="0">
                <a:latin typeface="Arial"/>
                <a:cs typeface="Arial"/>
              </a:rPr>
              <a:t>reaccionar un </a:t>
            </a:r>
            <a:r>
              <a:rPr sz="2800" spc="-5" dirty="0">
                <a:latin typeface="Arial"/>
                <a:cs typeface="Arial"/>
              </a:rPr>
              <a:t>Interruptor </a:t>
            </a:r>
            <a:r>
              <a:rPr sz="2800" spc="5" dirty="0">
                <a:latin typeface="Arial"/>
                <a:cs typeface="Arial"/>
              </a:rPr>
              <a:t>TM </a:t>
            </a:r>
            <a:r>
              <a:rPr sz="2800" spc="-10" dirty="0">
                <a:latin typeface="Arial"/>
                <a:cs typeface="Arial"/>
              </a:rPr>
              <a:t>de  </a:t>
            </a:r>
            <a:r>
              <a:rPr sz="2800" spc="-5" dirty="0">
                <a:latin typeface="Arial"/>
                <a:cs typeface="Arial"/>
              </a:rPr>
              <a:t>forma</a:t>
            </a:r>
            <a:r>
              <a:rPr sz="2800" spc="-10" dirty="0">
                <a:latin typeface="Arial"/>
                <a:cs typeface="Arial"/>
              </a:rPr>
              <a:t> instantánea.</a:t>
            </a:r>
            <a:endParaRPr sz="2800" dirty="0">
              <a:latin typeface="Arial"/>
              <a:cs typeface="Arial"/>
            </a:endParaRPr>
          </a:p>
          <a:p>
            <a:pPr marL="38100" marR="513715">
              <a:lnSpc>
                <a:spcPct val="100000"/>
              </a:lnSpc>
              <a:spcBef>
                <a:spcPts val="1120"/>
              </a:spcBef>
            </a:pPr>
            <a:r>
              <a:rPr sz="2800" b="1" spc="-10" dirty="0">
                <a:latin typeface="Arial"/>
                <a:cs typeface="Arial"/>
              </a:rPr>
              <a:t>Conclusión</a:t>
            </a:r>
            <a:r>
              <a:rPr sz="2800" spc="-10" dirty="0">
                <a:latin typeface="Arial"/>
                <a:cs typeface="Arial"/>
              </a:rPr>
              <a:t>: </a:t>
            </a:r>
            <a:r>
              <a:rPr sz="2800" dirty="0">
                <a:latin typeface="Arial"/>
                <a:cs typeface="Arial"/>
              </a:rPr>
              <a:t>se </a:t>
            </a:r>
            <a:r>
              <a:rPr sz="2800" spc="-10" dirty="0">
                <a:latin typeface="Arial"/>
                <a:cs typeface="Arial"/>
              </a:rPr>
              <a:t>debe usar un  interruptor</a:t>
            </a:r>
            <a:r>
              <a:rPr sz="280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diferencial.</a:t>
            </a:r>
            <a:endParaRPr sz="2800" dirty="0">
              <a:latin typeface="Arial"/>
              <a:cs typeface="Aria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4832757" y="3174137"/>
            <a:ext cx="466725" cy="466725"/>
            <a:chOff x="4110127" y="1671727"/>
            <a:chExt cx="466725" cy="466725"/>
          </a:xfrm>
        </p:grpSpPr>
        <p:sp>
          <p:nvSpPr>
            <p:cNvPr id="34" name="object 34"/>
            <p:cNvSpPr/>
            <p:nvPr/>
          </p:nvSpPr>
          <p:spPr>
            <a:xfrm>
              <a:off x="4114800" y="1676399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275614" y="4509"/>
                  </a:lnTo>
                  <a:lnTo>
                    <a:pt x="318968" y="17502"/>
                  </a:lnTo>
                  <a:lnTo>
                    <a:pt x="357857" y="38174"/>
                  </a:lnTo>
                  <a:lnTo>
                    <a:pt x="391477" y="65722"/>
                  </a:lnTo>
                  <a:lnTo>
                    <a:pt x="419025" y="99342"/>
                  </a:lnTo>
                  <a:lnTo>
                    <a:pt x="439697" y="138231"/>
                  </a:lnTo>
                  <a:lnTo>
                    <a:pt x="452690" y="181585"/>
                  </a:lnTo>
                  <a:lnTo>
                    <a:pt x="457200" y="228600"/>
                  </a:lnTo>
                  <a:lnTo>
                    <a:pt x="452690" y="275614"/>
                  </a:lnTo>
                  <a:lnTo>
                    <a:pt x="439697" y="318968"/>
                  </a:lnTo>
                  <a:lnTo>
                    <a:pt x="419025" y="357857"/>
                  </a:lnTo>
                  <a:lnTo>
                    <a:pt x="391477" y="391477"/>
                  </a:lnTo>
                  <a:lnTo>
                    <a:pt x="357857" y="419025"/>
                  </a:lnTo>
                  <a:lnTo>
                    <a:pt x="318968" y="439697"/>
                  </a:lnTo>
                  <a:lnTo>
                    <a:pt x="275614" y="452690"/>
                  </a:lnTo>
                  <a:lnTo>
                    <a:pt x="228600" y="457200"/>
                  </a:lnTo>
                  <a:lnTo>
                    <a:pt x="181585" y="452690"/>
                  </a:lnTo>
                  <a:lnTo>
                    <a:pt x="138231" y="439697"/>
                  </a:lnTo>
                  <a:lnTo>
                    <a:pt x="99342" y="419025"/>
                  </a:lnTo>
                  <a:lnTo>
                    <a:pt x="65722" y="391477"/>
                  </a:lnTo>
                  <a:lnTo>
                    <a:pt x="38174" y="357857"/>
                  </a:lnTo>
                  <a:lnTo>
                    <a:pt x="17502" y="318968"/>
                  </a:lnTo>
                  <a:lnTo>
                    <a:pt x="4509" y="275614"/>
                  </a:lnTo>
                  <a:lnTo>
                    <a:pt x="0" y="228600"/>
                  </a:lnTo>
                  <a:lnTo>
                    <a:pt x="4509" y="181585"/>
                  </a:lnTo>
                  <a:lnTo>
                    <a:pt x="17502" y="138231"/>
                  </a:lnTo>
                  <a:lnTo>
                    <a:pt x="38174" y="99342"/>
                  </a:lnTo>
                  <a:lnTo>
                    <a:pt x="65722" y="65722"/>
                  </a:lnTo>
                  <a:lnTo>
                    <a:pt x="99342" y="38174"/>
                  </a:lnTo>
                  <a:lnTo>
                    <a:pt x="138231" y="17502"/>
                  </a:lnTo>
                  <a:lnTo>
                    <a:pt x="181585" y="4509"/>
                  </a:lnTo>
                  <a:lnTo>
                    <a:pt x="228600" y="0"/>
                  </a:lnTo>
                  <a:close/>
                </a:path>
                <a:path w="457200" h="457200">
                  <a:moveTo>
                    <a:pt x="76200" y="152400"/>
                  </a:moveTo>
                  <a:lnTo>
                    <a:pt x="152400" y="228600"/>
                  </a:lnTo>
                </a:path>
                <a:path w="457200" h="457200">
                  <a:moveTo>
                    <a:pt x="76200" y="228600"/>
                  </a:moveTo>
                  <a:lnTo>
                    <a:pt x="152400" y="152400"/>
                  </a:lnTo>
                </a:path>
                <a:path w="457200" h="457200">
                  <a:moveTo>
                    <a:pt x="304800" y="152400"/>
                  </a:moveTo>
                  <a:lnTo>
                    <a:pt x="381000" y="228600"/>
                  </a:lnTo>
                </a:path>
                <a:path w="457200" h="457200">
                  <a:moveTo>
                    <a:pt x="304800" y="228600"/>
                  </a:moveTo>
                  <a:lnTo>
                    <a:pt x="381000" y="152400"/>
                  </a:lnTo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262527" y="1976527"/>
              <a:ext cx="161744" cy="8554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2585719" y="6573519"/>
            <a:ext cx="2142490" cy="861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3530" marR="5080" indent="-290830">
              <a:lnSpc>
                <a:spcPct val="1523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Esquema </a:t>
            </a:r>
            <a:r>
              <a:rPr sz="1800" spc="-5" dirty="0">
                <a:latin typeface="Arial"/>
                <a:cs typeface="Arial"/>
              </a:rPr>
              <a:t>del circuito  de lazo de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falla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89100" y="1155700"/>
            <a:ext cx="7216140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22245" marR="5080" indent="-2710180">
              <a:lnSpc>
                <a:spcPct val="100000"/>
              </a:lnSpc>
              <a:spcBef>
                <a:spcPts val="100"/>
              </a:spcBef>
              <a:tabLst>
                <a:tab pos="3932554" algn="l"/>
              </a:tabLst>
            </a:pPr>
            <a:r>
              <a:rPr sz="4000" spc="-5" dirty="0"/>
              <a:t>Condiciones</a:t>
            </a:r>
            <a:r>
              <a:rPr sz="4000" dirty="0"/>
              <a:t> </a:t>
            </a:r>
            <a:r>
              <a:rPr sz="4000" spc="-5" dirty="0"/>
              <a:t>que	debe reunir</a:t>
            </a:r>
            <a:r>
              <a:rPr sz="4000" spc="-90" dirty="0"/>
              <a:t> </a:t>
            </a:r>
            <a:r>
              <a:rPr sz="4000" spc="-5" dirty="0"/>
              <a:t>un  </a:t>
            </a:r>
            <a:r>
              <a:rPr sz="4000" spc="-10" dirty="0"/>
              <a:t>ECT</a:t>
            </a:r>
            <a:r>
              <a:rPr sz="4000" spc="-20" dirty="0"/>
              <a:t> </a:t>
            </a:r>
            <a:r>
              <a:rPr sz="4000" spc="-5" dirty="0"/>
              <a:t>TT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393700" y="2565400"/>
            <a:ext cx="9677400" cy="67839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07314" indent="-342900" algn="just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4000" spc="-5" dirty="0">
                <a:latin typeface="Arial"/>
                <a:cs typeface="Arial"/>
              </a:rPr>
              <a:t>Para </a:t>
            </a:r>
            <a:r>
              <a:rPr sz="4000" dirty="0">
                <a:latin typeface="Arial"/>
                <a:cs typeface="Arial"/>
              </a:rPr>
              <a:t>la </a:t>
            </a:r>
            <a:r>
              <a:rPr sz="4000" b="1" spc="-5" dirty="0">
                <a:latin typeface="Arial"/>
                <a:cs typeface="Arial"/>
              </a:rPr>
              <a:t>correcta actuación de los </a:t>
            </a:r>
            <a:r>
              <a:rPr sz="4000" b="1" dirty="0">
                <a:latin typeface="Arial"/>
                <a:cs typeface="Arial"/>
              </a:rPr>
              <a:t>ID </a:t>
            </a:r>
            <a:r>
              <a:rPr sz="4000" spc="-5" dirty="0">
                <a:latin typeface="Arial"/>
                <a:cs typeface="Arial"/>
              </a:rPr>
              <a:t>debe  cumplirse que el </a:t>
            </a:r>
            <a:r>
              <a:rPr sz="4000" b="1" spc="-5" dirty="0">
                <a:latin typeface="Arial"/>
                <a:cs typeface="Arial"/>
              </a:rPr>
              <a:t>valor </a:t>
            </a:r>
            <a:r>
              <a:rPr sz="4000" b="1" spc="-10" dirty="0">
                <a:latin typeface="Arial"/>
                <a:cs typeface="Arial"/>
              </a:rPr>
              <a:t>de </a:t>
            </a:r>
            <a:r>
              <a:rPr sz="4000" b="1" spc="-5" dirty="0">
                <a:latin typeface="Arial"/>
                <a:cs typeface="Arial"/>
              </a:rPr>
              <a:t>Ra </a:t>
            </a:r>
            <a:r>
              <a:rPr sz="4000" b="1" spc="10" dirty="0">
                <a:latin typeface="Arial"/>
                <a:cs typeface="Arial"/>
              </a:rPr>
              <a:t>(Ω) </a:t>
            </a:r>
            <a:r>
              <a:rPr sz="4000" dirty="0">
                <a:latin typeface="Arial"/>
                <a:cs typeface="Arial"/>
              </a:rPr>
              <a:t>sea </a:t>
            </a:r>
            <a:r>
              <a:rPr sz="4000" spc="-5" dirty="0">
                <a:latin typeface="Arial"/>
                <a:cs typeface="Arial"/>
              </a:rPr>
              <a:t>tal que no  permita que el </a:t>
            </a:r>
            <a:r>
              <a:rPr sz="4000" b="1" spc="-5" dirty="0">
                <a:latin typeface="Arial"/>
                <a:cs typeface="Arial"/>
              </a:rPr>
              <a:t>potencial </a:t>
            </a:r>
            <a:r>
              <a:rPr sz="4000" b="1" spc="-10" dirty="0">
                <a:latin typeface="Arial"/>
                <a:cs typeface="Arial"/>
              </a:rPr>
              <a:t>de </a:t>
            </a:r>
            <a:r>
              <a:rPr sz="4000" b="1" spc="-5" dirty="0">
                <a:latin typeface="Arial"/>
                <a:cs typeface="Arial"/>
              </a:rPr>
              <a:t>las masas </a:t>
            </a:r>
            <a:r>
              <a:rPr sz="4000" dirty="0">
                <a:latin typeface="Arial"/>
                <a:cs typeface="Arial"/>
              </a:rPr>
              <a:t>sea  </a:t>
            </a:r>
            <a:r>
              <a:rPr sz="4000" spc="-5" dirty="0">
                <a:latin typeface="Arial"/>
                <a:cs typeface="Arial"/>
              </a:rPr>
              <a:t>superior </a:t>
            </a:r>
            <a:r>
              <a:rPr sz="4000" dirty="0">
                <a:latin typeface="Arial"/>
                <a:cs typeface="Arial"/>
              </a:rPr>
              <a:t>a </a:t>
            </a:r>
            <a:r>
              <a:rPr sz="4000" b="1" spc="-5" dirty="0">
                <a:latin typeface="Arial"/>
                <a:cs typeface="Arial"/>
              </a:rPr>
              <a:t>24V </a:t>
            </a:r>
            <a:r>
              <a:rPr sz="4000" dirty="0">
                <a:latin typeface="Arial"/>
                <a:cs typeface="Arial"/>
              </a:rPr>
              <a:t>(por </a:t>
            </a:r>
            <a:r>
              <a:rPr sz="4000" spc="-5" dirty="0">
                <a:latin typeface="Arial"/>
                <a:cs typeface="Arial"/>
              </a:rPr>
              <a:t>Ley </a:t>
            </a:r>
            <a:r>
              <a:rPr sz="4000" spc="-10" dirty="0">
                <a:latin typeface="Arial"/>
                <a:cs typeface="Arial"/>
              </a:rPr>
              <a:t>Nº </a:t>
            </a:r>
            <a:r>
              <a:rPr sz="4000" spc="-5" dirty="0">
                <a:latin typeface="Arial"/>
                <a:cs typeface="Arial"/>
              </a:rPr>
              <a:t>19587</a:t>
            </a:r>
            <a:r>
              <a:rPr sz="4000" spc="20" dirty="0">
                <a:latin typeface="Arial"/>
                <a:cs typeface="Arial"/>
              </a:rPr>
              <a:t> </a:t>
            </a:r>
            <a:r>
              <a:rPr sz="4000" spc="-5" dirty="0">
                <a:latin typeface="Arial"/>
                <a:cs typeface="Arial"/>
              </a:rPr>
              <a:t>HyS).</a:t>
            </a:r>
            <a:endParaRPr sz="4000"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4000" dirty="0">
              <a:latin typeface="Arial"/>
              <a:cs typeface="Arial"/>
            </a:endParaRPr>
          </a:p>
          <a:p>
            <a:pPr marL="355600" marR="5080" indent="-342900" algn="just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4000" spc="-5" dirty="0">
                <a:latin typeface="Arial"/>
                <a:cs typeface="Arial"/>
              </a:rPr>
              <a:t>La </a:t>
            </a:r>
            <a:r>
              <a:rPr sz="4000" b="1" spc="-5" dirty="0">
                <a:latin typeface="Arial"/>
                <a:cs typeface="Arial"/>
              </a:rPr>
              <a:t>Tierra </a:t>
            </a:r>
            <a:r>
              <a:rPr sz="4000" b="1" spc="-10" dirty="0">
                <a:latin typeface="Arial"/>
                <a:cs typeface="Arial"/>
              </a:rPr>
              <a:t>de </a:t>
            </a:r>
            <a:r>
              <a:rPr sz="4000" b="1" spc="-5" dirty="0">
                <a:latin typeface="Arial"/>
                <a:cs typeface="Arial"/>
              </a:rPr>
              <a:t>Servicio </a:t>
            </a:r>
            <a:r>
              <a:rPr sz="4000" dirty="0">
                <a:latin typeface="Arial"/>
                <a:cs typeface="Arial"/>
              </a:rPr>
              <a:t>y la </a:t>
            </a:r>
            <a:r>
              <a:rPr sz="4000" b="1" spc="-5" dirty="0">
                <a:latin typeface="Arial"/>
                <a:cs typeface="Arial"/>
              </a:rPr>
              <a:t>Tierra de </a:t>
            </a:r>
            <a:r>
              <a:rPr sz="4000" b="1" spc="-10" dirty="0">
                <a:latin typeface="Arial"/>
                <a:cs typeface="Arial"/>
              </a:rPr>
              <a:t>Protección  </a:t>
            </a:r>
            <a:r>
              <a:rPr sz="4000" spc="-5" dirty="0">
                <a:latin typeface="Arial"/>
                <a:cs typeface="Arial"/>
              </a:rPr>
              <a:t>deben </a:t>
            </a:r>
            <a:r>
              <a:rPr sz="4000" dirty="0">
                <a:latin typeface="Arial"/>
                <a:cs typeface="Arial"/>
              </a:rPr>
              <a:t>ser </a:t>
            </a:r>
            <a:r>
              <a:rPr sz="4000" b="1" spc="-5" dirty="0">
                <a:latin typeface="Arial"/>
                <a:cs typeface="Arial"/>
              </a:rPr>
              <a:t>“tierras lejanas </a:t>
            </a:r>
            <a:r>
              <a:rPr sz="4000" b="1" dirty="0">
                <a:latin typeface="Arial"/>
                <a:cs typeface="Arial"/>
              </a:rPr>
              <a:t>o </a:t>
            </a:r>
            <a:r>
              <a:rPr sz="4000" b="1" spc="-5" dirty="0">
                <a:latin typeface="Arial"/>
                <a:cs typeface="Arial"/>
              </a:rPr>
              <a:t>tierras  </a:t>
            </a:r>
            <a:r>
              <a:rPr sz="4000" b="1" spc="-10" dirty="0">
                <a:latin typeface="Arial"/>
                <a:cs typeface="Arial"/>
              </a:rPr>
              <a:t>independientes” </a:t>
            </a:r>
            <a:r>
              <a:rPr sz="4000" spc="-5" dirty="0">
                <a:latin typeface="Arial"/>
                <a:cs typeface="Arial"/>
              </a:rPr>
              <a:t>entre ellas. Para </a:t>
            </a:r>
            <a:r>
              <a:rPr sz="4000" dirty="0">
                <a:latin typeface="Arial"/>
                <a:cs typeface="Arial"/>
              </a:rPr>
              <a:t>ello </a:t>
            </a:r>
            <a:r>
              <a:rPr sz="4000" spc="-5" dirty="0">
                <a:latin typeface="Arial"/>
                <a:cs typeface="Arial"/>
              </a:rPr>
              <a:t>deben  estar alejadas una </a:t>
            </a:r>
            <a:r>
              <a:rPr sz="4000" b="1" spc="-5" dirty="0">
                <a:latin typeface="Arial"/>
                <a:cs typeface="Arial"/>
              </a:rPr>
              <a:t>distancia </a:t>
            </a:r>
            <a:r>
              <a:rPr sz="4000" b="1" spc="-15" dirty="0">
                <a:latin typeface="Arial"/>
                <a:cs typeface="Arial"/>
              </a:rPr>
              <a:t>mayor </a:t>
            </a:r>
            <a:r>
              <a:rPr sz="4000" b="1" dirty="0">
                <a:latin typeface="Arial"/>
                <a:cs typeface="Arial"/>
              </a:rPr>
              <a:t>a</a:t>
            </a:r>
            <a:r>
              <a:rPr sz="4000" b="1" spc="55" dirty="0">
                <a:latin typeface="Arial"/>
                <a:cs typeface="Arial"/>
              </a:rPr>
              <a:t> </a:t>
            </a:r>
            <a:r>
              <a:rPr sz="4000" b="1" dirty="0">
                <a:latin typeface="Arial"/>
                <a:cs typeface="Arial"/>
              </a:rPr>
              <a:t>10Re</a:t>
            </a:r>
            <a:r>
              <a:rPr sz="4000" dirty="0">
                <a:latin typeface="Arial"/>
                <a:cs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20289" y="1017270"/>
            <a:ext cx="6201410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41095" marR="5080" indent="-1129030">
              <a:lnSpc>
                <a:spcPct val="100000"/>
              </a:lnSpc>
              <a:spcBef>
                <a:spcPts val="100"/>
              </a:spcBef>
              <a:tabLst>
                <a:tab pos="1901825" algn="l"/>
              </a:tabLst>
            </a:pPr>
            <a:r>
              <a:rPr sz="4000" spc="-5" dirty="0"/>
              <a:t>Reseña	sobre</a:t>
            </a:r>
            <a:r>
              <a:rPr sz="4000" spc="-85" dirty="0"/>
              <a:t> </a:t>
            </a:r>
            <a:r>
              <a:rPr sz="4000" spc="-5" dirty="0"/>
              <a:t>Interruptores  Diferenciales</a:t>
            </a:r>
            <a:r>
              <a:rPr sz="4000" spc="-10" dirty="0"/>
              <a:t> </a:t>
            </a:r>
            <a:r>
              <a:rPr sz="4000" spc="-5" dirty="0"/>
              <a:t>(ID)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749298" y="2527300"/>
            <a:ext cx="9398001" cy="7162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6100" y="3456940"/>
            <a:ext cx="4571999" cy="4785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477510" y="3394708"/>
            <a:ext cx="4517389" cy="4999991"/>
            <a:chOff x="4724400" y="2538729"/>
            <a:chExt cx="3474720" cy="3200400"/>
          </a:xfrm>
        </p:grpSpPr>
        <p:sp>
          <p:nvSpPr>
            <p:cNvPr id="4" name="object 4"/>
            <p:cNvSpPr/>
            <p:nvPr/>
          </p:nvSpPr>
          <p:spPr>
            <a:xfrm>
              <a:off x="4724400" y="2538729"/>
              <a:ext cx="3474720" cy="319984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486400" y="4023359"/>
              <a:ext cx="0" cy="243840"/>
            </a:xfrm>
            <a:custGeom>
              <a:avLst/>
              <a:gdLst/>
              <a:ahLst/>
              <a:cxnLst/>
              <a:rect l="l" t="t" r="r" b="b"/>
              <a:pathLst>
                <a:path h="243839">
                  <a:moveTo>
                    <a:pt x="0" y="243839"/>
                  </a:moveTo>
                  <a:lnTo>
                    <a:pt x="0" y="0"/>
                  </a:lnTo>
                </a:path>
              </a:pathLst>
            </a:custGeom>
            <a:ln w="93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448300" y="3962399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38100" y="0"/>
                  </a:moveTo>
                  <a:lnTo>
                    <a:pt x="0" y="76200"/>
                  </a:lnTo>
                  <a:lnTo>
                    <a:pt x="76200" y="7620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638800" y="3352799"/>
              <a:ext cx="0" cy="91440"/>
            </a:xfrm>
            <a:custGeom>
              <a:avLst/>
              <a:gdLst/>
              <a:ahLst/>
              <a:cxnLst/>
              <a:rect l="l" t="t" r="r" b="b"/>
              <a:pathLst>
                <a:path h="91439">
                  <a:moveTo>
                    <a:pt x="0" y="0"/>
                  </a:moveTo>
                  <a:lnTo>
                    <a:pt x="0" y="91439"/>
                  </a:lnTo>
                </a:path>
              </a:pathLst>
            </a:custGeom>
            <a:ln w="93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600700" y="3430269"/>
              <a:ext cx="76200" cy="74930"/>
            </a:xfrm>
            <a:custGeom>
              <a:avLst/>
              <a:gdLst/>
              <a:ahLst/>
              <a:cxnLst/>
              <a:rect l="l" t="t" r="r" b="b"/>
              <a:pathLst>
                <a:path w="76200" h="74929">
                  <a:moveTo>
                    <a:pt x="76200" y="0"/>
                  </a:moveTo>
                  <a:lnTo>
                    <a:pt x="0" y="0"/>
                  </a:lnTo>
                  <a:lnTo>
                    <a:pt x="38100" y="74929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400800" y="3185159"/>
              <a:ext cx="0" cy="91440"/>
            </a:xfrm>
            <a:custGeom>
              <a:avLst/>
              <a:gdLst/>
              <a:ahLst/>
              <a:cxnLst/>
              <a:rect l="l" t="t" r="r" b="b"/>
              <a:pathLst>
                <a:path h="91439">
                  <a:moveTo>
                    <a:pt x="0" y="91439"/>
                  </a:moveTo>
                  <a:lnTo>
                    <a:pt x="0" y="0"/>
                  </a:lnTo>
                </a:path>
              </a:pathLst>
            </a:custGeom>
            <a:ln w="93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362700" y="3124199"/>
              <a:ext cx="76200" cy="74930"/>
            </a:xfrm>
            <a:custGeom>
              <a:avLst/>
              <a:gdLst/>
              <a:ahLst/>
              <a:cxnLst/>
              <a:rect l="l" t="t" r="r" b="b"/>
              <a:pathLst>
                <a:path w="76200" h="74930">
                  <a:moveTo>
                    <a:pt x="38100" y="0"/>
                  </a:moveTo>
                  <a:lnTo>
                    <a:pt x="0" y="74929"/>
                  </a:lnTo>
                  <a:lnTo>
                    <a:pt x="76200" y="74929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162800" y="3428999"/>
              <a:ext cx="167640" cy="0"/>
            </a:xfrm>
            <a:custGeom>
              <a:avLst/>
              <a:gdLst/>
              <a:ahLst/>
              <a:cxnLst/>
              <a:rect l="l" t="t" r="r" b="b"/>
              <a:pathLst>
                <a:path w="167640">
                  <a:moveTo>
                    <a:pt x="0" y="0"/>
                  </a:moveTo>
                  <a:lnTo>
                    <a:pt x="167640" y="0"/>
                  </a:lnTo>
                </a:path>
              </a:pathLst>
            </a:custGeom>
            <a:ln w="93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16470" y="3390899"/>
              <a:ext cx="74930" cy="76200"/>
            </a:xfrm>
            <a:custGeom>
              <a:avLst/>
              <a:gdLst/>
              <a:ahLst/>
              <a:cxnLst/>
              <a:rect l="l" t="t" r="r" b="b"/>
              <a:pathLst>
                <a:path w="74929" h="76200">
                  <a:moveTo>
                    <a:pt x="0" y="0"/>
                  </a:moveTo>
                  <a:lnTo>
                    <a:pt x="0" y="76200"/>
                  </a:lnTo>
                  <a:lnTo>
                    <a:pt x="74929" y="38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171160" y="2846070"/>
            <a:ext cx="2930306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ID en </a:t>
            </a:r>
            <a:r>
              <a:rPr sz="1800" spc="-10" dirty="0">
                <a:latin typeface="Arial"/>
                <a:cs typeface="Arial"/>
              </a:rPr>
              <a:t>condición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normal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39511" y="2846070"/>
            <a:ext cx="24618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ID con </a:t>
            </a:r>
            <a:r>
              <a:rPr sz="1800" spc="-10" dirty="0">
                <a:latin typeface="Arial"/>
                <a:cs typeface="Arial"/>
              </a:rPr>
              <a:t>fuga </a:t>
            </a:r>
            <a:r>
              <a:rPr sz="1800" spc="-5" dirty="0">
                <a:latin typeface="Arial"/>
                <a:cs typeface="Arial"/>
              </a:rPr>
              <a:t>de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corriente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2222500" y="1079500"/>
            <a:ext cx="6201410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41095" marR="5080" indent="-1129030">
              <a:lnSpc>
                <a:spcPct val="100000"/>
              </a:lnSpc>
              <a:spcBef>
                <a:spcPts val="100"/>
              </a:spcBef>
              <a:tabLst>
                <a:tab pos="1901825" algn="l"/>
              </a:tabLst>
            </a:pPr>
            <a:r>
              <a:rPr sz="4000" spc="-5" dirty="0"/>
              <a:t>Reseña	sobre</a:t>
            </a:r>
            <a:r>
              <a:rPr sz="4000" spc="-85" dirty="0"/>
              <a:t> </a:t>
            </a:r>
            <a:r>
              <a:rPr sz="4000" spc="-5" dirty="0"/>
              <a:t>Interruptores  Diferenciales</a:t>
            </a:r>
            <a:r>
              <a:rPr sz="4000" spc="-10" dirty="0"/>
              <a:t> </a:t>
            </a:r>
            <a:r>
              <a:rPr sz="4000" spc="-5" dirty="0"/>
              <a:t>(ID)</a:t>
            </a:r>
            <a:endParaRPr sz="4000"/>
          </a:p>
        </p:txBody>
      </p:sp>
      <p:sp>
        <p:nvSpPr>
          <p:cNvPr id="16" name="object 16"/>
          <p:cNvSpPr txBox="1"/>
          <p:nvPr/>
        </p:nvSpPr>
        <p:spPr>
          <a:xfrm>
            <a:off x="8221980" y="4166870"/>
            <a:ext cx="104330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solidFill>
                  <a:srgbClr val="FF0000"/>
                </a:solidFill>
                <a:latin typeface="Arial"/>
                <a:cs typeface="Arial"/>
              </a:rPr>
              <a:t>Interruptor</a:t>
            </a:r>
            <a:r>
              <a:rPr sz="1000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FF0000"/>
                </a:solidFill>
                <a:latin typeface="Arial"/>
                <a:cs typeface="Arial"/>
              </a:rPr>
              <a:t>Abierto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478781" y="4243070"/>
            <a:ext cx="745490" cy="32893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>
              <a:lnSpc>
                <a:spcPts val="1190"/>
              </a:lnSpc>
              <a:spcBef>
                <a:spcPts val="145"/>
              </a:spcBef>
            </a:pPr>
            <a:r>
              <a:rPr sz="1000" spc="-5" dirty="0">
                <a:solidFill>
                  <a:srgbClr val="FF0000"/>
                </a:solidFill>
                <a:latin typeface="Arial"/>
                <a:cs typeface="Arial"/>
              </a:rPr>
              <a:t>Electroiman  M</a:t>
            </a:r>
            <a:r>
              <a:rPr sz="1000" spc="-10" dirty="0">
                <a:solidFill>
                  <a:srgbClr val="FF0000"/>
                </a:solidFill>
                <a:latin typeface="Arial"/>
                <a:cs typeface="Arial"/>
              </a:rPr>
              <a:t>agn</a:t>
            </a:r>
            <a:r>
              <a:rPr sz="1000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1000" spc="-10" dirty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1000" spc="-5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1000" spc="-20" dirty="0">
                <a:solidFill>
                  <a:srgbClr val="FF0000"/>
                </a:solidFill>
                <a:latin typeface="Arial"/>
                <a:cs typeface="Arial"/>
              </a:rPr>
              <a:t>z</a:t>
            </a:r>
            <a:r>
              <a:rPr sz="1000" spc="-10" dirty="0">
                <a:solidFill>
                  <a:srgbClr val="FF0000"/>
                </a:solidFill>
                <a:latin typeface="Arial"/>
                <a:cs typeface="Arial"/>
              </a:rPr>
              <a:t>ad</a:t>
            </a:r>
            <a:r>
              <a:rPr sz="1000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6100" y="1765300"/>
            <a:ext cx="9601200" cy="807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34682" y="1093417"/>
            <a:ext cx="676592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0" dirty="0"/>
              <a:t>Interruptores Termomagnéticos</a:t>
            </a:r>
            <a:r>
              <a:rPr sz="3200" spc="20" dirty="0"/>
              <a:t> </a:t>
            </a:r>
            <a:r>
              <a:rPr sz="3200" spc="-5" dirty="0"/>
              <a:t>(ITM)</a:t>
            </a:r>
            <a:endParaRPr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0900" y="1231900"/>
            <a:ext cx="9119870" cy="8229600"/>
            <a:chOff x="24129" y="152400"/>
            <a:chExt cx="9119870" cy="6553200"/>
          </a:xfrm>
        </p:grpSpPr>
        <p:sp>
          <p:nvSpPr>
            <p:cNvPr id="3" name="object 3"/>
            <p:cNvSpPr/>
            <p:nvPr/>
          </p:nvSpPr>
          <p:spPr>
            <a:xfrm>
              <a:off x="24129" y="152400"/>
              <a:ext cx="4951730" cy="65532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953000" y="153670"/>
              <a:ext cx="4191000" cy="40601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008371" y="6811420"/>
            <a:ext cx="3581400" cy="916940"/>
          </a:xfrm>
          <a:prstGeom prst="rect">
            <a:avLst/>
          </a:prstGeom>
          <a:ln w="9344">
            <a:solidFill>
              <a:srgbClr val="000000"/>
            </a:solidFill>
          </a:ln>
        </p:spPr>
        <p:txBody>
          <a:bodyPr vert="horz" wrap="square" lIns="0" tIns="46990" rIns="0" bIns="0" rtlCol="0">
            <a:spAutoFit/>
          </a:bodyPr>
          <a:lstStyle/>
          <a:p>
            <a:pPr marL="88900" marR="429259">
              <a:lnSpc>
                <a:spcPct val="100000"/>
              </a:lnSpc>
              <a:spcBef>
                <a:spcPts val="370"/>
              </a:spcBef>
            </a:pPr>
            <a:r>
              <a:rPr sz="1800" spc="-5" dirty="0">
                <a:latin typeface="Arial"/>
                <a:cs typeface="Arial"/>
              </a:rPr>
              <a:t>El comportamiento ante </a:t>
            </a:r>
            <a:r>
              <a:rPr sz="1800" spc="-10" dirty="0">
                <a:latin typeface="Arial"/>
                <a:cs typeface="Arial"/>
              </a:rPr>
              <a:t>las  </a:t>
            </a:r>
            <a:r>
              <a:rPr sz="1800" spc="-5" dirty="0">
                <a:latin typeface="Arial"/>
                <a:cs typeface="Arial"/>
              </a:rPr>
              <a:t>sobrecargas </a:t>
            </a:r>
            <a:r>
              <a:rPr sz="1800" spc="-10" dirty="0">
                <a:latin typeface="Arial"/>
                <a:cs typeface="Arial"/>
              </a:rPr>
              <a:t>es el </a:t>
            </a:r>
            <a:r>
              <a:rPr sz="1800" dirty="0">
                <a:latin typeface="Arial"/>
                <a:cs typeface="Arial"/>
              </a:rPr>
              <a:t>mismo </a:t>
            </a:r>
            <a:r>
              <a:rPr sz="1800" spc="-10" dirty="0">
                <a:latin typeface="Arial"/>
                <a:cs typeface="Arial"/>
              </a:rPr>
              <a:t>para  </a:t>
            </a:r>
            <a:r>
              <a:rPr sz="1800" spc="-5" dirty="0">
                <a:latin typeface="Arial"/>
                <a:cs typeface="Arial"/>
              </a:rPr>
              <a:t>toda característica </a:t>
            </a:r>
            <a:r>
              <a:rPr sz="1800" dirty="0">
                <a:latin typeface="Arial"/>
                <a:cs typeface="Arial"/>
              </a:rPr>
              <a:t>(B, </a:t>
            </a:r>
            <a:r>
              <a:rPr sz="1800" spc="-5" dirty="0">
                <a:latin typeface="Arial"/>
                <a:cs typeface="Arial"/>
              </a:rPr>
              <a:t>C,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D).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193698" y="2827427"/>
            <a:ext cx="3819525" cy="3743325"/>
            <a:chOff x="1366927" y="1138327"/>
            <a:chExt cx="3819525" cy="3743325"/>
          </a:xfrm>
        </p:grpSpPr>
        <p:sp>
          <p:nvSpPr>
            <p:cNvPr id="7" name="object 7"/>
            <p:cNvSpPr/>
            <p:nvPr/>
          </p:nvSpPr>
          <p:spPr>
            <a:xfrm>
              <a:off x="1371600" y="1143000"/>
              <a:ext cx="195580" cy="6603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371600" y="1209040"/>
              <a:ext cx="195580" cy="9778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71600" y="1306830"/>
              <a:ext cx="195580" cy="9778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371600" y="1404620"/>
              <a:ext cx="292100" cy="9778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371600" y="1501140"/>
              <a:ext cx="292100" cy="9778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371600" y="1598930"/>
              <a:ext cx="292100" cy="97789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371600" y="1696720"/>
              <a:ext cx="292100" cy="97789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469390" y="1794510"/>
              <a:ext cx="292099" cy="97789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469390" y="1892300"/>
              <a:ext cx="292099" cy="97789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469390" y="1990090"/>
              <a:ext cx="389889" cy="97789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469390" y="2086610"/>
              <a:ext cx="389889" cy="97789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469390" y="2184400"/>
              <a:ext cx="389889" cy="97789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469390" y="2282190"/>
              <a:ext cx="487679" cy="97789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565910" y="2379980"/>
              <a:ext cx="391159" cy="97789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565910" y="2477770"/>
              <a:ext cx="488949" cy="97789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565910" y="2574290"/>
              <a:ext cx="585469" cy="97789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565910" y="2672080"/>
              <a:ext cx="585469" cy="97789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663700" y="2769869"/>
              <a:ext cx="585469" cy="97789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663700" y="2867659"/>
              <a:ext cx="683259" cy="97789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663700" y="2965450"/>
              <a:ext cx="781050" cy="97789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663700" y="3063240"/>
              <a:ext cx="878839" cy="97789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761490" y="3159759"/>
              <a:ext cx="878839" cy="97789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761490" y="3257550"/>
              <a:ext cx="1073150" cy="97789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761490" y="3355340"/>
              <a:ext cx="1268730" cy="97789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761490" y="3453130"/>
              <a:ext cx="1658620" cy="97789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859280" y="3549650"/>
              <a:ext cx="1950720" cy="97789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859280" y="3647440"/>
              <a:ext cx="1950720" cy="97789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957070" y="3745230"/>
              <a:ext cx="1852930" cy="97789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053590" y="3843019"/>
              <a:ext cx="1756410" cy="97789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053590" y="3940809"/>
              <a:ext cx="1756410" cy="97789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151380" y="4037330"/>
              <a:ext cx="1658620" cy="97789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249170" y="4135119"/>
              <a:ext cx="1560830" cy="97789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444750" y="4232909"/>
              <a:ext cx="1365250" cy="97789"/>
            </a:xfrm>
            <a:prstGeom prst="rect">
              <a:avLst/>
            </a:prstGeom>
            <a:blipFill>
              <a:blip r:embed="rId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639060" y="4330700"/>
              <a:ext cx="1170939" cy="97789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834640" y="4428490"/>
              <a:ext cx="975360" cy="67309"/>
            </a:xfrm>
            <a:prstGeom prst="rect">
              <a:avLst/>
            </a:prstGeom>
            <a:blipFill>
              <a:blip r:embed="rId3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371600" y="1143000"/>
              <a:ext cx="2438400" cy="3352800"/>
            </a:xfrm>
            <a:custGeom>
              <a:avLst/>
              <a:gdLst/>
              <a:ahLst/>
              <a:cxnLst/>
              <a:rect l="l" t="t" r="r" b="b"/>
              <a:pathLst>
                <a:path w="2438400" h="3352800">
                  <a:moveTo>
                    <a:pt x="0" y="0"/>
                  </a:moveTo>
                  <a:lnTo>
                    <a:pt x="228600" y="1371600"/>
                  </a:lnTo>
                  <a:lnTo>
                    <a:pt x="457200" y="2286000"/>
                  </a:lnTo>
                  <a:lnTo>
                    <a:pt x="762000" y="2819400"/>
                  </a:lnTo>
                  <a:lnTo>
                    <a:pt x="990600" y="3048000"/>
                  </a:lnTo>
                  <a:lnTo>
                    <a:pt x="1295400" y="3200400"/>
                  </a:lnTo>
                  <a:lnTo>
                    <a:pt x="1676400" y="3352800"/>
                  </a:lnTo>
                  <a:lnTo>
                    <a:pt x="2438400" y="3352800"/>
                  </a:lnTo>
                  <a:lnTo>
                    <a:pt x="2438400" y="2514600"/>
                  </a:lnTo>
                  <a:lnTo>
                    <a:pt x="1752600" y="2362200"/>
                  </a:lnTo>
                  <a:lnTo>
                    <a:pt x="1143000" y="2057400"/>
                  </a:lnTo>
                  <a:lnTo>
                    <a:pt x="838200" y="1752600"/>
                  </a:lnTo>
                  <a:lnTo>
                    <a:pt x="533400" y="1295400"/>
                  </a:lnTo>
                  <a:lnTo>
                    <a:pt x="228600" y="533400"/>
                  </a:lnTo>
                  <a:lnTo>
                    <a:pt x="152400" y="0"/>
                  </a:lnTo>
                  <a:lnTo>
                    <a:pt x="0" y="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444240" y="4080509"/>
              <a:ext cx="1737360" cy="796290"/>
            </a:xfrm>
            <a:custGeom>
              <a:avLst/>
              <a:gdLst/>
              <a:ahLst/>
              <a:cxnLst/>
              <a:rect l="l" t="t" r="r" b="b"/>
              <a:pathLst>
                <a:path w="1737360" h="796289">
                  <a:moveTo>
                    <a:pt x="1737360" y="796289"/>
                  </a:moveTo>
                  <a:lnTo>
                    <a:pt x="0" y="0"/>
                  </a:lnTo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352800" y="4033519"/>
              <a:ext cx="140970" cy="114300"/>
            </a:xfrm>
            <a:custGeom>
              <a:avLst/>
              <a:gdLst/>
              <a:ahLst/>
              <a:cxnLst/>
              <a:rect l="l" t="t" r="r" b="b"/>
              <a:pathLst>
                <a:path w="140970" h="114300">
                  <a:moveTo>
                    <a:pt x="140970" y="0"/>
                  </a:moveTo>
                  <a:lnTo>
                    <a:pt x="0" y="5079"/>
                  </a:lnTo>
                  <a:lnTo>
                    <a:pt x="87629" y="114299"/>
                  </a:lnTo>
                  <a:lnTo>
                    <a:pt x="14097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60929" y="1120140"/>
            <a:ext cx="595884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31765" algn="l"/>
              </a:tabLst>
            </a:pPr>
            <a:r>
              <a:rPr sz="4400" dirty="0"/>
              <a:t>V</a:t>
            </a:r>
            <a:r>
              <a:rPr sz="4400" spc="-5" dirty="0"/>
              <a:t>alor</a:t>
            </a:r>
            <a:r>
              <a:rPr sz="4400" spc="-10" dirty="0"/>
              <a:t>e</a:t>
            </a:r>
            <a:r>
              <a:rPr sz="4400" dirty="0"/>
              <a:t>s </a:t>
            </a:r>
            <a:r>
              <a:rPr sz="4400" spc="5" dirty="0"/>
              <a:t>m</a:t>
            </a:r>
            <a:r>
              <a:rPr sz="4400" spc="-10" dirty="0"/>
              <a:t>á</a:t>
            </a:r>
            <a:r>
              <a:rPr sz="4400" dirty="0"/>
              <a:t>x</a:t>
            </a:r>
            <a:r>
              <a:rPr sz="4400" spc="5" dirty="0"/>
              <a:t>i</a:t>
            </a:r>
            <a:r>
              <a:rPr sz="4400" spc="-5" dirty="0"/>
              <a:t>mo</a:t>
            </a:r>
            <a:r>
              <a:rPr sz="4400" dirty="0"/>
              <a:t>s</a:t>
            </a:r>
            <a:r>
              <a:rPr sz="4400" spc="5" dirty="0"/>
              <a:t> </a:t>
            </a:r>
            <a:r>
              <a:rPr sz="4400" spc="-5" dirty="0"/>
              <a:t>d</a:t>
            </a:r>
            <a:r>
              <a:rPr sz="4400" dirty="0"/>
              <a:t>e	</a:t>
            </a:r>
            <a:r>
              <a:rPr sz="4400" spc="-5" dirty="0"/>
              <a:t>Ra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5735319" y="4583429"/>
            <a:ext cx="519430" cy="0"/>
          </a:xfrm>
          <a:custGeom>
            <a:avLst/>
            <a:gdLst/>
            <a:ahLst/>
            <a:cxnLst/>
            <a:rect l="l" t="t" r="r" b="b"/>
            <a:pathLst>
              <a:path w="519429">
                <a:moveTo>
                  <a:pt x="0" y="0"/>
                </a:moveTo>
                <a:lnTo>
                  <a:pt x="519429" y="0"/>
                </a:lnTo>
              </a:path>
            </a:pathLst>
          </a:custGeom>
          <a:ln w="190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289409" y="4583429"/>
            <a:ext cx="7880350" cy="439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09395" algn="ctr">
              <a:lnSpc>
                <a:spcPts val="4115"/>
              </a:lnSpc>
              <a:spcBef>
                <a:spcPts val="100"/>
              </a:spcBef>
            </a:pPr>
            <a:r>
              <a:rPr sz="3600" i="1" spc="-10" dirty="0">
                <a:latin typeface="Times New Roman"/>
                <a:cs typeface="Times New Roman"/>
              </a:rPr>
              <a:t>I</a:t>
            </a:r>
            <a:r>
              <a:rPr sz="2100" spc="-10" dirty="0">
                <a:latin typeface="Symbol"/>
                <a:cs typeface="Symbol"/>
              </a:rPr>
              <a:t></a:t>
            </a:r>
            <a:r>
              <a:rPr sz="2100" i="1" spc="-10" dirty="0">
                <a:latin typeface="Times New Roman"/>
                <a:cs typeface="Times New Roman"/>
              </a:rPr>
              <a:t>n</a:t>
            </a:r>
            <a:endParaRPr sz="2100" dirty="0">
              <a:latin typeface="Times New Roman"/>
              <a:cs typeface="Times New Roman"/>
            </a:endParaRPr>
          </a:p>
          <a:p>
            <a:pPr marL="355600" indent="-342900">
              <a:lnSpc>
                <a:spcPts val="3155"/>
              </a:lnSpc>
              <a:buChar char="•"/>
              <a:tabLst>
                <a:tab pos="354965" algn="l"/>
                <a:tab pos="355600" algn="l"/>
              </a:tabLst>
            </a:pPr>
            <a:endParaRPr lang="es-AR" sz="3600" spc="-5" dirty="0" smtClean="0">
              <a:latin typeface="Arial"/>
              <a:cs typeface="Arial"/>
            </a:endParaRPr>
          </a:p>
          <a:p>
            <a:pPr marL="355600" indent="-342900">
              <a:lnSpc>
                <a:spcPts val="3155"/>
              </a:lnSpc>
              <a:buChar char="•"/>
              <a:tabLst>
                <a:tab pos="354965" algn="l"/>
                <a:tab pos="355600" algn="l"/>
              </a:tabLst>
            </a:pPr>
            <a:endParaRPr lang="es-AR" sz="3600" spc="-5" dirty="0">
              <a:latin typeface="Arial"/>
              <a:cs typeface="Arial"/>
            </a:endParaRPr>
          </a:p>
          <a:p>
            <a:pPr marL="355600" indent="-342900">
              <a:lnSpc>
                <a:spcPts val="3155"/>
              </a:lnSpc>
              <a:buChar char="•"/>
              <a:tabLst>
                <a:tab pos="354965" algn="l"/>
                <a:tab pos="355600" algn="l"/>
              </a:tabLst>
            </a:pPr>
            <a:r>
              <a:rPr sz="3600" spc="-5" dirty="0" smtClean="0">
                <a:latin typeface="Arial"/>
                <a:cs typeface="Arial"/>
              </a:rPr>
              <a:t>Se </a:t>
            </a:r>
            <a:r>
              <a:rPr sz="3600" spc="-5" dirty="0">
                <a:latin typeface="Arial"/>
                <a:cs typeface="Arial"/>
              </a:rPr>
              <a:t>toma un valor inferior por</a:t>
            </a:r>
            <a:r>
              <a:rPr sz="3600" spc="20" dirty="0">
                <a:latin typeface="Arial"/>
                <a:cs typeface="Arial"/>
              </a:rPr>
              <a:t> </a:t>
            </a:r>
            <a:r>
              <a:rPr sz="3600" spc="-5" dirty="0">
                <a:latin typeface="Arial"/>
                <a:cs typeface="Arial"/>
              </a:rPr>
              <a:t>posibles</a:t>
            </a:r>
            <a:endParaRPr sz="3600" dirty="0">
              <a:latin typeface="Arial"/>
              <a:cs typeface="Arial"/>
            </a:endParaRPr>
          </a:p>
          <a:p>
            <a:pPr marL="355600" marR="5080">
              <a:lnSpc>
                <a:spcPct val="99900"/>
              </a:lnSpc>
            </a:pPr>
            <a:r>
              <a:rPr sz="3600" spc="-5" dirty="0">
                <a:latin typeface="Arial"/>
                <a:cs typeface="Arial"/>
              </a:rPr>
              <a:t>variaciones </a:t>
            </a:r>
            <a:r>
              <a:rPr sz="3600" spc="5" dirty="0">
                <a:latin typeface="Arial"/>
                <a:cs typeface="Arial"/>
              </a:rPr>
              <a:t>de </a:t>
            </a:r>
            <a:r>
              <a:rPr sz="3600" spc="-5" dirty="0">
                <a:latin typeface="Arial"/>
                <a:cs typeface="Arial"/>
              </a:rPr>
              <a:t>Ra </a:t>
            </a:r>
            <a:r>
              <a:rPr sz="3600" dirty="0">
                <a:latin typeface="Arial"/>
                <a:cs typeface="Arial"/>
              </a:rPr>
              <a:t>ya </a:t>
            </a:r>
            <a:r>
              <a:rPr sz="3600" spc="-5" dirty="0">
                <a:latin typeface="Arial"/>
                <a:cs typeface="Arial"/>
              </a:rPr>
              <a:t>que la misma depende de  factores como la humedad del terreno </a:t>
            </a:r>
            <a:r>
              <a:rPr sz="3600" dirty="0">
                <a:latin typeface="Arial"/>
                <a:cs typeface="Arial"/>
              </a:rPr>
              <a:t>o la  </a:t>
            </a:r>
            <a:r>
              <a:rPr sz="3600" spc="-5" dirty="0">
                <a:latin typeface="Arial"/>
                <a:cs typeface="Arial"/>
              </a:rPr>
              <a:t>corrosión de </a:t>
            </a:r>
            <a:r>
              <a:rPr sz="3600" dirty="0">
                <a:latin typeface="Arial"/>
                <a:cs typeface="Arial"/>
              </a:rPr>
              <a:t>la </a:t>
            </a:r>
            <a:r>
              <a:rPr sz="3600" spc="-10" dirty="0">
                <a:latin typeface="Arial"/>
                <a:cs typeface="Arial"/>
              </a:rPr>
              <a:t>Toma </a:t>
            </a:r>
            <a:r>
              <a:rPr sz="3600" dirty="0">
                <a:latin typeface="Arial"/>
                <a:cs typeface="Arial"/>
              </a:rPr>
              <a:t>a </a:t>
            </a:r>
            <a:r>
              <a:rPr sz="3600" spc="-5" dirty="0">
                <a:latin typeface="Arial"/>
                <a:cs typeface="Arial"/>
              </a:rPr>
              <a:t>Tierra (Ver Columna</a:t>
            </a:r>
            <a:r>
              <a:rPr sz="3600" spc="-10" dirty="0">
                <a:latin typeface="Arial"/>
                <a:cs typeface="Arial"/>
              </a:rPr>
              <a:t> </a:t>
            </a:r>
            <a:r>
              <a:rPr sz="3600" spc="-5" dirty="0">
                <a:latin typeface="Arial"/>
                <a:cs typeface="Arial"/>
              </a:rPr>
              <a:t>3).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95400" y="2255520"/>
            <a:ext cx="7889875" cy="2559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8300" marR="1778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67665" algn="l"/>
                <a:tab pos="368300" algn="l"/>
              </a:tabLst>
            </a:pPr>
            <a:r>
              <a:rPr sz="2800" spc="-5" dirty="0">
                <a:latin typeface="Arial"/>
                <a:cs typeface="Arial"/>
              </a:rPr>
              <a:t>Se establece un valor que </a:t>
            </a:r>
            <a:r>
              <a:rPr sz="2800" dirty="0">
                <a:latin typeface="Arial"/>
                <a:cs typeface="Arial"/>
              </a:rPr>
              <a:t>se calcula a partir </a:t>
            </a:r>
            <a:r>
              <a:rPr sz="2800" spc="-5" dirty="0">
                <a:latin typeface="Arial"/>
                <a:cs typeface="Arial"/>
              </a:rPr>
              <a:t>de  la Ley de Ohm para cada </a:t>
            </a:r>
            <a:r>
              <a:rPr sz="2800" dirty="0">
                <a:latin typeface="Arial"/>
                <a:cs typeface="Arial"/>
              </a:rPr>
              <a:t>valor </a:t>
            </a:r>
            <a:r>
              <a:rPr sz="2800" spc="-5" dirty="0">
                <a:latin typeface="Arial"/>
                <a:cs typeface="Arial"/>
              </a:rPr>
              <a:t>de corriente  diferencial asignada </a:t>
            </a:r>
            <a:r>
              <a:rPr sz="2800" spc="10" dirty="0">
                <a:latin typeface="Arial"/>
                <a:cs typeface="Arial"/>
              </a:rPr>
              <a:t>(I</a:t>
            </a:r>
            <a:r>
              <a:rPr sz="2000" spc="10" dirty="0">
                <a:latin typeface="Arial"/>
                <a:cs typeface="Arial"/>
              </a:rPr>
              <a:t>Δ</a:t>
            </a:r>
            <a:r>
              <a:rPr sz="2800" spc="10" dirty="0">
                <a:latin typeface="Arial"/>
                <a:cs typeface="Arial"/>
              </a:rPr>
              <a:t>n) </a:t>
            </a:r>
            <a:r>
              <a:rPr sz="2800" dirty="0">
                <a:latin typeface="Arial"/>
                <a:cs typeface="Arial"/>
              </a:rPr>
              <a:t>y </a:t>
            </a:r>
            <a:r>
              <a:rPr sz="2800" spc="-5" dirty="0">
                <a:latin typeface="Arial"/>
                <a:cs typeface="Arial"/>
              </a:rPr>
              <a:t>para la tensión de  </a:t>
            </a:r>
            <a:r>
              <a:rPr sz="2800" dirty="0">
                <a:latin typeface="Arial"/>
                <a:cs typeface="Arial"/>
              </a:rPr>
              <a:t>contacto (U</a:t>
            </a:r>
            <a:r>
              <a:rPr sz="2000" dirty="0">
                <a:latin typeface="Arial"/>
                <a:cs typeface="Arial"/>
              </a:rPr>
              <a:t>L</a:t>
            </a:r>
            <a:r>
              <a:rPr sz="2800" dirty="0">
                <a:latin typeface="Arial"/>
                <a:cs typeface="Arial"/>
              </a:rPr>
              <a:t>) </a:t>
            </a:r>
            <a:r>
              <a:rPr sz="2800" spc="-5" dirty="0">
                <a:latin typeface="Arial"/>
                <a:cs typeface="Arial"/>
              </a:rPr>
              <a:t>permitida (Ver </a:t>
            </a:r>
            <a:r>
              <a:rPr sz="2800" spc="-10" dirty="0">
                <a:latin typeface="Arial"/>
                <a:cs typeface="Arial"/>
              </a:rPr>
              <a:t>Columnas </a:t>
            </a:r>
            <a:r>
              <a:rPr sz="2800" dirty="0">
                <a:latin typeface="Arial"/>
                <a:cs typeface="Arial"/>
              </a:rPr>
              <a:t>1 y 2</a:t>
            </a:r>
            <a:r>
              <a:rPr sz="2800" dirty="0" smtClean="0">
                <a:latin typeface="Arial"/>
                <a:cs typeface="Arial"/>
              </a:rPr>
              <a:t>).</a:t>
            </a:r>
            <a:endParaRPr sz="2800" dirty="0">
              <a:latin typeface="Arial"/>
              <a:cs typeface="Arial"/>
            </a:endParaRPr>
          </a:p>
          <a:p>
            <a:pPr marL="473075" algn="ctr">
              <a:lnSpc>
                <a:spcPct val="100000"/>
              </a:lnSpc>
              <a:spcBef>
                <a:spcPts val="2090"/>
              </a:spcBef>
            </a:pPr>
            <a:r>
              <a:rPr sz="3600" i="1" spc="-15" dirty="0">
                <a:latin typeface="Times New Roman"/>
                <a:cs typeface="Times New Roman"/>
              </a:rPr>
              <a:t>Ra </a:t>
            </a:r>
            <a:r>
              <a:rPr sz="3600" spc="-5" dirty="0">
                <a:latin typeface="Symbol"/>
                <a:cs typeface="Symbol"/>
              </a:rPr>
              <a:t></a:t>
            </a:r>
            <a:r>
              <a:rPr sz="3600" spc="65" dirty="0">
                <a:latin typeface="Times New Roman"/>
                <a:cs typeface="Times New Roman"/>
              </a:rPr>
              <a:t> </a:t>
            </a:r>
            <a:r>
              <a:rPr sz="5400" i="1" spc="-15" baseline="34722" dirty="0">
                <a:latin typeface="Times New Roman"/>
                <a:cs typeface="Times New Roman"/>
              </a:rPr>
              <a:t>U</a:t>
            </a:r>
            <a:r>
              <a:rPr sz="3150" i="1" spc="-15" baseline="59523" dirty="0">
                <a:latin typeface="Times New Roman"/>
                <a:cs typeface="Times New Roman"/>
              </a:rPr>
              <a:t>L</a:t>
            </a:r>
            <a:endParaRPr sz="3150" baseline="59523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2300" y="1003300"/>
            <a:ext cx="95250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57810" algn="ctr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Valores </a:t>
            </a:r>
            <a:r>
              <a:rPr spc="-5" dirty="0"/>
              <a:t>máximos </a:t>
            </a:r>
            <a:r>
              <a:rPr spc="-10" dirty="0"/>
              <a:t>de </a:t>
            </a:r>
            <a:r>
              <a:rPr dirty="0"/>
              <a:t>Ra  </a:t>
            </a:r>
            <a:r>
              <a:rPr spc="-5" dirty="0"/>
              <a:t>para </a:t>
            </a:r>
            <a:r>
              <a:rPr spc="-10" dirty="0"/>
              <a:t>Inmuebles </a:t>
            </a:r>
            <a:r>
              <a:rPr spc="-5" dirty="0"/>
              <a:t>en</a:t>
            </a:r>
            <a:r>
              <a:rPr spc="-50" dirty="0"/>
              <a:t> </a:t>
            </a:r>
            <a:r>
              <a:rPr spc="-10" dirty="0"/>
              <a:t>general</a:t>
            </a:r>
            <a:endParaRPr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5645565"/>
              </p:ext>
            </p:extLst>
          </p:nvPr>
        </p:nvGraphicFramePr>
        <p:xfrm>
          <a:off x="622299" y="2527300"/>
          <a:ext cx="9829800" cy="73914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51094"/>
                <a:gridCol w="987374"/>
                <a:gridCol w="2519456"/>
                <a:gridCol w="2552420"/>
                <a:gridCol w="2519456"/>
              </a:tblGrid>
              <a:tr h="474460">
                <a:tc rowSpan="2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500" dirty="0">
                        <a:latin typeface="Times New Roman"/>
                        <a:cs typeface="Times New Roman"/>
                      </a:endParaRPr>
                    </a:p>
                    <a:p>
                      <a:pPr marL="90170" marR="106680">
                        <a:lnSpc>
                          <a:spcPct val="95500"/>
                        </a:lnSpc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Corriente  diferencial máxima  asignada al  dispositivo  diferencial</a:t>
                      </a:r>
                      <a:r>
                        <a:rPr sz="14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IΔn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Columna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1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R="2222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Columna</a:t>
                      </a:r>
                      <a:r>
                        <a:rPr sz="14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2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Columna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3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00"/>
                    </a:solidFill>
                  </a:tcPr>
                </a:tc>
              </a:tr>
              <a:tr h="1786093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50" dirty="0">
                        <a:latin typeface="Times New Roman"/>
                        <a:cs typeface="Times New Roman"/>
                      </a:endParaRPr>
                    </a:p>
                    <a:p>
                      <a:pPr marL="432434" marR="314325" indent="-342900">
                        <a:lnSpc>
                          <a:spcPts val="1610"/>
                        </a:lnSpc>
                        <a:spcBef>
                          <a:spcPts val="5"/>
                        </a:spcBef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Valor máximo de </a:t>
                      </a:r>
                      <a:r>
                        <a:rPr sz="1400" b="1" spc="5" dirty="0">
                          <a:latin typeface="Arial"/>
                          <a:cs typeface="Arial"/>
                        </a:rPr>
                        <a:t>la  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Rpat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(Ω) 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para 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UL=50V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R="2159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433070" marR="341630" indent="-342900">
                        <a:lnSpc>
                          <a:spcPts val="1610"/>
                        </a:lnSpc>
                        <a:spcBef>
                          <a:spcPts val="5"/>
                        </a:spcBef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Valor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máximo de</a:t>
                      </a:r>
                      <a:r>
                        <a:rPr sz="1400" b="1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5" dirty="0">
                          <a:latin typeface="Arial"/>
                          <a:cs typeface="Arial"/>
                        </a:rPr>
                        <a:t>la  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Rpat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(Ω) 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para  UL=24V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433070" marR="241935" indent="-342900">
                        <a:lnSpc>
                          <a:spcPts val="1610"/>
                        </a:lnSpc>
                        <a:spcBef>
                          <a:spcPts val="5"/>
                        </a:spcBef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Valor máximo </a:t>
                      </a:r>
                      <a:r>
                        <a:rPr sz="1400" b="1" spc="-15" dirty="0">
                          <a:latin typeface="Arial"/>
                          <a:cs typeface="Arial"/>
                        </a:rPr>
                        <a:t>RPAT  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(Ω)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90170">
                        <a:lnSpc>
                          <a:spcPts val="1525"/>
                        </a:lnSpc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permitido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por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5" dirty="0">
                          <a:latin typeface="Arial"/>
                          <a:cs typeface="Arial"/>
                        </a:rPr>
                        <a:t>RAEA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433070">
                        <a:lnSpc>
                          <a:spcPts val="1645"/>
                        </a:lnSpc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90364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00"/>
                    </a:solidFill>
                  </a:tcPr>
                </a:tc>
              </a:tr>
              <a:tr h="525437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90170" marR="282575">
                        <a:lnSpc>
                          <a:spcPts val="1610"/>
                        </a:lnSpc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.  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Baja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20A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2,5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1,2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0,6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00"/>
                    </a:solidFill>
                  </a:tcPr>
                </a:tc>
              </a:tr>
              <a:tr h="51955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10A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2,4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1,2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00"/>
                    </a:solidFill>
                  </a:tcPr>
                </a:tc>
              </a:tr>
              <a:tr h="52151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5A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10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4,8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2,4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00"/>
                    </a:solidFill>
                  </a:tcPr>
                </a:tc>
              </a:tr>
              <a:tr h="52151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3A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17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8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4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00"/>
                    </a:solidFill>
                  </a:tcPr>
                </a:tc>
              </a:tr>
              <a:tr h="519553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90170" marR="282575">
                        <a:lnSpc>
                          <a:spcPts val="1600"/>
                        </a:lnSpc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.  Media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1A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50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24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12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00"/>
                    </a:solidFill>
                  </a:tcPr>
                </a:tc>
              </a:tr>
              <a:tr h="52151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500mA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100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48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24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00"/>
                    </a:solidFill>
                  </a:tcPr>
                </a:tc>
              </a:tr>
              <a:tr h="51955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300mA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167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80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40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00"/>
                    </a:solidFill>
                  </a:tcPr>
                </a:tc>
              </a:tr>
              <a:tr h="52151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100mA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500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240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40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00"/>
                    </a:solidFill>
                  </a:tcPr>
                </a:tc>
              </a:tr>
              <a:tr h="960687">
                <a:tc>
                  <a:txBody>
                    <a:bodyPr/>
                    <a:lstStyle/>
                    <a:p>
                      <a:pPr marL="90170" marR="282575">
                        <a:lnSpc>
                          <a:spcPts val="1600"/>
                        </a:lnSpc>
                        <a:spcBef>
                          <a:spcPts val="459"/>
                        </a:spcBef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. 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Alta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140"/>
                        </a:spcBef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≤30mA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447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1666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42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800</a:t>
                      </a:r>
                      <a:endParaRPr sz="1400" dirty="0">
                        <a:latin typeface="Arial"/>
                        <a:cs typeface="Arial"/>
                      </a:endParaRPr>
                    </a:p>
                    <a:p>
                      <a:pPr algn="r">
                        <a:lnSpc>
                          <a:spcPts val="919"/>
                        </a:lnSpc>
                        <a:spcBef>
                          <a:spcPts val="280"/>
                        </a:spcBef>
                      </a:pPr>
                      <a:r>
                        <a:rPr sz="1000" spc="-5" dirty="0">
                          <a:latin typeface="Carlito"/>
                          <a:cs typeface="Carlito"/>
                        </a:rPr>
                        <a:t>Ing.</a:t>
                      </a:r>
                      <a:r>
                        <a:rPr sz="1000" spc="-9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000" dirty="0">
                          <a:latin typeface="Carlito"/>
                          <a:cs typeface="Carlito"/>
                        </a:rPr>
                        <a:t>M</a:t>
                      </a:r>
                    </a:p>
                  </a:txBody>
                  <a:tcPr marL="0" marR="0" marT="142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40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R="635" algn="ctr">
                        <a:lnSpc>
                          <a:spcPts val="919"/>
                        </a:lnSpc>
                        <a:spcBef>
                          <a:spcPts val="180"/>
                        </a:spcBef>
                      </a:pPr>
                      <a:r>
                        <a:rPr sz="1000" spc="-5" dirty="0">
                          <a:latin typeface="Carlito"/>
                          <a:cs typeface="Carlito"/>
                        </a:rPr>
                        <a:t>ecánico Electricista Horacio Dagum </a:t>
                      </a:r>
                      <a:r>
                        <a:rPr sz="1000" dirty="0">
                          <a:latin typeface="Carlito"/>
                          <a:cs typeface="Carlito"/>
                        </a:rPr>
                        <a:t>–</a:t>
                      </a:r>
                      <a:r>
                        <a:rPr sz="1000" spc="-4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000" dirty="0">
                          <a:latin typeface="Carlito"/>
                          <a:cs typeface="Carlito"/>
                        </a:rPr>
                        <a:t>C</a:t>
                      </a:r>
                    </a:p>
                  </a:txBody>
                  <a:tcPr marL="0" marR="0" marT="1244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74900" y="927100"/>
            <a:ext cx="5720715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03300" marR="5080" indent="-990600">
              <a:lnSpc>
                <a:spcPct val="100000"/>
              </a:lnSpc>
              <a:spcBef>
                <a:spcPts val="100"/>
              </a:spcBef>
              <a:tabLst>
                <a:tab pos="3705225" algn="l"/>
              </a:tabLst>
            </a:pPr>
            <a:r>
              <a:rPr sz="4000" b="1" spc="-10" dirty="0">
                <a:latin typeface="Arial"/>
                <a:cs typeface="Arial"/>
              </a:rPr>
              <a:t>Tierras</a:t>
            </a:r>
            <a:r>
              <a:rPr sz="4000" b="1" dirty="0">
                <a:latin typeface="Arial"/>
                <a:cs typeface="Arial"/>
              </a:rPr>
              <a:t> </a:t>
            </a:r>
            <a:r>
              <a:rPr sz="4000" b="1" spc="-5" dirty="0">
                <a:latin typeface="Arial"/>
                <a:cs typeface="Arial"/>
              </a:rPr>
              <a:t>lejanas	</a:t>
            </a:r>
            <a:r>
              <a:rPr sz="4000" b="1" dirty="0">
                <a:latin typeface="Arial"/>
                <a:cs typeface="Arial"/>
              </a:rPr>
              <a:t>o</a:t>
            </a:r>
            <a:r>
              <a:rPr sz="4000" b="1" spc="-100" dirty="0">
                <a:latin typeface="Arial"/>
                <a:cs typeface="Arial"/>
              </a:rPr>
              <a:t> </a:t>
            </a:r>
            <a:r>
              <a:rPr sz="4000" b="1" spc="-5" dirty="0">
                <a:latin typeface="Arial"/>
                <a:cs typeface="Arial"/>
              </a:rPr>
              <a:t>tierras  </a:t>
            </a:r>
            <a:r>
              <a:rPr sz="4000" b="1" spc="-10" dirty="0">
                <a:latin typeface="Arial"/>
                <a:cs typeface="Arial"/>
              </a:rPr>
              <a:t>independientes</a:t>
            </a:r>
            <a:endParaRPr sz="4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7500" y="2713187"/>
            <a:ext cx="132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11200" y="2750435"/>
            <a:ext cx="9982200" cy="454368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 marR="5080">
              <a:lnSpc>
                <a:spcPct val="79900"/>
              </a:lnSpc>
              <a:spcBef>
                <a:spcPts val="675"/>
              </a:spcBef>
            </a:pPr>
            <a:r>
              <a:rPr sz="2800" spc="-5" dirty="0">
                <a:latin typeface="Arial"/>
                <a:cs typeface="Arial"/>
              </a:rPr>
              <a:t>Con ello evitamos la </a:t>
            </a:r>
            <a:r>
              <a:rPr sz="2800" b="1" spc="-5" dirty="0">
                <a:latin typeface="Arial"/>
                <a:cs typeface="Arial"/>
              </a:rPr>
              <a:t>transferencia </a:t>
            </a:r>
            <a:r>
              <a:rPr sz="2800" b="1" dirty="0">
                <a:latin typeface="Arial"/>
                <a:cs typeface="Arial"/>
              </a:rPr>
              <a:t>de </a:t>
            </a:r>
            <a:r>
              <a:rPr sz="2800" b="1" spc="-5" dirty="0">
                <a:latin typeface="Arial"/>
                <a:cs typeface="Arial"/>
              </a:rPr>
              <a:t>potenciales  peligrosos </a:t>
            </a:r>
            <a:r>
              <a:rPr sz="2800" spc="-5" dirty="0">
                <a:latin typeface="Arial"/>
                <a:cs typeface="Arial"/>
              </a:rPr>
              <a:t>desde el </a:t>
            </a:r>
            <a:r>
              <a:rPr sz="2800" dirty="0">
                <a:latin typeface="Arial"/>
                <a:cs typeface="Arial"/>
              </a:rPr>
              <a:t>N </a:t>
            </a:r>
            <a:r>
              <a:rPr sz="2800" spc="-5" dirty="0">
                <a:latin typeface="Arial"/>
                <a:cs typeface="Arial"/>
              </a:rPr>
              <a:t>de la distribuidora </a:t>
            </a:r>
            <a:r>
              <a:rPr sz="2800" dirty="0">
                <a:latin typeface="Arial"/>
                <a:cs typeface="Arial"/>
              </a:rPr>
              <a:t>a </a:t>
            </a:r>
            <a:r>
              <a:rPr sz="2800" spc="-5" dirty="0">
                <a:latin typeface="Arial"/>
                <a:cs typeface="Arial"/>
              </a:rPr>
              <a:t>la tierra </a:t>
            </a:r>
            <a:r>
              <a:rPr sz="2800" spc="-10" dirty="0">
                <a:latin typeface="Arial"/>
                <a:cs typeface="Arial"/>
              </a:rPr>
              <a:t>del  </a:t>
            </a:r>
            <a:r>
              <a:rPr sz="2800" spc="-5" dirty="0">
                <a:latin typeface="Arial"/>
                <a:cs typeface="Arial"/>
              </a:rPr>
              <a:t>cliente </a:t>
            </a:r>
            <a:r>
              <a:rPr sz="2800" dirty="0">
                <a:latin typeface="Arial"/>
                <a:cs typeface="Arial"/>
              </a:rPr>
              <a:t>y </a:t>
            </a:r>
            <a:r>
              <a:rPr sz="2800" spc="-5" dirty="0">
                <a:latin typeface="Arial"/>
                <a:cs typeface="Arial"/>
              </a:rPr>
              <a:t>nos </a:t>
            </a:r>
            <a:r>
              <a:rPr sz="2800" b="1" spc="-10" dirty="0">
                <a:latin typeface="Arial"/>
                <a:cs typeface="Arial"/>
              </a:rPr>
              <a:t>aseguramos </a:t>
            </a:r>
            <a:r>
              <a:rPr sz="2800" spc="-5" dirty="0">
                <a:latin typeface="Arial"/>
                <a:cs typeface="Arial"/>
              </a:rPr>
              <a:t>de que </a:t>
            </a:r>
            <a:r>
              <a:rPr sz="2800" b="1" spc="-5" dirty="0">
                <a:latin typeface="Arial"/>
                <a:cs typeface="Arial"/>
              </a:rPr>
              <a:t>no </a:t>
            </a:r>
            <a:r>
              <a:rPr sz="2800" spc="-5" dirty="0">
                <a:latin typeface="Arial"/>
                <a:cs typeface="Arial"/>
              </a:rPr>
              <a:t>hayan </a:t>
            </a:r>
            <a:r>
              <a:rPr sz="2800" b="1" spc="-5" dirty="0">
                <a:latin typeface="Arial"/>
                <a:cs typeface="Arial"/>
              </a:rPr>
              <a:t>más </a:t>
            </a:r>
            <a:r>
              <a:rPr sz="2800" b="1" dirty="0">
                <a:latin typeface="Arial"/>
                <a:cs typeface="Arial"/>
              </a:rPr>
              <a:t>de </a:t>
            </a:r>
            <a:r>
              <a:rPr sz="2800" b="1" spc="-5" dirty="0">
                <a:latin typeface="Arial"/>
                <a:cs typeface="Arial"/>
              </a:rPr>
              <a:t>24V  </a:t>
            </a:r>
            <a:r>
              <a:rPr sz="2800" spc="-5" dirty="0">
                <a:latin typeface="Arial"/>
                <a:cs typeface="Arial"/>
              </a:rPr>
              <a:t>en las masas del </a:t>
            </a:r>
            <a:r>
              <a:rPr sz="2800" spc="-5" dirty="0" err="1">
                <a:latin typeface="Arial"/>
                <a:cs typeface="Arial"/>
              </a:rPr>
              <a:t>cliente</a:t>
            </a:r>
            <a:r>
              <a:rPr sz="2800" spc="-5" dirty="0" smtClean="0">
                <a:latin typeface="Arial"/>
                <a:cs typeface="Arial"/>
              </a:rPr>
              <a:t>.</a:t>
            </a:r>
            <a:endParaRPr lang="es-AR" sz="2800" spc="-5" dirty="0" smtClean="0">
              <a:latin typeface="Arial"/>
              <a:cs typeface="Arial"/>
            </a:endParaRPr>
          </a:p>
          <a:p>
            <a:pPr marL="12700" marR="5080">
              <a:lnSpc>
                <a:spcPct val="79900"/>
              </a:lnSpc>
              <a:spcBef>
                <a:spcPts val="675"/>
              </a:spcBef>
            </a:pPr>
            <a:endParaRPr sz="2800" dirty="0">
              <a:latin typeface="Arial"/>
              <a:cs typeface="Arial"/>
            </a:endParaRPr>
          </a:p>
          <a:p>
            <a:pPr marL="12700" marR="38735">
              <a:lnSpc>
                <a:spcPct val="79900"/>
              </a:lnSpc>
              <a:spcBef>
                <a:spcPts val="600"/>
              </a:spcBef>
            </a:pPr>
            <a:r>
              <a:rPr sz="2800" spc="-5" dirty="0">
                <a:latin typeface="Arial"/>
                <a:cs typeface="Arial"/>
              </a:rPr>
              <a:t>Para cumplirse </a:t>
            </a:r>
            <a:r>
              <a:rPr sz="2800" dirty="0">
                <a:latin typeface="Arial"/>
                <a:cs typeface="Arial"/>
              </a:rPr>
              <a:t>esta </a:t>
            </a:r>
            <a:r>
              <a:rPr sz="2800" spc="-5" dirty="0">
                <a:latin typeface="Arial"/>
                <a:cs typeface="Arial"/>
              </a:rPr>
              <a:t>condición, la </a:t>
            </a:r>
            <a:r>
              <a:rPr sz="2800" dirty="0">
                <a:latin typeface="Arial"/>
                <a:cs typeface="Arial"/>
              </a:rPr>
              <a:t>toma a </a:t>
            </a:r>
            <a:r>
              <a:rPr sz="2800" spc="-5" dirty="0">
                <a:latin typeface="Arial"/>
                <a:cs typeface="Arial"/>
              </a:rPr>
              <a:t>tierra </a:t>
            </a:r>
            <a:r>
              <a:rPr sz="2800" dirty="0">
                <a:latin typeface="Arial"/>
                <a:cs typeface="Arial"/>
              </a:rPr>
              <a:t>de </a:t>
            </a:r>
            <a:r>
              <a:rPr sz="2800" spc="-5" dirty="0">
                <a:latin typeface="Arial"/>
                <a:cs typeface="Arial"/>
              </a:rPr>
              <a:t>la  instalación (Tierra </a:t>
            </a:r>
            <a:r>
              <a:rPr sz="2800" dirty="0">
                <a:latin typeface="Arial"/>
                <a:cs typeface="Arial"/>
              </a:rPr>
              <a:t>de </a:t>
            </a:r>
            <a:r>
              <a:rPr sz="2800" spc="-5" dirty="0">
                <a:latin typeface="Arial"/>
                <a:cs typeface="Arial"/>
              </a:rPr>
              <a:t>Protección) deberá situarse </a:t>
            </a:r>
            <a:r>
              <a:rPr sz="2800" dirty="0">
                <a:latin typeface="Arial"/>
                <a:cs typeface="Arial"/>
              </a:rPr>
              <a:t>a </a:t>
            </a:r>
            <a:r>
              <a:rPr sz="2800" spc="-10" dirty="0">
                <a:latin typeface="Arial"/>
                <a:cs typeface="Arial"/>
              </a:rPr>
              <a:t>una  </a:t>
            </a:r>
            <a:r>
              <a:rPr sz="2800" spc="-5" dirty="0">
                <a:latin typeface="Arial"/>
                <a:cs typeface="Arial"/>
              </a:rPr>
              <a:t>distancia, medida en </a:t>
            </a:r>
            <a:r>
              <a:rPr sz="2800" spc="-10" dirty="0">
                <a:latin typeface="Arial"/>
                <a:cs typeface="Arial"/>
              </a:rPr>
              <a:t>cualquier </a:t>
            </a:r>
            <a:r>
              <a:rPr sz="2800" spc="-5" dirty="0">
                <a:latin typeface="Arial"/>
                <a:cs typeface="Arial"/>
              </a:rPr>
              <a:t>dirección, </a:t>
            </a:r>
            <a:r>
              <a:rPr sz="2800" b="1" spc="-10" dirty="0">
                <a:latin typeface="Arial"/>
                <a:cs typeface="Arial"/>
              </a:rPr>
              <a:t>mayor </a:t>
            </a:r>
            <a:r>
              <a:rPr sz="2800" b="1" dirty="0">
                <a:latin typeface="Arial"/>
                <a:cs typeface="Arial"/>
              </a:rPr>
              <a:t>a </a:t>
            </a:r>
            <a:r>
              <a:rPr sz="2800" b="1" spc="-5" dirty="0">
                <a:latin typeface="Arial"/>
                <a:cs typeface="Arial"/>
              </a:rPr>
              <a:t>10  </a:t>
            </a:r>
            <a:r>
              <a:rPr sz="2800" b="1" spc="-10" dirty="0" err="1">
                <a:latin typeface="Arial"/>
                <a:cs typeface="Arial"/>
              </a:rPr>
              <a:t>veces</a:t>
            </a:r>
            <a:r>
              <a:rPr sz="2800" b="1" spc="-10" dirty="0">
                <a:latin typeface="Arial"/>
                <a:cs typeface="Arial"/>
              </a:rPr>
              <a:t> </a:t>
            </a:r>
            <a:endParaRPr lang="es-AR" sz="2800" b="1" spc="-10" dirty="0" smtClean="0">
              <a:latin typeface="Arial"/>
              <a:cs typeface="Arial"/>
            </a:endParaRPr>
          </a:p>
          <a:p>
            <a:pPr marL="12700" marR="38735">
              <a:lnSpc>
                <a:spcPct val="79900"/>
              </a:lnSpc>
              <a:spcBef>
                <a:spcPts val="600"/>
              </a:spcBef>
            </a:pPr>
            <a:r>
              <a:rPr sz="2800" b="1" spc="-5" dirty="0" smtClean="0">
                <a:latin typeface="Arial"/>
                <a:cs typeface="Arial"/>
              </a:rPr>
              <a:t>el </a:t>
            </a:r>
            <a:r>
              <a:rPr sz="2800" b="1" spc="-5" dirty="0">
                <a:latin typeface="Arial"/>
                <a:cs typeface="Arial"/>
              </a:rPr>
              <a:t>radio equivalente (Re) </a:t>
            </a:r>
            <a:r>
              <a:rPr sz="2800" dirty="0">
                <a:latin typeface="Arial"/>
                <a:cs typeface="Arial"/>
              </a:rPr>
              <a:t>de </a:t>
            </a:r>
            <a:r>
              <a:rPr sz="2800" spc="-5" dirty="0">
                <a:latin typeface="Arial"/>
                <a:cs typeface="Arial"/>
              </a:rPr>
              <a:t>la jabalina de mayor  </a:t>
            </a:r>
            <a:r>
              <a:rPr sz="2800" spc="-10" dirty="0" err="1">
                <a:latin typeface="Arial"/>
                <a:cs typeface="Arial"/>
              </a:rPr>
              <a:t>longitud</a:t>
            </a:r>
            <a:r>
              <a:rPr sz="2800" spc="-10" dirty="0" smtClean="0">
                <a:latin typeface="Arial"/>
                <a:cs typeface="Arial"/>
              </a:rPr>
              <a:t>.</a:t>
            </a:r>
            <a:endParaRPr lang="es-AR" sz="2800" spc="-10" dirty="0" smtClean="0">
              <a:latin typeface="Arial"/>
              <a:cs typeface="Arial"/>
            </a:endParaRPr>
          </a:p>
          <a:p>
            <a:pPr marL="12700" marR="38735">
              <a:lnSpc>
                <a:spcPct val="79900"/>
              </a:lnSpc>
              <a:spcBef>
                <a:spcPts val="600"/>
              </a:spcBef>
            </a:pP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2400" spc="-5" dirty="0">
                <a:latin typeface="Arial"/>
                <a:cs typeface="Arial"/>
              </a:rPr>
              <a:t>Para </a:t>
            </a:r>
            <a:r>
              <a:rPr sz="2400" spc="-10" dirty="0">
                <a:latin typeface="Arial"/>
                <a:cs typeface="Arial"/>
              </a:rPr>
              <a:t>jabalinas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-5" dirty="0" err="1">
                <a:latin typeface="Arial"/>
                <a:cs typeface="Arial"/>
              </a:rPr>
              <a:t>cilíndricas</a:t>
            </a:r>
            <a:r>
              <a:rPr sz="2400" spc="-5" dirty="0" smtClean="0">
                <a:latin typeface="Arial"/>
                <a:cs typeface="Arial"/>
              </a:rPr>
              <a:t>:</a:t>
            </a:r>
            <a:endParaRPr lang="es-AR" sz="2400" spc="-5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endParaRPr sz="24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1608" y="4534069"/>
            <a:ext cx="132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0907" y="6411789"/>
            <a:ext cx="132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•</a:t>
            </a:r>
          </a:p>
        </p:txBody>
      </p:sp>
      <p:sp>
        <p:nvSpPr>
          <p:cNvPr id="7" name="object 7"/>
          <p:cNvSpPr/>
          <p:nvPr/>
        </p:nvSpPr>
        <p:spPr>
          <a:xfrm>
            <a:off x="4710430" y="8025129"/>
            <a:ext cx="1635760" cy="0"/>
          </a:xfrm>
          <a:custGeom>
            <a:avLst/>
            <a:gdLst/>
            <a:ahLst/>
            <a:cxnLst/>
            <a:rect l="l" t="t" r="r" b="b"/>
            <a:pathLst>
              <a:path w="1635760">
                <a:moveTo>
                  <a:pt x="0" y="0"/>
                </a:moveTo>
                <a:lnTo>
                  <a:pt x="1635759" y="0"/>
                </a:lnTo>
              </a:path>
            </a:pathLst>
          </a:custGeom>
          <a:ln w="198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744719" y="8026400"/>
            <a:ext cx="1591945" cy="596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750" i="1" spc="10" dirty="0">
                <a:latin typeface="Times New Roman"/>
                <a:cs typeface="Times New Roman"/>
              </a:rPr>
              <a:t>Ln</a:t>
            </a:r>
            <a:r>
              <a:rPr sz="3750" spc="10" dirty="0">
                <a:latin typeface="Times New Roman"/>
                <a:cs typeface="Times New Roman"/>
              </a:rPr>
              <a:t>(</a:t>
            </a:r>
            <a:r>
              <a:rPr sz="3750" i="1" spc="10" dirty="0">
                <a:latin typeface="Times New Roman"/>
                <a:cs typeface="Times New Roman"/>
              </a:rPr>
              <a:t>l</a:t>
            </a:r>
            <a:r>
              <a:rPr sz="3750" i="1" spc="-200" dirty="0">
                <a:latin typeface="Times New Roman"/>
                <a:cs typeface="Times New Roman"/>
              </a:rPr>
              <a:t> </a:t>
            </a:r>
            <a:r>
              <a:rPr sz="3750" dirty="0">
                <a:latin typeface="Times New Roman"/>
                <a:cs typeface="Times New Roman"/>
              </a:rPr>
              <a:t>/</a:t>
            </a:r>
            <a:r>
              <a:rPr sz="3750" spc="-310" dirty="0">
                <a:latin typeface="Times New Roman"/>
                <a:cs typeface="Times New Roman"/>
              </a:rPr>
              <a:t> </a:t>
            </a:r>
            <a:r>
              <a:rPr sz="3750" i="1" spc="-10" dirty="0">
                <a:latin typeface="Times New Roman"/>
                <a:cs typeface="Times New Roman"/>
              </a:rPr>
              <a:t>d</a:t>
            </a:r>
            <a:r>
              <a:rPr sz="3750" i="1" spc="-535" dirty="0">
                <a:latin typeface="Times New Roman"/>
                <a:cs typeface="Times New Roman"/>
              </a:rPr>
              <a:t> </a:t>
            </a:r>
            <a:r>
              <a:rPr sz="3750" dirty="0">
                <a:latin typeface="Times New Roman"/>
                <a:cs typeface="Times New Roman"/>
              </a:rPr>
              <a:t>)</a:t>
            </a:r>
            <a:endParaRPr sz="37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70299" y="7655559"/>
            <a:ext cx="927100" cy="596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750" dirty="0">
                <a:latin typeface="Times New Roman"/>
                <a:cs typeface="Times New Roman"/>
              </a:rPr>
              <a:t>Re</a:t>
            </a:r>
            <a:r>
              <a:rPr sz="3750" spc="-160" dirty="0">
                <a:latin typeface="Times New Roman"/>
                <a:cs typeface="Times New Roman"/>
              </a:rPr>
              <a:t> </a:t>
            </a:r>
            <a:r>
              <a:rPr sz="3750" spc="-5" dirty="0">
                <a:latin typeface="Symbol"/>
                <a:cs typeface="Symbol"/>
              </a:rPr>
              <a:t></a:t>
            </a:r>
            <a:endParaRPr sz="375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433060" y="7354570"/>
            <a:ext cx="157480" cy="596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750" i="1" spc="-5" dirty="0">
                <a:latin typeface="Times New Roman"/>
                <a:cs typeface="Times New Roman"/>
              </a:rPr>
              <a:t>l</a:t>
            </a:r>
            <a:endParaRPr sz="375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98501" y="806273"/>
            <a:ext cx="9067800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03300" marR="5080" indent="-990600" algn="ctr">
              <a:lnSpc>
                <a:spcPct val="100000"/>
              </a:lnSpc>
              <a:spcBef>
                <a:spcPts val="100"/>
              </a:spcBef>
              <a:tabLst>
                <a:tab pos="3705225" algn="l"/>
              </a:tabLst>
            </a:pPr>
            <a:r>
              <a:rPr sz="4000" b="1" spc="-10" dirty="0">
                <a:latin typeface="Arial"/>
                <a:cs typeface="Arial"/>
              </a:rPr>
              <a:t>Tierras</a:t>
            </a:r>
            <a:r>
              <a:rPr sz="4000" b="1" dirty="0">
                <a:latin typeface="Arial"/>
                <a:cs typeface="Arial"/>
              </a:rPr>
              <a:t> </a:t>
            </a:r>
            <a:r>
              <a:rPr sz="4000" b="1" spc="-5" dirty="0">
                <a:latin typeface="Arial"/>
                <a:cs typeface="Arial"/>
              </a:rPr>
              <a:t>lejanas	</a:t>
            </a:r>
            <a:r>
              <a:rPr sz="4000" b="1" dirty="0">
                <a:latin typeface="Arial"/>
                <a:cs typeface="Arial"/>
              </a:rPr>
              <a:t>o</a:t>
            </a:r>
            <a:r>
              <a:rPr sz="4000" b="1" spc="-100" dirty="0">
                <a:latin typeface="Arial"/>
                <a:cs typeface="Arial"/>
              </a:rPr>
              <a:t> </a:t>
            </a:r>
            <a:r>
              <a:rPr sz="4000" b="1" spc="-5" dirty="0">
                <a:latin typeface="Arial"/>
                <a:cs typeface="Arial"/>
              </a:rPr>
              <a:t>tierras  </a:t>
            </a:r>
            <a:r>
              <a:rPr sz="4000" b="1" spc="-10" dirty="0">
                <a:latin typeface="Arial"/>
                <a:cs typeface="Arial"/>
              </a:rPr>
              <a:t>independientes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69900" y="2984500"/>
            <a:ext cx="9710822" cy="6248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12256" y="996950"/>
            <a:ext cx="6310152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03300" marR="5080" indent="-990600">
              <a:lnSpc>
                <a:spcPct val="100000"/>
              </a:lnSpc>
              <a:spcBef>
                <a:spcPts val="100"/>
              </a:spcBef>
              <a:tabLst>
                <a:tab pos="3705225" algn="l"/>
              </a:tabLst>
            </a:pPr>
            <a:r>
              <a:rPr sz="4000" b="1" spc="-10" dirty="0">
                <a:latin typeface="Arial"/>
                <a:cs typeface="Arial"/>
              </a:rPr>
              <a:t>Tierras</a:t>
            </a:r>
            <a:r>
              <a:rPr sz="4000" b="1" dirty="0">
                <a:latin typeface="Arial"/>
                <a:cs typeface="Arial"/>
              </a:rPr>
              <a:t> </a:t>
            </a:r>
            <a:r>
              <a:rPr sz="4000" b="1" spc="-5" dirty="0">
                <a:latin typeface="Arial"/>
                <a:cs typeface="Arial"/>
              </a:rPr>
              <a:t>lejanas	</a:t>
            </a:r>
            <a:r>
              <a:rPr sz="4000" b="1" dirty="0">
                <a:latin typeface="Arial"/>
                <a:cs typeface="Arial"/>
              </a:rPr>
              <a:t>o</a:t>
            </a:r>
            <a:r>
              <a:rPr sz="4000" b="1" spc="-100" dirty="0">
                <a:latin typeface="Arial"/>
                <a:cs typeface="Arial"/>
              </a:rPr>
              <a:t> </a:t>
            </a:r>
            <a:r>
              <a:rPr sz="4000" b="1" spc="-5" dirty="0">
                <a:latin typeface="Arial"/>
                <a:cs typeface="Arial"/>
              </a:rPr>
              <a:t>tierras  </a:t>
            </a:r>
            <a:r>
              <a:rPr sz="4000" b="1" spc="-10" dirty="0">
                <a:latin typeface="Arial"/>
                <a:cs typeface="Arial"/>
              </a:rPr>
              <a:t>independientes</a:t>
            </a:r>
            <a:endParaRPr sz="4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69900" y="2527300"/>
            <a:ext cx="9829800" cy="7010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36700" y="1460500"/>
            <a:ext cx="786003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95525" algn="l"/>
                <a:tab pos="2999740" algn="l"/>
                <a:tab pos="5283835" algn="l"/>
                <a:tab pos="7171690" algn="l"/>
              </a:tabLst>
            </a:pPr>
            <a:r>
              <a:rPr sz="4000" spc="-10" dirty="0"/>
              <a:t>E</a:t>
            </a:r>
            <a:r>
              <a:rPr sz="4000" spc="5" dirty="0"/>
              <a:t>s</a:t>
            </a:r>
            <a:r>
              <a:rPr sz="4000" spc="-20" dirty="0"/>
              <a:t>q</a:t>
            </a:r>
            <a:r>
              <a:rPr sz="4000" spc="-5" dirty="0"/>
              <a:t>uem</a:t>
            </a:r>
            <a:r>
              <a:rPr sz="4000" dirty="0"/>
              <a:t>a	</a:t>
            </a:r>
            <a:r>
              <a:rPr sz="4000" spc="-20" dirty="0"/>
              <a:t>d</a:t>
            </a:r>
            <a:r>
              <a:rPr sz="4000" dirty="0"/>
              <a:t>e	</a:t>
            </a:r>
            <a:r>
              <a:rPr sz="4000" spc="-10" dirty="0"/>
              <a:t>C</a:t>
            </a:r>
            <a:r>
              <a:rPr sz="4000" spc="-5" dirty="0"/>
              <a:t>one</a:t>
            </a:r>
            <a:r>
              <a:rPr sz="4000" dirty="0"/>
              <a:t>xi</a:t>
            </a:r>
            <a:r>
              <a:rPr sz="4000" spc="-5" dirty="0"/>
              <a:t>ó</a:t>
            </a:r>
            <a:r>
              <a:rPr sz="4000" dirty="0"/>
              <a:t>n	a</a:t>
            </a:r>
            <a:r>
              <a:rPr sz="4000" spc="-10" dirty="0"/>
              <a:t> </a:t>
            </a:r>
            <a:r>
              <a:rPr sz="4000" spc="-5" dirty="0"/>
              <a:t>Ti</a:t>
            </a:r>
            <a:r>
              <a:rPr sz="4000" spc="-10" dirty="0"/>
              <a:t>e</a:t>
            </a:r>
            <a:r>
              <a:rPr sz="4000" spc="-5" dirty="0"/>
              <a:t>rr</a:t>
            </a:r>
            <a:r>
              <a:rPr sz="4000" dirty="0"/>
              <a:t>a	</a:t>
            </a:r>
            <a:r>
              <a:rPr sz="4000" spc="-20" dirty="0"/>
              <a:t>T</a:t>
            </a:r>
            <a:r>
              <a:rPr sz="4000" dirty="0"/>
              <a:t>N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1432560" y="2522220"/>
            <a:ext cx="8021955" cy="6845463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355600" marR="602615" indent="-342900">
              <a:lnSpc>
                <a:spcPct val="89900"/>
              </a:lnSpc>
              <a:spcBef>
                <a:spcPts val="439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Arial"/>
                <a:cs typeface="Arial"/>
              </a:rPr>
              <a:t>Tienen un punto del sistema de alimentación  conectado </a:t>
            </a:r>
            <a:r>
              <a:rPr sz="3200" dirty="0">
                <a:latin typeface="Arial"/>
                <a:cs typeface="Arial"/>
              </a:rPr>
              <a:t>a </a:t>
            </a:r>
            <a:r>
              <a:rPr sz="3200" spc="-5" dirty="0">
                <a:latin typeface="Arial"/>
                <a:cs typeface="Arial"/>
              </a:rPr>
              <a:t>tierra </a:t>
            </a:r>
            <a:r>
              <a:rPr sz="3200" dirty="0">
                <a:latin typeface="Arial"/>
                <a:cs typeface="Arial"/>
              </a:rPr>
              <a:t>(</a:t>
            </a:r>
            <a:r>
              <a:rPr sz="3200" b="1" dirty="0">
                <a:latin typeface="Arial"/>
                <a:cs typeface="Arial"/>
              </a:rPr>
              <a:t>Tierra </a:t>
            </a:r>
            <a:r>
              <a:rPr sz="3200" b="1" spc="-10" dirty="0">
                <a:latin typeface="Arial"/>
                <a:cs typeface="Arial"/>
              </a:rPr>
              <a:t>de </a:t>
            </a:r>
            <a:r>
              <a:rPr sz="3200" b="1" spc="-5" dirty="0">
                <a:latin typeface="Arial"/>
                <a:cs typeface="Arial"/>
              </a:rPr>
              <a:t>Servicio</a:t>
            </a:r>
            <a:r>
              <a:rPr sz="3200" spc="-5" dirty="0">
                <a:latin typeface="Arial"/>
                <a:cs typeface="Arial"/>
              </a:rPr>
              <a:t>) </a:t>
            </a:r>
            <a:r>
              <a:rPr sz="3200" dirty="0">
                <a:latin typeface="Arial"/>
                <a:cs typeface="Arial"/>
              </a:rPr>
              <a:t>y </a:t>
            </a:r>
            <a:r>
              <a:rPr sz="3200" spc="-5" dirty="0">
                <a:latin typeface="Arial"/>
                <a:cs typeface="Arial"/>
              </a:rPr>
              <a:t>las  </a:t>
            </a:r>
            <a:r>
              <a:rPr sz="3200" b="1" spc="-5" dirty="0">
                <a:latin typeface="Arial"/>
                <a:cs typeface="Arial"/>
              </a:rPr>
              <a:t>masas eléctricas </a:t>
            </a:r>
            <a:r>
              <a:rPr sz="3200" b="1" spc="-10" dirty="0">
                <a:latin typeface="Arial"/>
                <a:cs typeface="Arial"/>
              </a:rPr>
              <a:t>de </a:t>
            </a:r>
            <a:r>
              <a:rPr sz="3200" b="1" dirty="0">
                <a:latin typeface="Arial"/>
                <a:cs typeface="Arial"/>
              </a:rPr>
              <a:t>la </a:t>
            </a:r>
            <a:r>
              <a:rPr sz="3200" b="1" spc="-5" dirty="0">
                <a:latin typeface="Arial"/>
                <a:cs typeface="Arial"/>
              </a:rPr>
              <a:t>instalación  </a:t>
            </a:r>
            <a:r>
              <a:rPr sz="3200" b="1" spc="-10" dirty="0">
                <a:latin typeface="Arial"/>
                <a:cs typeface="Arial"/>
              </a:rPr>
              <a:t>consumidora </a:t>
            </a:r>
            <a:r>
              <a:rPr sz="3200" spc="-5" dirty="0">
                <a:latin typeface="Arial"/>
                <a:cs typeface="Arial"/>
              </a:rPr>
              <a:t>conectadas </a:t>
            </a:r>
            <a:r>
              <a:rPr sz="3200" dirty="0">
                <a:latin typeface="Arial"/>
                <a:cs typeface="Arial"/>
              </a:rPr>
              <a:t>a </a:t>
            </a:r>
            <a:r>
              <a:rPr sz="3200" spc="-5" dirty="0">
                <a:latin typeface="Arial"/>
                <a:cs typeface="Arial"/>
              </a:rPr>
              <a:t>ese punto </a:t>
            </a:r>
            <a:r>
              <a:rPr sz="3200" b="1" spc="-10" dirty="0">
                <a:latin typeface="Arial"/>
                <a:cs typeface="Arial"/>
              </a:rPr>
              <a:t>por  </a:t>
            </a:r>
            <a:r>
              <a:rPr sz="3200" b="1" spc="-5" dirty="0">
                <a:latin typeface="Arial"/>
                <a:cs typeface="Arial"/>
              </a:rPr>
              <a:t>medio </a:t>
            </a:r>
            <a:r>
              <a:rPr sz="3200" b="1" spc="-10" dirty="0">
                <a:latin typeface="Arial"/>
                <a:cs typeface="Arial"/>
              </a:rPr>
              <a:t>de conductores </a:t>
            </a:r>
            <a:r>
              <a:rPr sz="3200" b="1" spc="-5" dirty="0">
                <a:latin typeface="Arial"/>
                <a:cs typeface="Arial"/>
              </a:rPr>
              <a:t>de </a:t>
            </a:r>
            <a:r>
              <a:rPr sz="3200" b="1" spc="-10" dirty="0">
                <a:latin typeface="Arial"/>
                <a:cs typeface="Arial"/>
              </a:rPr>
              <a:t>protección  </a:t>
            </a:r>
            <a:r>
              <a:rPr sz="3200" spc="-5" dirty="0">
                <a:latin typeface="Arial"/>
                <a:cs typeface="Arial"/>
              </a:rPr>
              <a:t>llamados PE (TN-S) </a:t>
            </a:r>
            <a:r>
              <a:rPr sz="3200" dirty="0">
                <a:latin typeface="Arial"/>
                <a:cs typeface="Arial"/>
              </a:rPr>
              <a:t>o </a:t>
            </a:r>
            <a:r>
              <a:rPr sz="3200" spc="-10" dirty="0">
                <a:latin typeface="Arial"/>
                <a:cs typeface="Arial"/>
              </a:rPr>
              <a:t>PEN</a:t>
            </a:r>
            <a:r>
              <a:rPr sz="3200" spc="-2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(TN-C</a:t>
            </a:r>
            <a:r>
              <a:rPr sz="3200" spc="-5" dirty="0" smtClean="0">
                <a:latin typeface="Arial"/>
                <a:cs typeface="Arial"/>
              </a:rPr>
              <a:t>).</a:t>
            </a:r>
            <a:endParaRPr lang="es-AR" sz="3200" spc="-5" dirty="0" smtClean="0">
              <a:latin typeface="Arial"/>
              <a:cs typeface="Arial"/>
            </a:endParaRPr>
          </a:p>
          <a:p>
            <a:pPr marL="12700" marR="602615">
              <a:lnSpc>
                <a:spcPct val="89900"/>
              </a:lnSpc>
              <a:spcBef>
                <a:spcPts val="439"/>
              </a:spcBef>
              <a:tabLst>
                <a:tab pos="354965" algn="l"/>
                <a:tab pos="355600" algn="l"/>
              </a:tabLst>
            </a:pPr>
            <a:endParaRPr sz="3200" dirty="0">
              <a:latin typeface="Arial"/>
              <a:cs typeface="Arial"/>
            </a:endParaRPr>
          </a:p>
          <a:p>
            <a:pPr marL="355600" marR="5080" indent="-342900">
              <a:lnSpc>
                <a:spcPct val="90000"/>
              </a:lnSpc>
              <a:spcBef>
                <a:spcPts val="69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Arial"/>
                <a:cs typeface="Arial"/>
              </a:rPr>
              <a:t>Característica del </a:t>
            </a:r>
            <a:r>
              <a:rPr sz="3200" spc="-10" dirty="0">
                <a:latin typeface="Arial"/>
                <a:cs typeface="Arial"/>
              </a:rPr>
              <a:t>ECT TN: </a:t>
            </a:r>
            <a:r>
              <a:rPr sz="3200" spc="-5" dirty="0">
                <a:latin typeface="Arial"/>
                <a:cs typeface="Arial"/>
              </a:rPr>
              <a:t>un defecto franco  entre un conductor de línea </a:t>
            </a:r>
            <a:r>
              <a:rPr sz="3200" dirty="0">
                <a:latin typeface="Arial"/>
                <a:cs typeface="Arial"/>
              </a:rPr>
              <a:t>y </a:t>
            </a:r>
            <a:r>
              <a:rPr sz="3200" spc="-5" dirty="0">
                <a:latin typeface="Arial"/>
                <a:cs typeface="Arial"/>
              </a:rPr>
              <a:t>masa produce una  corriente de cortocircuito. </a:t>
            </a:r>
            <a:r>
              <a:rPr sz="3200" b="1" spc="-5" dirty="0">
                <a:latin typeface="Arial"/>
                <a:cs typeface="Arial"/>
              </a:rPr>
              <a:t>OJO con </a:t>
            </a:r>
            <a:r>
              <a:rPr sz="3200" b="1" dirty="0">
                <a:latin typeface="Arial"/>
                <a:cs typeface="Arial"/>
              </a:rPr>
              <a:t>la  </a:t>
            </a:r>
            <a:r>
              <a:rPr sz="3200" b="1" spc="-10" dirty="0">
                <a:latin typeface="Arial"/>
                <a:cs typeface="Arial"/>
              </a:rPr>
              <a:t>Capacidad de Ruptura de </a:t>
            </a:r>
            <a:r>
              <a:rPr sz="3200" b="1" spc="-5" dirty="0">
                <a:latin typeface="Arial"/>
                <a:cs typeface="Arial"/>
              </a:rPr>
              <a:t>los </a:t>
            </a:r>
            <a:r>
              <a:rPr sz="3200" b="1" dirty="0">
                <a:latin typeface="Arial"/>
                <a:cs typeface="Arial"/>
              </a:rPr>
              <a:t>ID y </a:t>
            </a:r>
            <a:r>
              <a:rPr sz="3200" b="1" spc="-5" dirty="0">
                <a:latin typeface="Arial"/>
                <a:cs typeface="Arial"/>
              </a:rPr>
              <a:t>con </a:t>
            </a:r>
            <a:r>
              <a:rPr sz="3200" b="1" dirty="0">
                <a:latin typeface="Arial"/>
                <a:cs typeface="Arial"/>
              </a:rPr>
              <a:t>la  </a:t>
            </a:r>
            <a:r>
              <a:rPr sz="3200" b="1" spc="-5" dirty="0">
                <a:latin typeface="Arial"/>
                <a:cs typeface="Arial"/>
              </a:rPr>
              <a:t>sección </a:t>
            </a:r>
            <a:r>
              <a:rPr sz="3200" b="1" spc="-10" dirty="0">
                <a:latin typeface="Arial"/>
                <a:cs typeface="Arial"/>
              </a:rPr>
              <a:t>del conductor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PE</a:t>
            </a:r>
            <a:r>
              <a:rPr sz="2800" b="1" spc="-5" dirty="0">
                <a:latin typeface="Arial"/>
                <a:cs typeface="Arial"/>
              </a:rPr>
              <a:t>!!!</a:t>
            </a:r>
            <a:endParaRPr sz="2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65300" y="1381355"/>
            <a:ext cx="786003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95525" algn="l"/>
                <a:tab pos="2999740" algn="l"/>
                <a:tab pos="5283835" algn="l"/>
                <a:tab pos="7171690" algn="l"/>
              </a:tabLst>
            </a:pPr>
            <a:r>
              <a:rPr sz="4000" spc="-10" dirty="0"/>
              <a:t>E</a:t>
            </a:r>
            <a:r>
              <a:rPr sz="4000" spc="5" dirty="0"/>
              <a:t>s</a:t>
            </a:r>
            <a:r>
              <a:rPr sz="4000" spc="-20" dirty="0"/>
              <a:t>q</a:t>
            </a:r>
            <a:r>
              <a:rPr sz="4000" spc="-5" dirty="0"/>
              <a:t>uem</a:t>
            </a:r>
            <a:r>
              <a:rPr sz="4000" dirty="0"/>
              <a:t>a	</a:t>
            </a:r>
            <a:r>
              <a:rPr sz="4000" spc="-20" dirty="0"/>
              <a:t>d</a:t>
            </a:r>
            <a:r>
              <a:rPr sz="4000" dirty="0"/>
              <a:t>e	</a:t>
            </a:r>
            <a:r>
              <a:rPr sz="4000" spc="-10" dirty="0"/>
              <a:t>C</a:t>
            </a:r>
            <a:r>
              <a:rPr sz="4000" spc="-5" dirty="0"/>
              <a:t>one</a:t>
            </a:r>
            <a:r>
              <a:rPr sz="4000" dirty="0"/>
              <a:t>xi</a:t>
            </a:r>
            <a:r>
              <a:rPr sz="4000" spc="-5" dirty="0"/>
              <a:t>ó</a:t>
            </a:r>
            <a:r>
              <a:rPr sz="4000" dirty="0"/>
              <a:t>n	a</a:t>
            </a:r>
            <a:r>
              <a:rPr sz="4000" spc="-10" dirty="0"/>
              <a:t> </a:t>
            </a:r>
            <a:r>
              <a:rPr sz="4000" spc="-5" dirty="0"/>
              <a:t>Ti</a:t>
            </a:r>
            <a:r>
              <a:rPr sz="4000" spc="-10" dirty="0"/>
              <a:t>e</a:t>
            </a:r>
            <a:r>
              <a:rPr sz="4000" spc="-5" dirty="0"/>
              <a:t>rr</a:t>
            </a:r>
            <a:r>
              <a:rPr sz="4000" dirty="0"/>
              <a:t>a	</a:t>
            </a:r>
            <a:r>
              <a:rPr sz="4000" spc="-20" dirty="0"/>
              <a:t>T</a:t>
            </a:r>
            <a:r>
              <a:rPr sz="4000" dirty="0"/>
              <a:t>N</a:t>
            </a:r>
            <a:endParaRPr sz="4000"/>
          </a:p>
        </p:txBody>
      </p:sp>
      <p:grpSp>
        <p:nvGrpSpPr>
          <p:cNvPr id="3" name="object 3"/>
          <p:cNvGrpSpPr/>
          <p:nvPr/>
        </p:nvGrpSpPr>
        <p:grpSpPr>
          <a:xfrm>
            <a:off x="2412275" y="3016160"/>
            <a:ext cx="5788025" cy="3035300"/>
            <a:chOff x="1829752" y="1443037"/>
            <a:chExt cx="5788025" cy="3035300"/>
          </a:xfrm>
        </p:grpSpPr>
        <p:sp>
          <p:nvSpPr>
            <p:cNvPr id="4" name="object 4"/>
            <p:cNvSpPr/>
            <p:nvPr/>
          </p:nvSpPr>
          <p:spPr>
            <a:xfrm>
              <a:off x="1844039" y="3459479"/>
              <a:ext cx="5759450" cy="1004569"/>
            </a:xfrm>
            <a:custGeom>
              <a:avLst/>
              <a:gdLst/>
              <a:ahLst/>
              <a:cxnLst/>
              <a:rect l="l" t="t" r="r" b="b"/>
              <a:pathLst>
                <a:path w="5759450" h="1004570">
                  <a:moveTo>
                    <a:pt x="5759450" y="1004570"/>
                  </a:moveTo>
                  <a:lnTo>
                    <a:pt x="5759450" y="502920"/>
                  </a:lnTo>
                  <a:lnTo>
                    <a:pt x="2879090" y="502920"/>
                  </a:lnTo>
                  <a:lnTo>
                    <a:pt x="2879090" y="0"/>
                  </a:lnTo>
                </a:path>
                <a:path w="5759450" h="1004570">
                  <a:moveTo>
                    <a:pt x="2879090" y="1004570"/>
                  </a:moveTo>
                  <a:lnTo>
                    <a:pt x="2879090" y="0"/>
                  </a:lnTo>
                </a:path>
                <a:path w="5759450" h="1004570">
                  <a:moveTo>
                    <a:pt x="0" y="1004570"/>
                  </a:moveTo>
                  <a:lnTo>
                    <a:pt x="0" y="502920"/>
                  </a:lnTo>
                  <a:lnTo>
                    <a:pt x="2879090" y="502920"/>
                  </a:lnTo>
                  <a:lnTo>
                    <a:pt x="2879090" y="0"/>
                  </a:lnTo>
                </a:path>
              </a:pathLst>
            </a:custGeom>
            <a:ln w="283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88689" y="1447800"/>
              <a:ext cx="2468880" cy="2011680"/>
            </a:xfrm>
            <a:custGeom>
              <a:avLst/>
              <a:gdLst/>
              <a:ahLst/>
              <a:cxnLst/>
              <a:rect l="l" t="t" r="r" b="b"/>
              <a:pathLst>
                <a:path w="2468879" h="2011679">
                  <a:moveTo>
                    <a:pt x="2133600" y="0"/>
                  </a:moveTo>
                  <a:lnTo>
                    <a:pt x="335280" y="0"/>
                  </a:lnTo>
                  <a:lnTo>
                    <a:pt x="289685" y="4030"/>
                  </a:lnTo>
                  <a:lnTo>
                    <a:pt x="244847" y="15617"/>
                  </a:lnTo>
                  <a:lnTo>
                    <a:pt x="201520" y="34006"/>
                  </a:lnTo>
                  <a:lnTo>
                    <a:pt x="160460" y="58440"/>
                  </a:lnTo>
                  <a:lnTo>
                    <a:pt x="122423" y="88165"/>
                  </a:lnTo>
                  <a:lnTo>
                    <a:pt x="88165" y="122423"/>
                  </a:lnTo>
                  <a:lnTo>
                    <a:pt x="58440" y="160460"/>
                  </a:lnTo>
                  <a:lnTo>
                    <a:pt x="34006" y="201520"/>
                  </a:lnTo>
                  <a:lnTo>
                    <a:pt x="15617" y="244847"/>
                  </a:lnTo>
                  <a:lnTo>
                    <a:pt x="4030" y="289685"/>
                  </a:lnTo>
                  <a:lnTo>
                    <a:pt x="0" y="335279"/>
                  </a:lnTo>
                  <a:lnTo>
                    <a:pt x="0" y="1676400"/>
                  </a:lnTo>
                  <a:lnTo>
                    <a:pt x="4030" y="1721994"/>
                  </a:lnTo>
                  <a:lnTo>
                    <a:pt x="15617" y="1766832"/>
                  </a:lnTo>
                  <a:lnTo>
                    <a:pt x="34006" y="1810159"/>
                  </a:lnTo>
                  <a:lnTo>
                    <a:pt x="58440" y="1851219"/>
                  </a:lnTo>
                  <a:lnTo>
                    <a:pt x="88165" y="1889256"/>
                  </a:lnTo>
                  <a:lnTo>
                    <a:pt x="122423" y="1923514"/>
                  </a:lnTo>
                  <a:lnTo>
                    <a:pt x="160460" y="1953239"/>
                  </a:lnTo>
                  <a:lnTo>
                    <a:pt x="201520" y="1977673"/>
                  </a:lnTo>
                  <a:lnTo>
                    <a:pt x="244847" y="1996062"/>
                  </a:lnTo>
                  <a:lnTo>
                    <a:pt x="289685" y="2007649"/>
                  </a:lnTo>
                  <a:lnTo>
                    <a:pt x="335280" y="2011679"/>
                  </a:lnTo>
                  <a:lnTo>
                    <a:pt x="2133600" y="2011679"/>
                  </a:lnTo>
                  <a:lnTo>
                    <a:pt x="2179194" y="2007649"/>
                  </a:lnTo>
                  <a:lnTo>
                    <a:pt x="2224032" y="1996062"/>
                  </a:lnTo>
                  <a:lnTo>
                    <a:pt x="2267359" y="1977673"/>
                  </a:lnTo>
                  <a:lnTo>
                    <a:pt x="2308419" y="1953239"/>
                  </a:lnTo>
                  <a:lnTo>
                    <a:pt x="2346456" y="1923514"/>
                  </a:lnTo>
                  <a:lnTo>
                    <a:pt x="2380714" y="1889256"/>
                  </a:lnTo>
                  <a:lnTo>
                    <a:pt x="2410439" y="1851219"/>
                  </a:lnTo>
                  <a:lnTo>
                    <a:pt x="2434873" y="1810159"/>
                  </a:lnTo>
                  <a:lnTo>
                    <a:pt x="2453262" y="1766832"/>
                  </a:lnTo>
                  <a:lnTo>
                    <a:pt x="2464849" y="1721994"/>
                  </a:lnTo>
                  <a:lnTo>
                    <a:pt x="2468880" y="1676400"/>
                  </a:lnTo>
                  <a:lnTo>
                    <a:pt x="2468880" y="335279"/>
                  </a:lnTo>
                  <a:lnTo>
                    <a:pt x="2464849" y="289685"/>
                  </a:lnTo>
                  <a:lnTo>
                    <a:pt x="2453262" y="244847"/>
                  </a:lnTo>
                  <a:lnTo>
                    <a:pt x="2434873" y="201520"/>
                  </a:lnTo>
                  <a:lnTo>
                    <a:pt x="2410439" y="160460"/>
                  </a:lnTo>
                  <a:lnTo>
                    <a:pt x="2380714" y="122423"/>
                  </a:lnTo>
                  <a:lnTo>
                    <a:pt x="2346456" y="88165"/>
                  </a:lnTo>
                  <a:lnTo>
                    <a:pt x="2308419" y="58440"/>
                  </a:lnTo>
                  <a:lnTo>
                    <a:pt x="2267359" y="34006"/>
                  </a:lnTo>
                  <a:lnTo>
                    <a:pt x="2224032" y="15617"/>
                  </a:lnTo>
                  <a:lnTo>
                    <a:pt x="2179194" y="4030"/>
                  </a:lnTo>
                  <a:lnTo>
                    <a:pt x="21336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88689" y="1447800"/>
              <a:ext cx="2468880" cy="2011680"/>
            </a:xfrm>
            <a:custGeom>
              <a:avLst/>
              <a:gdLst/>
              <a:ahLst/>
              <a:cxnLst/>
              <a:rect l="l" t="t" r="r" b="b"/>
              <a:pathLst>
                <a:path w="2468879" h="2011679">
                  <a:moveTo>
                    <a:pt x="335280" y="0"/>
                  </a:moveTo>
                  <a:lnTo>
                    <a:pt x="289685" y="4030"/>
                  </a:lnTo>
                  <a:lnTo>
                    <a:pt x="244847" y="15617"/>
                  </a:lnTo>
                  <a:lnTo>
                    <a:pt x="201520" y="34006"/>
                  </a:lnTo>
                  <a:lnTo>
                    <a:pt x="160460" y="58440"/>
                  </a:lnTo>
                  <a:lnTo>
                    <a:pt x="122423" y="88165"/>
                  </a:lnTo>
                  <a:lnTo>
                    <a:pt x="88165" y="122423"/>
                  </a:lnTo>
                  <a:lnTo>
                    <a:pt x="58440" y="160460"/>
                  </a:lnTo>
                  <a:lnTo>
                    <a:pt x="34006" y="201520"/>
                  </a:lnTo>
                  <a:lnTo>
                    <a:pt x="15617" y="244847"/>
                  </a:lnTo>
                  <a:lnTo>
                    <a:pt x="4030" y="289685"/>
                  </a:lnTo>
                  <a:lnTo>
                    <a:pt x="0" y="335279"/>
                  </a:lnTo>
                  <a:lnTo>
                    <a:pt x="0" y="1676400"/>
                  </a:lnTo>
                  <a:lnTo>
                    <a:pt x="4030" y="1721994"/>
                  </a:lnTo>
                  <a:lnTo>
                    <a:pt x="15617" y="1766832"/>
                  </a:lnTo>
                  <a:lnTo>
                    <a:pt x="34006" y="1810159"/>
                  </a:lnTo>
                  <a:lnTo>
                    <a:pt x="58440" y="1851219"/>
                  </a:lnTo>
                  <a:lnTo>
                    <a:pt x="88165" y="1889256"/>
                  </a:lnTo>
                  <a:lnTo>
                    <a:pt x="122423" y="1923514"/>
                  </a:lnTo>
                  <a:lnTo>
                    <a:pt x="160460" y="1953239"/>
                  </a:lnTo>
                  <a:lnTo>
                    <a:pt x="201520" y="1977673"/>
                  </a:lnTo>
                  <a:lnTo>
                    <a:pt x="244847" y="1996062"/>
                  </a:lnTo>
                  <a:lnTo>
                    <a:pt x="289685" y="2007649"/>
                  </a:lnTo>
                  <a:lnTo>
                    <a:pt x="335280" y="2011679"/>
                  </a:lnTo>
                  <a:lnTo>
                    <a:pt x="2133600" y="2011679"/>
                  </a:lnTo>
                  <a:lnTo>
                    <a:pt x="2179194" y="2007649"/>
                  </a:lnTo>
                  <a:lnTo>
                    <a:pt x="2224032" y="1996062"/>
                  </a:lnTo>
                  <a:lnTo>
                    <a:pt x="2267359" y="1977673"/>
                  </a:lnTo>
                  <a:lnTo>
                    <a:pt x="2308419" y="1953239"/>
                  </a:lnTo>
                  <a:lnTo>
                    <a:pt x="2346456" y="1923514"/>
                  </a:lnTo>
                  <a:lnTo>
                    <a:pt x="2380714" y="1889256"/>
                  </a:lnTo>
                  <a:lnTo>
                    <a:pt x="2410439" y="1851219"/>
                  </a:lnTo>
                  <a:lnTo>
                    <a:pt x="2434873" y="1810159"/>
                  </a:lnTo>
                  <a:lnTo>
                    <a:pt x="2453262" y="1766832"/>
                  </a:lnTo>
                  <a:lnTo>
                    <a:pt x="2464849" y="1721994"/>
                  </a:lnTo>
                  <a:lnTo>
                    <a:pt x="2468880" y="1676400"/>
                  </a:lnTo>
                  <a:lnTo>
                    <a:pt x="2468880" y="335279"/>
                  </a:lnTo>
                  <a:lnTo>
                    <a:pt x="2464849" y="289685"/>
                  </a:lnTo>
                  <a:lnTo>
                    <a:pt x="2453262" y="244847"/>
                  </a:lnTo>
                  <a:lnTo>
                    <a:pt x="2434873" y="201520"/>
                  </a:lnTo>
                  <a:lnTo>
                    <a:pt x="2410439" y="160460"/>
                  </a:lnTo>
                  <a:lnTo>
                    <a:pt x="2380714" y="122423"/>
                  </a:lnTo>
                  <a:lnTo>
                    <a:pt x="2346456" y="88165"/>
                  </a:lnTo>
                  <a:lnTo>
                    <a:pt x="2308419" y="58440"/>
                  </a:lnTo>
                  <a:lnTo>
                    <a:pt x="2267359" y="34006"/>
                  </a:lnTo>
                  <a:lnTo>
                    <a:pt x="2224032" y="15617"/>
                  </a:lnTo>
                  <a:lnTo>
                    <a:pt x="2179194" y="4030"/>
                  </a:lnTo>
                  <a:lnTo>
                    <a:pt x="2133600" y="0"/>
                  </a:lnTo>
                  <a:lnTo>
                    <a:pt x="335280" y="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297273" y="3137763"/>
            <a:ext cx="2013585" cy="1682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05" algn="ctr">
              <a:lnSpc>
                <a:spcPct val="120800"/>
              </a:lnSpc>
              <a:spcBef>
                <a:spcPts val="100"/>
              </a:spcBef>
            </a:pPr>
            <a:r>
              <a:rPr sz="3000" spc="-5" dirty="0">
                <a:latin typeface="Arial"/>
                <a:cs typeface="Arial"/>
              </a:rPr>
              <a:t>Hay </a:t>
            </a:r>
            <a:r>
              <a:rPr sz="3000" spc="-10" dirty="0">
                <a:latin typeface="Arial"/>
                <a:cs typeface="Arial"/>
              </a:rPr>
              <a:t>tres  Variantes  </a:t>
            </a:r>
            <a:r>
              <a:rPr sz="3000" spc="-5" dirty="0">
                <a:latin typeface="Arial"/>
                <a:cs typeface="Arial"/>
              </a:rPr>
              <a:t>del ECT</a:t>
            </a:r>
            <a:r>
              <a:rPr sz="3000" spc="-9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TN</a:t>
            </a:r>
            <a:endParaRPr sz="30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187360" y="6032410"/>
            <a:ext cx="2477135" cy="2021205"/>
            <a:chOff x="604837" y="4459287"/>
            <a:chExt cx="2477135" cy="2021205"/>
          </a:xfrm>
        </p:grpSpPr>
        <p:sp>
          <p:nvSpPr>
            <p:cNvPr id="9" name="object 9"/>
            <p:cNvSpPr/>
            <p:nvPr/>
          </p:nvSpPr>
          <p:spPr>
            <a:xfrm>
              <a:off x="609600" y="4464050"/>
              <a:ext cx="2467610" cy="2011680"/>
            </a:xfrm>
            <a:custGeom>
              <a:avLst/>
              <a:gdLst/>
              <a:ahLst/>
              <a:cxnLst/>
              <a:rect l="l" t="t" r="r" b="b"/>
              <a:pathLst>
                <a:path w="2467610" h="2011679">
                  <a:moveTo>
                    <a:pt x="2132330" y="0"/>
                  </a:moveTo>
                  <a:lnTo>
                    <a:pt x="335280" y="0"/>
                  </a:lnTo>
                  <a:lnTo>
                    <a:pt x="289399" y="4030"/>
                  </a:lnTo>
                  <a:lnTo>
                    <a:pt x="244383" y="15617"/>
                  </a:lnTo>
                  <a:lnTo>
                    <a:pt x="200971" y="34006"/>
                  </a:lnTo>
                  <a:lnTo>
                    <a:pt x="159899" y="58440"/>
                  </a:lnTo>
                  <a:lnTo>
                    <a:pt x="121908" y="88165"/>
                  </a:lnTo>
                  <a:lnTo>
                    <a:pt x="87735" y="122423"/>
                  </a:lnTo>
                  <a:lnTo>
                    <a:pt x="58120" y="160460"/>
                  </a:lnTo>
                  <a:lnTo>
                    <a:pt x="33800" y="201520"/>
                  </a:lnTo>
                  <a:lnTo>
                    <a:pt x="15514" y="244847"/>
                  </a:lnTo>
                  <a:lnTo>
                    <a:pt x="4001" y="289685"/>
                  </a:lnTo>
                  <a:lnTo>
                    <a:pt x="0" y="335280"/>
                  </a:lnTo>
                  <a:lnTo>
                    <a:pt x="0" y="1676400"/>
                  </a:lnTo>
                  <a:lnTo>
                    <a:pt x="4001" y="1721994"/>
                  </a:lnTo>
                  <a:lnTo>
                    <a:pt x="15514" y="1766832"/>
                  </a:lnTo>
                  <a:lnTo>
                    <a:pt x="33800" y="1810159"/>
                  </a:lnTo>
                  <a:lnTo>
                    <a:pt x="58120" y="1851219"/>
                  </a:lnTo>
                  <a:lnTo>
                    <a:pt x="87735" y="1889256"/>
                  </a:lnTo>
                  <a:lnTo>
                    <a:pt x="121908" y="1923514"/>
                  </a:lnTo>
                  <a:lnTo>
                    <a:pt x="159899" y="1953239"/>
                  </a:lnTo>
                  <a:lnTo>
                    <a:pt x="200971" y="1977673"/>
                  </a:lnTo>
                  <a:lnTo>
                    <a:pt x="244383" y="1996062"/>
                  </a:lnTo>
                  <a:lnTo>
                    <a:pt x="289399" y="2007649"/>
                  </a:lnTo>
                  <a:lnTo>
                    <a:pt x="335280" y="2011680"/>
                  </a:lnTo>
                  <a:lnTo>
                    <a:pt x="2132330" y="2011680"/>
                  </a:lnTo>
                  <a:lnTo>
                    <a:pt x="2177924" y="2007649"/>
                  </a:lnTo>
                  <a:lnTo>
                    <a:pt x="2222762" y="1996062"/>
                  </a:lnTo>
                  <a:lnTo>
                    <a:pt x="2266089" y="1977673"/>
                  </a:lnTo>
                  <a:lnTo>
                    <a:pt x="2307149" y="1953239"/>
                  </a:lnTo>
                  <a:lnTo>
                    <a:pt x="2345186" y="1923514"/>
                  </a:lnTo>
                  <a:lnTo>
                    <a:pt x="2379444" y="1889256"/>
                  </a:lnTo>
                  <a:lnTo>
                    <a:pt x="2409169" y="1851219"/>
                  </a:lnTo>
                  <a:lnTo>
                    <a:pt x="2433603" y="1810159"/>
                  </a:lnTo>
                  <a:lnTo>
                    <a:pt x="2451992" y="1766832"/>
                  </a:lnTo>
                  <a:lnTo>
                    <a:pt x="2463579" y="1721994"/>
                  </a:lnTo>
                  <a:lnTo>
                    <a:pt x="2467610" y="1676400"/>
                  </a:lnTo>
                  <a:lnTo>
                    <a:pt x="2467610" y="335280"/>
                  </a:lnTo>
                  <a:lnTo>
                    <a:pt x="2463579" y="289685"/>
                  </a:lnTo>
                  <a:lnTo>
                    <a:pt x="2451992" y="244847"/>
                  </a:lnTo>
                  <a:lnTo>
                    <a:pt x="2433603" y="201520"/>
                  </a:lnTo>
                  <a:lnTo>
                    <a:pt x="2409169" y="160460"/>
                  </a:lnTo>
                  <a:lnTo>
                    <a:pt x="2379444" y="122423"/>
                  </a:lnTo>
                  <a:lnTo>
                    <a:pt x="2345186" y="88165"/>
                  </a:lnTo>
                  <a:lnTo>
                    <a:pt x="2307149" y="58440"/>
                  </a:lnTo>
                  <a:lnTo>
                    <a:pt x="2266089" y="34006"/>
                  </a:lnTo>
                  <a:lnTo>
                    <a:pt x="2222762" y="15617"/>
                  </a:lnTo>
                  <a:lnTo>
                    <a:pt x="2177924" y="4030"/>
                  </a:lnTo>
                  <a:lnTo>
                    <a:pt x="213233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09600" y="4464050"/>
              <a:ext cx="2467610" cy="2011680"/>
            </a:xfrm>
            <a:custGeom>
              <a:avLst/>
              <a:gdLst/>
              <a:ahLst/>
              <a:cxnLst/>
              <a:rect l="l" t="t" r="r" b="b"/>
              <a:pathLst>
                <a:path w="2467610" h="2011679">
                  <a:moveTo>
                    <a:pt x="335280" y="0"/>
                  </a:moveTo>
                  <a:lnTo>
                    <a:pt x="289399" y="4030"/>
                  </a:lnTo>
                  <a:lnTo>
                    <a:pt x="244383" y="15617"/>
                  </a:lnTo>
                  <a:lnTo>
                    <a:pt x="200971" y="34006"/>
                  </a:lnTo>
                  <a:lnTo>
                    <a:pt x="159899" y="58440"/>
                  </a:lnTo>
                  <a:lnTo>
                    <a:pt x="121908" y="88165"/>
                  </a:lnTo>
                  <a:lnTo>
                    <a:pt x="87735" y="122423"/>
                  </a:lnTo>
                  <a:lnTo>
                    <a:pt x="58120" y="160460"/>
                  </a:lnTo>
                  <a:lnTo>
                    <a:pt x="33800" y="201520"/>
                  </a:lnTo>
                  <a:lnTo>
                    <a:pt x="15514" y="244847"/>
                  </a:lnTo>
                  <a:lnTo>
                    <a:pt x="4001" y="289685"/>
                  </a:lnTo>
                  <a:lnTo>
                    <a:pt x="0" y="335280"/>
                  </a:lnTo>
                  <a:lnTo>
                    <a:pt x="0" y="1676400"/>
                  </a:lnTo>
                  <a:lnTo>
                    <a:pt x="4001" y="1721994"/>
                  </a:lnTo>
                  <a:lnTo>
                    <a:pt x="15514" y="1766832"/>
                  </a:lnTo>
                  <a:lnTo>
                    <a:pt x="33800" y="1810159"/>
                  </a:lnTo>
                  <a:lnTo>
                    <a:pt x="58120" y="1851219"/>
                  </a:lnTo>
                  <a:lnTo>
                    <a:pt x="87735" y="1889256"/>
                  </a:lnTo>
                  <a:lnTo>
                    <a:pt x="121908" y="1923514"/>
                  </a:lnTo>
                  <a:lnTo>
                    <a:pt x="159899" y="1953239"/>
                  </a:lnTo>
                  <a:lnTo>
                    <a:pt x="200971" y="1977673"/>
                  </a:lnTo>
                  <a:lnTo>
                    <a:pt x="244383" y="1996062"/>
                  </a:lnTo>
                  <a:lnTo>
                    <a:pt x="289399" y="2007649"/>
                  </a:lnTo>
                  <a:lnTo>
                    <a:pt x="335280" y="2011680"/>
                  </a:lnTo>
                  <a:lnTo>
                    <a:pt x="2132330" y="2011680"/>
                  </a:lnTo>
                  <a:lnTo>
                    <a:pt x="2177924" y="2007649"/>
                  </a:lnTo>
                  <a:lnTo>
                    <a:pt x="2222762" y="1996062"/>
                  </a:lnTo>
                  <a:lnTo>
                    <a:pt x="2266089" y="1977673"/>
                  </a:lnTo>
                  <a:lnTo>
                    <a:pt x="2307149" y="1953239"/>
                  </a:lnTo>
                  <a:lnTo>
                    <a:pt x="2345186" y="1923514"/>
                  </a:lnTo>
                  <a:lnTo>
                    <a:pt x="2379444" y="1889256"/>
                  </a:lnTo>
                  <a:lnTo>
                    <a:pt x="2409169" y="1851219"/>
                  </a:lnTo>
                  <a:lnTo>
                    <a:pt x="2433603" y="1810159"/>
                  </a:lnTo>
                  <a:lnTo>
                    <a:pt x="2451992" y="1766832"/>
                  </a:lnTo>
                  <a:lnTo>
                    <a:pt x="2463579" y="1721994"/>
                  </a:lnTo>
                  <a:lnTo>
                    <a:pt x="2467610" y="1676400"/>
                  </a:lnTo>
                  <a:lnTo>
                    <a:pt x="2467610" y="335280"/>
                  </a:lnTo>
                  <a:lnTo>
                    <a:pt x="2463579" y="289685"/>
                  </a:lnTo>
                  <a:lnTo>
                    <a:pt x="2451992" y="244847"/>
                  </a:lnTo>
                  <a:lnTo>
                    <a:pt x="2433603" y="201520"/>
                  </a:lnTo>
                  <a:lnTo>
                    <a:pt x="2409169" y="160460"/>
                  </a:lnTo>
                  <a:lnTo>
                    <a:pt x="2379444" y="122423"/>
                  </a:lnTo>
                  <a:lnTo>
                    <a:pt x="2345186" y="88165"/>
                  </a:lnTo>
                  <a:lnTo>
                    <a:pt x="2307149" y="58440"/>
                  </a:lnTo>
                  <a:lnTo>
                    <a:pt x="2266089" y="34006"/>
                  </a:lnTo>
                  <a:lnTo>
                    <a:pt x="2222762" y="15617"/>
                  </a:lnTo>
                  <a:lnTo>
                    <a:pt x="2177924" y="4030"/>
                  </a:lnTo>
                  <a:lnTo>
                    <a:pt x="2132330" y="0"/>
                  </a:lnTo>
                  <a:lnTo>
                    <a:pt x="335280" y="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293723" y="6261963"/>
            <a:ext cx="2261235" cy="1498600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600"/>
              </a:spcBef>
            </a:pPr>
            <a:r>
              <a:rPr sz="2000" dirty="0">
                <a:latin typeface="Arial"/>
                <a:cs typeface="Arial"/>
              </a:rPr>
              <a:t>TN-S</a:t>
            </a:r>
            <a:endParaRPr sz="2000">
              <a:latin typeface="Arial"/>
              <a:cs typeface="Arial"/>
            </a:endParaRPr>
          </a:p>
          <a:p>
            <a:pPr marL="12700" marR="5080" indent="1270" algn="ctr">
              <a:lnSpc>
                <a:spcPct val="120800"/>
              </a:lnSpc>
            </a:pPr>
            <a:r>
              <a:rPr sz="2000" spc="-5" dirty="0">
                <a:latin typeface="Arial"/>
                <a:cs typeface="Arial"/>
              </a:rPr>
              <a:t>El </a:t>
            </a:r>
            <a:r>
              <a:rPr sz="2000" dirty="0">
                <a:latin typeface="Arial"/>
                <a:cs typeface="Arial"/>
              </a:rPr>
              <a:t>Neutro y el </a:t>
            </a:r>
            <a:r>
              <a:rPr sz="2000" spc="-5" dirty="0">
                <a:latin typeface="Arial"/>
                <a:cs typeface="Arial"/>
              </a:rPr>
              <a:t>PE  </a:t>
            </a:r>
            <a:r>
              <a:rPr sz="2000" dirty="0">
                <a:latin typeface="Arial"/>
                <a:cs typeface="Arial"/>
              </a:rPr>
              <a:t>están separados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en  toda la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instalación.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066450" y="6032410"/>
            <a:ext cx="2478405" cy="2021205"/>
            <a:chOff x="3483927" y="4459287"/>
            <a:chExt cx="2478405" cy="2021205"/>
          </a:xfrm>
        </p:grpSpPr>
        <p:sp>
          <p:nvSpPr>
            <p:cNvPr id="13" name="object 13"/>
            <p:cNvSpPr/>
            <p:nvPr/>
          </p:nvSpPr>
          <p:spPr>
            <a:xfrm>
              <a:off x="3488690" y="4464050"/>
              <a:ext cx="2468880" cy="2011680"/>
            </a:xfrm>
            <a:custGeom>
              <a:avLst/>
              <a:gdLst/>
              <a:ahLst/>
              <a:cxnLst/>
              <a:rect l="l" t="t" r="r" b="b"/>
              <a:pathLst>
                <a:path w="2468879" h="2011679">
                  <a:moveTo>
                    <a:pt x="2133600" y="0"/>
                  </a:moveTo>
                  <a:lnTo>
                    <a:pt x="335280" y="0"/>
                  </a:lnTo>
                  <a:lnTo>
                    <a:pt x="289685" y="4030"/>
                  </a:lnTo>
                  <a:lnTo>
                    <a:pt x="244847" y="15617"/>
                  </a:lnTo>
                  <a:lnTo>
                    <a:pt x="201520" y="34006"/>
                  </a:lnTo>
                  <a:lnTo>
                    <a:pt x="160460" y="58440"/>
                  </a:lnTo>
                  <a:lnTo>
                    <a:pt x="122423" y="88165"/>
                  </a:lnTo>
                  <a:lnTo>
                    <a:pt x="88165" y="122423"/>
                  </a:lnTo>
                  <a:lnTo>
                    <a:pt x="58440" y="160460"/>
                  </a:lnTo>
                  <a:lnTo>
                    <a:pt x="34006" y="201520"/>
                  </a:lnTo>
                  <a:lnTo>
                    <a:pt x="15617" y="244847"/>
                  </a:lnTo>
                  <a:lnTo>
                    <a:pt x="4030" y="289685"/>
                  </a:lnTo>
                  <a:lnTo>
                    <a:pt x="0" y="335280"/>
                  </a:lnTo>
                  <a:lnTo>
                    <a:pt x="0" y="1676400"/>
                  </a:lnTo>
                  <a:lnTo>
                    <a:pt x="4030" y="1721994"/>
                  </a:lnTo>
                  <a:lnTo>
                    <a:pt x="15617" y="1766832"/>
                  </a:lnTo>
                  <a:lnTo>
                    <a:pt x="34006" y="1810159"/>
                  </a:lnTo>
                  <a:lnTo>
                    <a:pt x="58440" y="1851219"/>
                  </a:lnTo>
                  <a:lnTo>
                    <a:pt x="88165" y="1889256"/>
                  </a:lnTo>
                  <a:lnTo>
                    <a:pt x="122423" y="1923514"/>
                  </a:lnTo>
                  <a:lnTo>
                    <a:pt x="160460" y="1953239"/>
                  </a:lnTo>
                  <a:lnTo>
                    <a:pt x="201520" y="1977673"/>
                  </a:lnTo>
                  <a:lnTo>
                    <a:pt x="244847" y="1996062"/>
                  </a:lnTo>
                  <a:lnTo>
                    <a:pt x="289685" y="2007649"/>
                  </a:lnTo>
                  <a:lnTo>
                    <a:pt x="335280" y="2011680"/>
                  </a:lnTo>
                  <a:lnTo>
                    <a:pt x="2133600" y="2011680"/>
                  </a:lnTo>
                  <a:lnTo>
                    <a:pt x="2179194" y="2007649"/>
                  </a:lnTo>
                  <a:lnTo>
                    <a:pt x="2224032" y="1996062"/>
                  </a:lnTo>
                  <a:lnTo>
                    <a:pt x="2267359" y="1977673"/>
                  </a:lnTo>
                  <a:lnTo>
                    <a:pt x="2308419" y="1953239"/>
                  </a:lnTo>
                  <a:lnTo>
                    <a:pt x="2346456" y="1923514"/>
                  </a:lnTo>
                  <a:lnTo>
                    <a:pt x="2380714" y="1889256"/>
                  </a:lnTo>
                  <a:lnTo>
                    <a:pt x="2410439" y="1851219"/>
                  </a:lnTo>
                  <a:lnTo>
                    <a:pt x="2434873" y="1810159"/>
                  </a:lnTo>
                  <a:lnTo>
                    <a:pt x="2453262" y="1766832"/>
                  </a:lnTo>
                  <a:lnTo>
                    <a:pt x="2464849" y="1721994"/>
                  </a:lnTo>
                  <a:lnTo>
                    <a:pt x="2468880" y="1676400"/>
                  </a:lnTo>
                  <a:lnTo>
                    <a:pt x="2468880" y="335280"/>
                  </a:lnTo>
                  <a:lnTo>
                    <a:pt x="2464849" y="289685"/>
                  </a:lnTo>
                  <a:lnTo>
                    <a:pt x="2453262" y="244847"/>
                  </a:lnTo>
                  <a:lnTo>
                    <a:pt x="2434873" y="201520"/>
                  </a:lnTo>
                  <a:lnTo>
                    <a:pt x="2410439" y="160460"/>
                  </a:lnTo>
                  <a:lnTo>
                    <a:pt x="2380714" y="122423"/>
                  </a:lnTo>
                  <a:lnTo>
                    <a:pt x="2346456" y="88165"/>
                  </a:lnTo>
                  <a:lnTo>
                    <a:pt x="2308419" y="58440"/>
                  </a:lnTo>
                  <a:lnTo>
                    <a:pt x="2267359" y="34006"/>
                  </a:lnTo>
                  <a:lnTo>
                    <a:pt x="2224032" y="15617"/>
                  </a:lnTo>
                  <a:lnTo>
                    <a:pt x="2179194" y="4030"/>
                  </a:lnTo>
                  <a:lnTo>
                    <a:pt x="21336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488690" y="4464050"/>
              <a:ext cx="2468880" cy="2011680"/>
            </a:xfrm>
            <a:custGeom>
              <a:avLst/>
              <a:gdLst/>
              <a:ahLst/>
              <a:cxnLst/>
              <a:rect l="l" t="t" r="r" b="b"/>
              <a:pathLst>
                <a:path w="2468879" h="2011679">
                  <a:moveTo>
                    <a:pt x="335280" y="0"/>
                  </a:moveTo>
                  <a:lnTo>
                    <a:pt x="289685" y="4030"/>
                  </a:lnTo>
                  <a:lnTo>
                    <a:pt x="244847" y="15617"/>
                  </a:lnTo>
                  <a:lnTo>
                    <a:pt x="201520" y="34006"/>
                  </a:lnTo>
                  <a:lnTo>
                    <a:pt x="160460" y="58440"/>
                  </a:lnTo>
                  <a:lnTo>
                    <a:pt x="122423" y="88165"/>
                  </a:lnTo>
                  <a:lnTo>
                    <a:pt x="88165" y="122423"/>
                  </a:lnTo>
                  <a:lnTo>
                    <a:pt x="58440" y="160460"/>
                  </a:lnTo>
                  <a:lnTo>
                    <a:pt x="34006" y="201520"/>
                  </a:lnTo>
                  <a:lnTo>
                    <a:pt x="15617" y="244847"/>
                  </a:lnTo>
                  <a:lnTo>
                    <a:pt x="4030" y="289685"/>
                  </a:lnTo>
                  <a:lnTo>
                    <a:pt x="0" y="335280"/>
                  </a:lnTo>
                  <a:lnTo>
                    <a:pt x="0" y="1676400"/>
                  </a:lnTo>
                  <a:lnTo>
                    <a:pt x="4030" y="1721994"/>
                  </a:lnTo>
                  <a:lnTo>
                    <a:pt x="15617" y="1766832"/>
                  </a:lnTo>
                  <a:lnTo>
                    <a:pt x="34006" y="1810159"/>
                  </a:lnTo>
                  <a:lnTo>
                    <a:pt x="58440" y="1851219"/>
                  </a:lnTo>
                  <a:lnTo>
                    <a:pt x="88165" y="1889256"/>
                  </a:lnTo>
                  <a:lnTo>
                    <a:pt x="122423" y="1923514"/>
                  </a:lnTo>
                  <a:lnTo>
                    <a:pt x="160460" y="1953239"/>
                  </a:lnTo>
                  <a:lnTo>
                    <a:pt x="201520" y="1977673"/>
                  </a:lnTo>
                  <a:lnTo>
                    <a:pt x="244847" y="1996062"/>
                  </a:lnTo>
                  <a:lnTo>
                    <a:pt x="289685" y="2007649"/>
                  </a:lnTo>
                  <a:lnTo>
                    <a:pt x="335280" y="2011680"/>
                  </a:lnTo>
                  <a:lnTo>
                    <a:pt x="2133600" y="2011680"/>
                  </a:lnTo>
                  <a:lnTo>
                    <a:pt x="2179194" y="2007649"/>
                  </a:lnTo>
                  <a:lnTo>
                    <a:pt x="2224032" y="1996062"/>
                  </a:lnTo>
                  <a:lnTo>
                    <a:pt x="2267359" y="1977673"/>
                  </a:lnTo>
                  <a:lnTo>
                    <a:pt x="2308419" y="1953239"/>
                  </a:lnTo>
                  <a:lnTo>
                    <a:pt x="2346456" y="1923514"/>
                  </a:lnTo>
                  <a:lnTo>
                    <a:pt x="2380714" y="1889256"/>
                  </a:lnTo>
                  <a:lnTo>
                    <a:pt x="2410439" y="1851219"/>
                  </a:lnTo>
                  <a:lnTo>
                    <a:pt x="2434873" y="1810159"/>
                  </a:lnTo>
                  <a:lnTo>
                    <a:pt x="2453262" y="1766832"/>
                  </a:lnTo>
                  <a:lnTo>
                    <a:pt x="2464849" y="1721994"/>
                  </a:lnTo>
                  <a:lnTo>
                    <a:pt x="2468880" y="1676400"/>
                  </a:lnTo>
                  <a:lnTo>
                    <a:pt x="2468880" y="335280"/>
                  </a:lnTo>
                  <a:lnTo>
                    <a:pt x="2464849" y="289685"/>
                  </a:lnTo>
                  <a:lnTo>
                    <a:pt x="2453262" y="244847"/>
                  </a:lnTo>
                  <a:lnTo>
                    <a:pt x="2434873" y="201520"/>
                  </a:lnTo>
                  <a:lnTo>
                    <a:pt x="2410439" y="160460"/>
                  </a:lnTo>
                  <a:lnTo>
                    <a:pt x="2380714" y="122423"/>
                  </a:lnTo>
                  <a:lnTo>
                    <a:pt x="2346456" y="88165"/>
                  </a:lnTo>
                  <a:lnTo>
                    <a:pt x="2308419" y="58440"/>
                  </a:lnTo>
                  <a:lnTo>
                    <a:pt x="2267359" y="34006"/>
                  </a:lnTo>
                  <a:lnTo>
                    <a:pt x="2224032" y="15617"/>
                  </a:lnTo>
                  <a:lnTo>
                    <a:pt x="2179194" y="4030"/>
                  </a:lnTo>
                  <a:lnTo>
                    <a:pt x="2133600" y="0"/>
                  </a:lnTo>
                  <a:lnTo>
                    <a:pt x="335280" y="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287113" y="6077813"/>
            <a:ext cx="2034539" cy="1866900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600"/>
              </a:spcBef>
            </a:pPr>
            <a:r>
              <a:rPr sz="2000" dirty="0">
                <a:latin typeface="Arial"/>
                <a:cs typeface="Arial"/>
              </a:rPr>
              <a:t>TN-C</a:t>
            </a:r>
            <a:endParaRPr sz="2000">
              <a:latin typeface="Arial"/>
              <a:cs typeface="Arial"/>
            </a:endParaRPr>
          </a:p>
          <a:p>
            <a:pPr marL="12700" marR="5080" indent="1905" algn="ctr">
              <a:lnSpc>
                <a:spcPct val="120800"/>
              </a:lnSpc>
            </a:pPr>
            <a:r>
              <a:rPr sz="2000" spc="-5" dirty="0">
                <a:latin typeface="Arial"/>
                <a:cs typeface="Arial"/>
              </a:rPr>
              <a:t>El </a:t>
            </a:r>
            <a:r>
              <a:rPr sz="2000" dirty="0">
                <a:latin typeface="Arial"/>
                <a:cs typeface="Arial"/>
              </a:rPr>
              <a:t>Neutro y </a:t>
            </a:r>
            <a:r>
              <a:rPr sz="2000" spc="-5" dirty="0">
                <a:latin typeface="Arial"/>
                <a:cs typeface="Arial"/>
              </a:rPr>
              <a:t>el PE  </a:t>
            </a:r>
            <a:r>
              <a:rPr sz="2000" dirty="0">
                <a:latin typeface="Arial"/>
                <a:cs typeface="Arial"/>
              </a:rPr>
              <a:t>se combinan en  un solo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conductor  llamado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PEN.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946900" y="6032500"/>
            <a:ext cx="2478405" cy="2021205"/>
            <a:chOff x="6364377" y="4459377"/>
            <a:chExt cx="2478405" cy="2021205"/>
          </a:xfrm>
        </p:grpSpPr>
        <p:sp>
          <p:nvSpPr>
            <p:cNvPr id="17" name="object 17"/>
            <p:cNvSpPr/>
            <p:nvPr/>
          </p:nvSpPr>
          <p:spPr>
            <a:xfrm>
              <a:off x="6369050" y="4464050"/>
              <a:ext cx="2468880" cy="2011680"/>
            </a:xfrm>
            <a:custGeom>
              <a:avLst/>
              <a:gdLst/>
              <a:ahLst/>
              <a:cxnLst/>
              <a:rect l="l" t="t" r="r" b="b"/>
              <a:pathLst>
                <a:path w="2468879" h="2011679">
                  <a:moveTo>
                    <a:pt x="2133600" y="0"/>
                  </a:moveTo>
                  <a:lnTo>
                    <a:pt x="335279" y="0"/>
                  </a:lnTo>
                  <a:lnTo>
                    <a:pt x="289685" y="4030"/>
                  </a:lnTo>
                  <a:lnTo>
                    <a:pt x="244847" y="15617"/>
                  </a:lnTo>
                  <a:lnTo>
                    <a:pt x="201520" y="34006"/>
                  </a:lnTo>
                  <a:lnTo>
                    <a:pt x="160460" y="58440"/>
                  </a:lnTo>
                  <a:lnTo>
                    <a:pt x="122423" y="88165"/>
                  </a:lnTo>
                  <a:lnTo>
                    <a:pt x="88165" y="122423"/>
                  </a:lnTo>
                  <a:lnTo>
                    <a:pt x="58440" y="160460"/>
                  </a:lnTo>
                  <a:lnTo>
                    <a:pt x="34006" y="201520"/>
                  </a:lnTo>
                  <a:lnTo>
                    <a:pt x="15617" y="244847"/>
                  </a:lnTo>
                  <a:lnTo>
                    <a:pt x="4030" y="289685"/>
                  </a:lnTo>
                  <a:lnTo>
                    <a:pt x="0" y="335280"/>
                  </a:lnTo>
                  <a:lnTo>
                    <a:pt x="0" y="1676400"/>
                  </a:lnTo>
                  <a:lnTo>
                    <a:pt x="4030" y="1721994"/>
                  </a:lnTo>
                  <a:lnTo>
                    <a:pt x="15617" y="1766832"/>
                  </a:lnTo>
                  <a:lnTo>
                    <a:pt x="34006" y="1810159"/>
                  </a:lnTo>
                  <a:lnTo>
                    <a:pt x="58440" y="1851219"/>
                  </a:lnTo>
                  <a:lnTo>
                    <a:pt x="88165" y="1889256"/>
                  </a:lnTo>
                  <a:lnTo>
                    <a:pt x="122423" y="1923514"/>
                  </a:lnTo>
                  <a:lnTo>
                    <a:pt x="160460" y="1953239"/>
                  </a:lnTo>
                  <a:lnTo>
                    <a:pt x="201520" y="1977673"/>
                  </a:lnTo>
                  <a:lnTo>
                    <a:pt x="244847" y="1996062"/>
                  </a:lnTo>
                  <a:lnTo>
                    <a:pt x="289685" y="2007649"/>
                  </a:lnTo>
                  <a:lnTo>
                    <a:pt x="335279" y="2011680"/>
                  </a:lnTo>
                  <a:lnTo>
                    <a:pt x="2133600" y="2011680"/>
                  </a:lnTo>
                  <a:lnTo>
                    <a:pt x="2179194" y="2007649"/>
                  </a:lnTo>
                  <a:lnTo>
                    <a:pt x="2224032" y="1996062"/>
                  </a:lnTo>
                  <a:lnTo>
                    <a:pt x="2267359" y="1977673"/>
                  </a:lnTo>
                  <a:lnTo>
                    <a:pt x="2308419" y="1953239"/>
                  </a:lnTo>
                  <a:lnTo>
                    <a:pt x="2346456" y="1923514"/>
                  </a:lnTo>
                  <a:lnTo>
                    <a:pt x="2380714" y="1889256"/>
                  </a:lnTo>
                  <a:lnTo>
                    <a:pt x="2410439" y="1851219"/>
                  </a:lnTo>
                  <a:lnTo>
                    <a:pt x="2434873" y="1810159"/>
                  </a:lnTo>
                  <a:lnTo>
                    <a:pt x="2453262" y="1766832"/>
                  </a:lnTo>
                  <a:lnTo>
                    <a:pt x="2464849" y="1721994"/>
                  </a:lnTo>
                  <a:lnTo>
                    <a:pt x="2468879" y="1676400"/>
                  </a:lnTo>
                  <a:lnTo>
                    <a:pt x="2468879" y="335280"/>
                  </a:lnTo>
                  <a:lnTo>
                    <a:pt x="2464849" y="289685"/>
                  </a:lnTo>
                  <a:lnTo>
                    <a:pt x="2453262" y="244847"/>
                  </a:lnTo>
                  <a:lnTo>
                    <a:pt x="2434873" y="201520"/>
                  </a:lnTo>
                  <a:lnTo>
                    <a:pt x="2410439" y="160460"/>
                  </a:lnTo>
                  <a:lnTo>
                    <a:pt x="2380714" y="122423"/>
                  </a:lnTo>
                  <a:lnTo>
                    <a:pt x="2346456" y="88165"/>
                  </a:lnTo>
                  <a:lnTo>
                    <a:pt x="2308419" y="58440"/>
                  </a:lnTo>
                  <a:lnTo>
                    <a:pt x="2267359" y="34006"/>
                  </a:lnTo>
                  <a:lnTo>
                    <a:pt x="2224032" y="15617"/>
                  </a:lnTo>
                  <a:lnTo>
                    <a:pt x="2179194" y="4030"/>
                  </a:lnTo>
                  <a:lnTo>
                    <a:pt x="21336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369050" y="4464050"/>
              <a:ext cx="2468880" cy="2011680"/>
            </a:xfrm>
            <a:custGeom>
              <a:avLst/>
              <a:gdLst/>
              <a:ahLst/>
              <a:cxnLst/>
              <a:rect l="l" t="t" r="r" b="b"/>
              <a:pathLst>
                <a:path w="2468879" h="2011679">
                  <a:moveTo>
                    <a:pt x="335279" y="0"/>
                  </a:moveTo>
                  <a:lnTo>
                    <a:pt x="289685" y="4030"/>
                  </a:lnTo>
                  <a:lnTo>
                    <a:pt x="244847" y="15617"/>
                  </a:lnTo>
                  <a:lnTo>
                    <a:pt x="201520" y="34006"/>
                  </a:lnTo>
                  <a:lnTo>
                    <a:pt x="160460" y="58440"/>
                  </a:lnTo>
                  <a:lnTo>
                    <a:pt x="122423" y="88165"/>
                  </a:lnTo>
                  <a:lnTo>
                    <a:pt x="88165" y="122423"/>
                  </a:lnTo>
                  <a:lnTo>
                    <a:pt x="58440" y="160460"/>
                  </a:lnTo>
                  <a:lnTo>
                    <a:pt x="34006" y="201520"/>
                  </a:lnTo>
                  <a:lnTo>
                    <a:pt x="15617" y="244847"/>
                  </a:lnTo>
                  <a:lnTo>
                    <a:pt x="4030" y="289685"/>
                  </a:lnTo>
                  <a:lnTo>
                    <a:pt x="0" y="335280"/>
                  </a:lnTo>
                  <a:lnTo>
                    <a:pt x="0" y="1676400"/>
                  </a:lnTo>
                  <a:lnTo>
                    <a:pt x="4030" y="1721994"/>
                  </a:lnTo>
                  <a:lnTo>
                    <a:pt x="15617" y="1766832"/>
                  </a:lnTo>
                  <a:lnTo>
                    <a:pt x="34006" y="1810159"/>
                  </a:lnTo>
                  <a:lnTo>
                    <a:pt x="58440" y="1851219"/>
                  </a:lnTo>
                  <a:lnTo>
                    <a:pt x="88165" y="1889256"/>
                  </a:lnTo>
                  <a:lnTo>
                    <a:pt x="122423" y="1923514"/>
                  </a:lnTo>
                  <a:lnTo>
                    <a:pt x="160460" y="1953239"/>
                  </a:lnTo>
                  <a:lnTo>
                    <a:pt x="201520" y="1977673"/>
                  </a:lnTo>
                  <a:lnTo>
                    <a:pt x="244847" y="1996062"/>
                  </a:lnTo>
                  <a:lnTo>
                    <a:pt x="289685" y="2007649"/>
                  </a:lnTo>
                  <a:lnTo>
                    <a:pt x="335279" y="2011680"/>
                  </a:lnTo>
                  <a:lnTo>
                    <a:pt x="2133600" y="2011680"/>
                  </a:lnTo>
                  <a:lnTo>
                    <a:pt x="2179194" y="2007649"/>
                  </a:lnTo>
                  <a:lnTo>
                    <a:pt x="2224032" y="1996062"/>
                  </a:lnTo>
                  <a:lnTo>
                    <a:pt x="2267359" y="1977673"/>
                  </a:lnTo>
                  <a:lnTo>
                    <a:pt x="2308419" y="1953239"/>
                  </a:lnTo>
                  <a:lnTo>
                    <a:pt x="2346456" y="1923514"/>
                  </a:lnTo>
                  <a:lnTo>
                    <a:pt x="2380714" y="1889256"/>
                  </a:lnTo>
                  <a:lnTo>
                    <a:pt x="2410439" y="1851219"/>
                  </a:lnTo>
                  <a:lnTo>
                    <a:pt x="2434873" y="1810159"/>
                  </a:lnTo>
                  <a:lnTo>
                    <a:pt x="2453262" y="1766832"/>
                  </a:lnTo>
                  <a:lnTo>
                    <a:pt x="2464849" y="1721994"/>
                  </a:lnTo>
                  <a:lnTo>
                    <a:pt x="2468879" y="1676400"/>
                  </a:lnTo>
                  <a:lnTo>
                    <a:pt x="2468879" y="335280"/>
                  </a:lnTo>
                  <a:lnTo>
                    <a:pt x="2464849" y="289685"/>
                  </a:lnTo>
                  <a:lnTo>
                    <a:pt x="2453262" y="244847"/>
                  </a:lnTo>
                  <a:lnTo>
                    <a:pt x="2434873" y="201520"/>
                  </a:lnTo>
                  <a:lnTo>
                    <a:pt x="2410439" y="160460"/>
                  </a:lnTo>
                  <a:lnTo>
                    <a:pt x="2380714" y="122423"/>
                  </a:lnTo>
                  <a:lnTo>
                    <a:pt x="2346456" y="88165"/>
                  </a:lnTo>
                  <a:lnTo>
                    <a:pt x="2308419" y="58440"/>
                  </a:lnTo>
                  <a:lnTo>
                    <a:pt x="2267359" y="34006"/>
                  </a:lnTo>
                  <a:lnTo>
                    <a:pt x="2224032" y="15617"/>
                  </a:lnTo>
                  <a:lnTo>
                    <a:pt x="2179194" y="4030"/>
                  </a:lnTo>
                  <a:lnTo>
                    <a:pt x="2133600" y="0"/>
                  </a:lnTo>
                  <a:lnTo>
                    <a:pt x="335279" y="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6955382" y="6446113"/>
            <a:ext cx="2458720" cy="1130300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600"/>
              </a:spcBef>
            </a:pPr>
            <a:r>
              <a:rPr sz="2000" dirty="0">
                <a:latin typeface="Arial"/>
                <a:cs typeface="Arial"/>
              </a:rPr>
              <a:t>TN-C-S</a:t>
            </a:r>
            <a:endParaRPr sz="2000">
              <a:latin typeface="Arial"/>
              <a:cs typeface="Arial"/>
            </a:endParaRPr>
          </a:p>
          <a:p>
            <a:pPr marL="12700" marR="5080" indent="-1270" algn="ctr">
              <a:lnSpc>
                <a:spcPct val="120800"/>
              </a:lnSpc>
            </a:pPr>
            <a:r>
              <a:rPr sz="2000" spc="-5" dirty="0">
                <a:latin typeface="Arial"/>
                <a:cs typeface="Arial"/>
              </a:rPr>
              <a:t>Es </a:t>
            </a:r>
            <a:r>
              <a:rPr sz="2000" dirty="0">
                <a:latin typeface="Arial"/>
                <a:cs typeface="Arial"/>
              </a:rPr>
              <a:t>una combinación  de los dos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anteriores.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19911" y="1761491"/>
            <a:ext cx="7045959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33700" marR="5080" indent="-2921000">
              <a:lnSpc>
                <a:spcPct val="100000"/>
              </a:lnSpc>
              <a:spcBef>
                <a:spcPts val="100"/>
              </a:spcBef>
              <a:tabLst>
                <a:tab pos="3002280" algn="l"/>
                <a:tab pos="5286375" algn="l"/>
              </a:tabLst>
            </a:pPr>
            <a:r>
              <a:rPr sz="4000" spc="-5" dirty="0"/>
              <a:t>Esquema</a:t>
            </a:r>
            <a:r>
              <a:rPr sz="4000" dirty="0"/>
              <a:t> </a:t>
            </a:r>
            <a:r>
              <a:rPr sz="4000" spc="-5" dirty="0"/>
              <a:t>de		Conexión	</a:t>
            </a:r>
            <a:r>
              <a:rPr sz="4000" dirty="0"/>
              <a:t>a</a:t>
            </a:r>
            <a:r>
              <a:rPr sz="4000" spc="-105" dirty="0"/>
              <a:t> </a:t>
            </a:r>
            <a:r>
              <a:rPr sz="4000" spc="-5" dirty="0"/>
              <a:t>Tierra  </a:t>
            </a:r>
            <a:r>
              <a:rPr sz="4000" spc="-10" dirty="0"/>
              <a:t>TN-S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1308101" y="3107691"/>
            <a:ext cx="1504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latin typeface="Arial"/>
                <a:cs typeface="Arial"/>
              </a:rPr>
              <a:t>•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17700" y="3128011"/>
            <a:ext cx="249809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latin typeface="Arial"/>
                <a:cs typeface="Arial"/>
              </a:rPr>
              <a:t>Características: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03300" y="4203700"/>
            <a:ext cx="8554084" cy="5312352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546100" marR="935990" indent="-533400">
              <a:lnSpc>
                <a:spcPts val="2590"/>
              </a:lnSpc>
              <a:spcBef>
                <a:spcPts val="425"/>
              </a:spcBef>
              <a:buAutoNum type="arabicPeriod"/>
              <a:tabLst>
                <a:tab pos="545465" algn="l"/>
                <a:tab pos="546100" algn="l"/>
              </a:tabLst>
            </a:pPr>
            <a:r>
              <a:rPr sz="3200" spc="-10" dirty="0">
                <a:latin typeface="Arial"/>
                <a:cs typeface="Arial"/>
              </a:rPr>
              <a:t>El </a:t>
            </a:r>
            <a:r>
              <a:rPr sz="3200" spc="-5" dirty="0">
                <a:latin typeface="Arial"/>
                <a:cs typeface="Arial"/>
              </a:rPr>
              <a:t>Neutro </a:t>
            </a:r>
            <a:r>
              <a:rPr sz="3200" dirty="0">
                <a:latin typeface="Arial"/>
                <a:cs typeface="Arial"/>
              </a:rPr>
              <a:t>y </a:t>
            </a:r>
            <a:r>
              <a:rPr sz="3200" spc="-5" dirty="0">
                <a:latin typeface="Arial"/>
                <a:cs typeface="Arial"/>
              </a:rPr>
              <a:t>el PE están separados en toda la  </a:t>
            </a:r>
            <a:r>
              <a:rPr sz="3200" spc="-10" dirty="0" err="1">
                <a:latin typeface="Arial"/>
                <a:cs typeface="Arial"/>
              </a:rPr>
              <a:t>instalación</a:t>
            </a:r>
            <a:r>
              <a:rPr sz="3200" spc="-10" dirty="0" smtClean="0">
                <a:latin typeface="Arial"/>
                <a:cs typeface="Arial"/>
              </a:rPr>
              <a:t>.</a:t>
            </a:r>
            <a:endParaRPr lang="es-AR" sz="3200" spc="-10" dirty="0" smtClean="0">
              <a:latin typeface="Arial"/>
              <a:cs typeface="Arial"/>
            </a:endParaRPr>
          </a:p>
          <a:p>
            <a:pPr marL="546100" marR="935990" indent="-533400">
              <a:lnSpc>
                <a:spcPts val="2590"/>
              </a:lnSpc>
              <a:spcBef>
                <a:spcPts val="425"/>
              </a:spcBef>
              <a:buAutoNum type="arabicPeriod"/>
              <a:tabLst>
                <a:tab pos="545465" algn="l"/>
                <a:tab pos="546100" algn="l"/>
              </a:tabLst>
            </a:pPr>
            <a:endParaRPr sz="3200" dirty="0">
              <a:latin typeface="Arial"/>
              <a:cs typeface="Arial"/>
            </a:endParaRPr>
          </a:p>
          <a:p>
            <a:pPr marL="546100" marR="428625" indent="-533400">
              <a:lnSpc>
                <a:spcPts val="2590"/>
              </a:lnSpc>
              <a:spcBef>
                <a:spcPts val="600"/>
              </a:spcBef>
              <a:buAutoNum type="arabicPeriod"/>
              <a:tabLst>
                <a:tab pos="545465" algn="l"/>
                <a:tab pos="546100" algn="l"/>
              </a:tabLst>
            </a:pPr>
            <a:r>
              <a:rPr sz="3200" dirty="0">
                <a:latin typeface="Arial"/>
                <a:cs typeface="Arial"/>
              </a:rPr>
              <a:t>N y </a:t>
            </a:r>
            <a:r>
              <a:rPr sz="3200" spc="-5" dirty="0">
                <a:latin typeface="Arial"/>
                <a:cs typeface="Arial"/>
              </a:rPr>
              <a:t>PE </a:t>
            </a:r>
            <a:r>
              <a:rPr sz="3200" dirty="0">
                <a:latin typeface="Arial"/>
                <a:cs typeface="Arial"/>
              </a:rPr>
              <a:t>se </a:t>
            </a:r>
            <a:r>
              <a:rPr sz="3200" spc="-5" dirty="0">
                <a:latin typeface="Arial"/>
                <a:cs typeface="Arial"/>
              </a:rPr>
              <a:t>conectan entre </a:t>
            </a:r>
            <a:r>
              <a:rPr sz="3200" spc="-10" dirty="0">
                <a:latin typeface="Arial"/>
                <a:cs typeface="Arial"/>
              </a:rPr>
              <a:t>ellos </a:t>
            </a:r>
            <a:r>
              <a:rPr sz="3200" spc="-5" dirty="0">
                <a:latin typeface="Arial"/>
                <a:cs typeface="Arial"/>
              </a:rPr>
              <a:t>en </a:t>
            </a:r>
            <a:r>
              <a:rPr sz="3200" dirty="0">
                <a:latin typeface="Arial"/>
                <a:cs typeface="Arial"/>
              </a:rPr>
              <a:t>el </a:t>
            </a:r>
            <a:r>
              <a:rPr sz="3200" spc="-10" dirty="0">
                <a:latin typeface="Arial"/>
                <a:cs typeface="Arial"/>
              </a:rPr>
              <a:t>origen </a:t>
            </a:r>
            <a:r>
              <a:rPr sz="3200" spc="-5" dirty="0">
                <a:latin typeface="Arial"/>
                <a:cs typeface="Arial"/>
              </a:rPr>
              <a:t>de </a:t>
            </a:r>
            <a:r>
              <a:rPr sz="3200" spc="-10" dirty="0">
                <a:latin typeface="Arial"/>
                <a:cs typeface="Arial"/>
              </a:rPr>
              <a:t>la  </a:t>
            </a:r>
            <a:r>
              <a:rPr sz="3200" spc="-10" dirty="0" err="1">
                <a:latin typeface="Arial"/>
                <a:cs typeface="Arial"/>
              </a:rPr>
              <a:t>alimentación</a:t>
            </a:r>
            <a:r>
              <a:rPr sz="3200" spc="-10" dirty="0" smtClean="0">
                <a:latin typeface="Arial"/>
                <a:cs typeface="Arial"/>
              </a:rPr>
              <a:t>.</a:t>
            </a:r>
            <a:endParaRPr lang="es-AR" sz="3200" spc="-10" dirty="0" smtClean="0">
              <a:latin typeface="Arial"/>
              <a:cs typeface="Arial"/>
            </a:endParaRPr>
          </a:p>
          <a:p>
            <a:pPr marL="546100" marR="428625" indent="-533400">
              <a:lnSpc>
                <a:spcPts val="2590"/>
              </a:lnSpc>
              <a:spcBef>
                <a:spcPts val="600"/>
              </a:spcBef>
              <a:buAutoNum type="arabicPeriod"/>
              <a:tabLst>
                <a:tab pos="545465" algn="l"/>
                <a:tab pos="546100" algn="l"/>
              </a:tabLst>
            </a:pPr>
            <a:endParaRPr sz="3200" dirty="0">
              <a:latin typeface="Arial"/>
              <a:cs typeface="Arial"/>
            </a:endParaRPr>
          </a:p>
          <a:p>
            <a:pPr marL="546100" marR="1274445" indent="-533400">
              <a:lnSpc>
                <a:spcPts val="2590"/>
              </a:lnSpc>
              <a:spcBef>
                <a:spcPts val="600"/>
              </a:spcBef>
              <a:buAutoNum type="arabicPeriod"/>
              <a:tabLst>
                <a:tab pos="545465" algn="l"/>
                <a:tab pos="546100" algn="l"/>
              </a:tabLst>
            </a:pPr>
            <a:r>
              <a:rPr sz="3200" dirty="0">
                <a:latin typeface="Arial"/>
                <a:cs typeface="Arial"/>
              </a:rPr>
              <a:t>N y </a:t>
            </a:r>
            <a:r>
              <a:rPr sz="3200" spc="-5" dirty="0">
                <a:latin typeface="Arial"/>
                <a:cs typeface="Arial"/>
              </a:rPr>
              <a:t>PE </a:t>
            </a:r>
            <a:r>
              <a:rPr sz="3200" dirty="0">
                <a:latin typeface="Arial"/>
                <a:cs typeface="Arial"/>
              </a:rPr>
              <a:t>se </a:t>
            </a:r>
            <a:r>
              <a:rPr sz="3200" spc="-10" dirty="0">
                <a:latin typeface="Arial"/>
                <a:cs typeface="Arial"/>
              </a:rPr>
              <a:t>ponen </a:t>
            </a:r>
            <a:r>
              <a:rPr sz="3200" dirty="0">
                <a:latin typeface="Arial"/>
                <a:cs typeface="Arial"/>
              </a:rPr>
              <a:t>a tierra </a:t>
            </a:r>
            <a:r>
              <a:rPr sz="3200" spc="-5" dirty="0">
                <a:latin typeface="Arial"/>
                <a:cs typeface="Arial"/>
              </a:rPr>
              <a:t>en </a:t>
            </a:r>
            <a:r>
              <a:rPr sz="3200" dirty="0">
                <a:latin typeface="Arial"/>
                <a:cs typeface="Arial"/>
              </a:rPr>
              <a:t>el </a:t>
            </a:r>
            <a:r>
              <a:rPr sz="3200" spc="-10" dirty="0">
                <a:latin typeface="Arial"/>
                <a:cs typeface="Arial"/>
              </a:rPr>
              <a:t>origen </a:t>
            </a:r>
            <a:r>
              <a:rPr sz="3200" spc="-5" dirty="0">
                <a:latin typeface="Arial"/>
                <a:cs typeface="Arial"/>
              </a:rPr>
              <a:t>de la  alimentación </a:t>
            </a:r>
            <a:r>
              <a:rPr sz="3200" dirty="0">
                <a:latin typeface="Arial"/>
                <a:cs typeface="Arial"/>
              </a:rPr>
              <a:t>(como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5" dirty="0" err="1">
                <a:latin typeface="Arial"/>
                <a:cs typeface="Arial"/>
              </a:rPr>
              <a:t>mínimo</a:t>
            </a:r>
            <a:r>
              <a:rPr sz="3200" spc="-5" dirty="0" smtClean="0">
                <a:latin typeface="Arial"/>
                <a:cs typeface="Arial"/>
              </a:rPr>
              <a:t>).</a:t>
            </a:r>
            <a:endParaRPr lang="es-AR" sz="3200" spc="-5" dirty="0" smtClean="0">
              <a:latin typeface="Arial"/>
              <a:cs typeface="Arial"/>
            </a:endParaRPr>
          </a:p>
          <a:p>
            <a:pPr marL="546100" marR="1274445" indent="-533400">
              <a:lnSpc>
                <a:spcPts val="2590"/>
              </a:lnSpc>
              <a:spcBef>
                <a:spcPts val="600"/>
              </a:spcBef>
              <a:buAutoNum type="arabicPeriod"/>
              <a:tabLst>
                <a:tab pos="545465" algn="l"/>
                <a:tab pos="546100" algn="l"/>
              </a:tabLst>
            </a:pPr>
            <a:endParaRPr sz="3200" dirty="0">
              <a:latin typeface="Arial"/>
              <a:cs typeface="Arial"/>
            </a:endParaRPr>
          </a:p>
          <a:p>
            <a:pPr marL="546100" marR="5080" indent="-533400">
              <a:lnSpc>
                <a:spcPts val="2590"/>
              </a:lnSpc>
              <a:spcBef>
                <a:spcPts val="600"/>
              </a:spcBef>
              <a:buAutoNum type="arabicPeriod"/>
              <a:tabLst>
                <a:tab pos="545465" algn="l"/>
                <a:tab pos="546100" algn="l"/>
              </a:tabLst>
            </a:pPr>
            <a:r>
              <a:rPr sz="3200" spc="-10" dirty="0">
                <a:latin typeface="Arial"/>
                <a:cs typeface="Arial"/>
              </a:rPr>
              <a:t>El </a:t>
            </a:r>
            <a:r>
              <a:rPr sz="3200" spc="-5" dirty="0">
                <a:latin typeface="Arial"/>
                <a:cs typeface="Arial"/>
              </a:rPr>
              <a:t>PE </a:t>
            </a:r>
            <a:r>
              <a:rPr sz="3200" spc="-10" dirty="0">
                <a:latin typeface="Arial"/>
                <a:cs typeface="Arial"/>
              </a:rPr>
              <a:t>puede </a:t>
            </a:r>
            <a:r>
              <a:rPr sz="3200" spc="-5" dirty="0">
                <a:latin typeface="Arial"/>
                <a:cs typeface="Arial"/>
              </a:rPr>
              <a:t>ponerse </a:t>
            </a:r>
            <a:r>
              <a:rPr sz="3200" dirty="0">
                <a:latin typeface="Arial"/>
                <a:cs typeface="Arial"/>
              </a:rPr>
              <a:t>a </a:t>
            </a:r>
            <a:r>
              <a:rPr sz="3200" spc="-5" dirty="0">
                <a:latin typeface="Arial"/>
                <a:cs typeface="Arial"/>
              </a:rPr>
              <a:t>tierra </a:t>
            </a:r>
            <a:r>
              <a:rPr sz="3200" dirty="0">
                <a:latin typeface="Arial"/>
                <a:cs typeface="Arial"/>
              </a:rPr>
              <a:t>en </a:t>
            </a:r>
            <a:r>
              <a:rPr sz="3200" spc="-5" dirty="0">
                <a:latin typeface="Arial"/>
                <a:cs typeface="Arial"/>
              </a:rPr>
              <a:t>otros puntos </a:t>
            </a:r>
            <a:r>
              <a:rPr sz="3200" spc="-10" dirty="0">
                <a:latin typeface="Arial"/>
                <a:cs typeface="Arial"/>
              </a:rPr>
              <a:t>aguas  abajo del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10" dirty="0" err="1">
                <a:latin typeface="Arial"/>
                <a:cs typeface="Arial"/>
              </a:rPr>
              <a:t>origen</a:t>
            </a:r>
            <a:r>
              <a:rPr sz="3200" spc="-10" dirty="0" smtClean="0">
                <a:latin typeface="Arial"/>
                <a:cs typeface="Arial"/>
              </a:rPr>
              <a:t>.</a:t>
            </a:r>
            <a:endParaRPr lang="es-AR" sz="3200" spc="-10" dirty="0" smtClean="0">
              <a:latin typeface="Arial"/>
              <a:cs typeface="Arial"/>
            </a:endParaRPr>
          </a:p>
          <a:p>
            <a:pPr marL="546100" marR="5080" indent="-533400">
              <a:lnSpc>
                <a:spcPts val="2590"/>
              </a:lnSpc>
              <a:spcBef>
                <a:spcPts val="600"/>
              </a:spcBef>
              <a:buAutoNum type="arabicPeriod"/>
              <a:tabLst>
                <a:tab pos="545465" algn="l"/>
                <a:tab pos="546100" algn="l"/>
              </a:tabLst>
            </a:pPr>
            <a:endParaRPr sz="3200" dirty="0">
              <a:latin typeface="Arial"/>
              <a:cs typeface="Arial"/>
            </a:endParaRPr>
          </a:p>
          <a:p>
            <a:pPr marL="546100" marR="273685" indent="-533400">
              <a:lnSpc>
                <a:spcPts val="2590"/>
              </a:lnSpc>
              <a:spcBef>
                <a:spcPts val="600"/>
              </a:spcBef>
              <a:buAutoNum type="arabicPeriod"/>
              <a:tabLst>
                <a:tab pos="545465" algn="l"/>
                <a:tab pos="546100" algn="l"/>
              </a:tabLst>
            </a:pPr>
            <a:r>
              <a:rPr sz="3200" spc="-10" dirty="0">
                <a:latin typeface="Arial"/>
                <a:cs typeface="Arial"/>
              </a:rPr>
              <a:t>Puede </a:t>
            </a:r>
            <a:r>
              <a:rPr sz="3200" spc="-5" dirty="0">
                <a:latin typeface="Arial"/>
                <a:cs typeface="Arial"/>
              </a:rPr>
              <a:t>producir corrientes de falla </a:t>
            </a:r>
            <a:r>
              <a:rPr sz="3200" dirty="0">
                <a:latin typeface="Arial"/>
                <a:cs typeface="Arial"/>
              </a:rPr>
              <a:t>(Id) </a:t>
            </a:r>
            <a:r>
              <a:rPr sz="3200" spc="-5" dirty="0">
                <a:latin typeface="Arial"/>
                <a:cs typeface="Arial"/>
              </a:rPr>
              <a:t>con valores  </a:t>
            </a:r>
            <a:r>
              <a:rPr sz="3200" spc="-10" dirty="0">
                <a:latin typeface="Arial"/>
                <a:cs typeface="Arial"/>
              </a:rPr>
              <a:t>del </a:t>
            </a:r>
            <a:r>
              <a:rPr sz="3200" spc="-5" dirty="0">
                <a:latin typeface="Arial"/>
                <a:cs typeface="Arial"/>
              </a:rPr>
              <a:t>mismo orden </a:t>
            </a:r>
            <a:r>
              <a:rPr sz="3200" spc="-10" dirty="0">
                <a:latin typeface="Arial"/>
                <a:cs typeface="Arial"/>
              </a:rPr>
              <a:t>que </a:t>
            </a:r>
            <a:r>
              <a:rPr sz="3200" dirty="0">
                <a:latin typeface="Arial"/>
                <a:cs typeface="Arial"/>
              </a:rPr>
              <a:t>un </a:t>
            </a:r>
            <a:r>
              <a:rPr sz="3200" spc="-5" dirty="0">
                <a:latin typeface="Arial"/>
                <a:cs typeface="Arial"/>
              </a:rPr>
              <a:t>CC.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5892" y="1083838"/>
            <a:ext cx="7045959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33700" marR="5080" indent="-2921000">
              <a:lnSpc>
                <a:spcPct val="100000"/>
              </a:lnSpc>
              <a:spcBef>
                <a:spcPts val="100"/>
              </a:spcBef>
              <a:tabLst>
                <a:tab pos="3002280" algn="l"/>
                <a:tab pos="5286375" algn="l"/>
              </a:tabLst>
            </a:pPr>
            <a:r>
              <a:rPr sz="4000" spc="-5" dirty="0"/>
              <a:t>Esquema</a:t>
            </a:r>
            <a:r>
              <a:rPr sz="4000" dirty="0"/>
              <a:t> </a:t>
            </a:r>
            <a:r>
              <a:rPr sz="4000" spc="-5" dirty="0"/>
              <a:t>de		Conexión	</a:t>
            </a:r>
            <a:r>
              <a:rPr sz="4000" dirty="0"/>
              <a:t>a</a:t>
            </a:r>
            <a:r>
              <a:rPr sz="4000" spc="-105" dirty="0"/>
              <a:t> </a:t>
            </a:r>
            <a:r>
              <a:rPr sz="4000" spc="-5" dirty="0"/>
              <a:t>Tierra  </a:t>
            </a:r>
            <a:r>
              <a:rPr sz="4000" spc="-10" dirty="0"/>
              <a:t>TN-S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546100" y="2679700"/>
            <a:ext cx="9771742" cy="718491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90932" y="1109982"/>
            <a:ext cx="7045959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33700" marR="5080" indent="-2921000">
              <a:lnSpc>
                <a:spcPct val="100000"/>
              </a:lnSpc>
              <a:spcBef>
                <a:spcPts val="100"/>
              </a:spcBef>
              <a:tabLst>
                <a:tab pos="3002280" algn="l"/>
                <a:tab pos="5286375" algn="l"/>
              </a:tabLst>
            </a:pPr>
            <a:r>
              <a:rPr sz="4000" spc="-5" dirty="0"/>
              <a:t>Esquema</a:t>
            </a:r>
            <a:r>
              <a:rPr sz="4000" dirty="0"/>
              <a:t> </a:t>
            </a:r>
            <a:r>
              <a:rPr sz="4000" spc="-5" dirty="0"/>
              <a:t>de		Conexión	</a:t>
            </a:r>
            <a:r>
              <a:rPr sz="4000" dirty="0"/>
              <a:t>a</a:t>
            </a:r>
            <a:r>
              <a:rPr sz="4000" spc="-105" dirty="0"/>
              <a:t> </a:t>
            </a:r>
            <a:r>
              <a:rPr sz="4000" spc="-5" dirty="0"/>
              <a:t>Tierra  </a:t>
            </a:r>
            <a:r>
              <a:rPr sz="4000" spc="-10" dirty="0"/>
              <a:t>TN-S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546100" y="2527300"/>
            <a:ext cx="9796782" cy="68300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75108" y="1573530"/>
            <a:ext cx="836803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96160" algn="l"/>
                <a:tab pos="5284470" algn="l"/>
                <a:tab pos="7171690" algn="l"/>
              </a:tabLst>
            </a:pPr>
            <a:r>
              <a:rPr sz="4000" spc="-10" dirty="0"/>
              <a:t>E</a:t>
            </a:r>
            <a:r>
              <a:rPr sz="4000" spc="5" dirty="0"/>
              <a:t>s</a:t>
            </a:r>
            <a:r>
              <a:rPr sz="4000" spc="-5" dirty="0"/>
              <a:t>que</a:t>
            </a:r>
            <a:r>
              <a:rPr sz="4000" spc="-15" dirty="0"/>
              <a:t>m</a:t>
            </a:r>
            <a:r>
              <a:rPr sz="4000" dirty="0"/>
              <a:t>a	</a:t>
            </a:r>
            <a:r>
              <a:rPr sz="4000" spc="-5" dirty="0"/>
              <a:t>d</a:t>
            </a:r>
            <a:r>
              <a:rPr sz="4000" dirty="0"/>
              <a:t>e</a:t>
            </a:r>
            <a:r>
              <a:rPr sz="4000" spc="-10" dirty="0"/>
              <a:t> C</a:t>
            </a:r>
            <a:r>
              <a:rPr sz="4000" spc="-5" dirty="0"/>
              <a:t>one</a:t>
            </a:r>
            <a:r>
              <a:rPr sz="4000" spc="5" dirty="0"/>
              <a:t>x</a:t>
            </a:r>
            <a:r>
              <a:rPr sz="4000" spc="-5" dirty="0"/>
              <a:t>i</a:t>
            </a:r>
            <a:r>
              <a:rPr sz="4000" spc="-20" dirty="0"/>
              <a:t>ó</a:t>
            </a:r>
            <a:r>
              <a:rPr sz="4000" dirty="0"/>
              <a:t>n	a</a:t>
            </a:r>
            <a:r>
              <a:rPr sz="4000" spc="-10" dirty="0"/>
              <a:t> </a:t>
            </a:r>
            <a:r>
              <a:rPr sz="4000" spc="-5" dirty="0"/>
              <a:t>Ti</a:t>
            </a:r>
            <a:r>
              <a:rPr sz="4000" spc="-10" dirty="0"/>
              <a:t>e</a:t>
            </a:r>
            <a:r>
              <a:rPr sz="4000" spc="-5" dirty="0"/>
              <a:t>rr</a:t>
            </a:r>
            <a:r>
              <a:rPr sz="4000" dirty="0"/>
              <a:t>a	</a:t>
            </a:r>
            <a:r>
              <a:rPr sz="4000" spc="-5" dirty="0"/>
              <a:t>T</a:t>
            </a:r>
            <a:r>
              <a:rPr sz="4000" spc="-15" dirty="0"/>
              <a:t>N</a:t>
            </a:r>
            <a:r>
              <a:rPr sz="4000" spc="-5" dirty="0"/>
              <a:t>-</a:t>
            </a:r>
            <a:r>
              <a:rPr sz="4000" dirty="0"/>
              <a:t>S</a:t>
            </a:r>
            <a:endParaRPr sz="4000"/>
          </a:p>
        </p:txBody>
      </p:sp>
      <p:grpSp>
        <p:nvGrpSpPr>
          <p:cNvPr id="3" name="object 3"/>
          <p:cNvGrpSpPr/>
          <p:nvPr/>
        </p:nvGrpSpPr>
        <p:grpSpPr>
          <a:xfrm>
            <a:off x="1527266" y="2945447"/>
            <a:ext cx="1914525" cy="3133725"/>
            <a:chOff x="1138237" y="1900237"/>
            <a:chExt cx="1914525" cy="3133725"/>
          </a:xfrm>
        </p:grpSpPr>
        <p:sp>
          <p:nvSpPr>
            <p:cNvPr id="4" name="object 4"/>
            <p:cNvSpPr/>
            <p:nvPr/>
          </p:nvSpPr>
          <p:spPr>
            <a:xfrm>
              <a:off x="1143000" y="3124200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lnTo>
                    <a:pt x="253986" y="3870"/>
                  </a:lnTo>
                  <a:lnTo>
                    <a:pt x="206288" y="15118"/>
                  </a:lnTo>
                  <a:lnTo>
                    <a:pt x="162233" y="33192"/>
                  </a:lnTo>
                  <a:lnTo>
                    <a:pt x="122346" y="57546"/>
                  </a:lnTo>
                  <a:lnTo>
                    <a:pt x="87153" y="87629"/>
                  </a:lnTo>
                  <a:lnTo>
                    <a:pt x="57180" y="122895"/>
                  </a:lnTo>
                  <a:lnTo>
                    <a:pt x="32952" y="162793"/>
                  </a:lnTo>
                  <a:lnTo>
                    <a:pt x="14996" y="206776"/>
                  </a:lnTo>
                  <a:lnTo>
                    <a:pt x="3836" y="254294"/>
                  </a:lnTo>
                  <a:lnTo>
                    <a:pt x="0" y="304800"/>
                  </a:lnTo>
                  <a:lnTo>
                    <a:pt x="3836" y="355305"/>
                  </a:lnTo>
                  <a:lnTo>
                    <a:pt x="14996" y="402823"/>
                  </a:lnTo>
                  <a:lnTo>
                    <a:pt x="32952" y="446806"/>
                  </a:lnTo>
                  <a:lnTo>
                    <a:pt x="57180" y="486704"/>
                  </a:lnTo>
                  <a:lnTo>
                    <a:pt x="87153" y="521969"/>
                  </a:lnTo>
                  <a:lnTo>
                    <a:pt x="122346" y="552053"/>
                  </a:lnTo>
                  <a:lnTo>
                    <a:pt x="162233" y="576407"/>
                  </a:lnTo>
                  <a:lnTo>
                    <a:pt x="206288" y="594481"/>
                  </a:lnTo>
                  <a:lnTo>
                    <a:pt x="253986" y="605729"/>
                  </a:lnTo>
                  <a:lnTo>
                    <a:pt x="304800" y="609600"/>
                  </a:lnTo>
                  <a:lnTo>
                    <a:pt x="355305" y="605729"/>
                  </a:lnTo>
                  <a:lnTo>
                    <a:pt x="402823" y="594481"/>
                  </a:lnTo>
                  <a:lnTo>
                    <a:pt x="446806" y="576407"/>
                  </a:lnTo>
                  <a:lnTo>
                    <a:pt x="486704" y="552053"/>
                  </a:lnTo>
                  <a:lnTo>
                    <a:pt x="521969" y="521970"/>
                  </a:lnTo>
                  <a:lnTo>
                    <a:pt x="552053" y="486704"/>
                  </a:lnTo>
                  <a:lnTo>
                    <a:pt x="576407" y="446806"/>
                  </a:lnTo>
                  <a:lnTo>
                    <a:pt x="594481" y="402823"/>
                  </a:lnTo>
                  <a:lnTo>
                    <a:pt x="605729" y="355305"/>
                  </a:lnTo>
                  <a:lnTo>
                    <a:pt x="609600" y="304800"/>
                  </a:lnTo>
                  <a:lnTo>
                    <a:pt x="605729" y="254294"/>
                  </a:lnTo>
                  <a:lnTo>
                    <a:pt x="594481" y="206776"/>
                  </a:lnTo>
                  <a:lnTo>
                    <a:pt x="576407" y="162793"/>
                  </a:lnTo>
                  <a:lnTo>
                    <a:pt x="552053" y="122895"/>
                  </a:lnTo>
                  <a:lnTo>
                    <a:pt x="521970" y="87630"/>
                  </a:lnTo>
                  <a:lnTo>
                    <a:pt x="486704" y="57546"/>
                  </a:lnTo>
                  <a:lnTo>
                    <a:pt x="446806" y="33192"/>
                  </a:lnTo>
                  <a:lnTo>
                    <a:pt x="402823" y="15118"/>
                  </a:lnTo>
                  <a:lnTo>
                    <a:pt x="355305" y="3870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143000" y="1905000"/>
              <a:ext cx="1752600" cy="1828800"/>
            </a:xfrm>
            <a:custGeom>
              <a:avLst/>
              <a:gdLst/>
              <a:ahLst/>
              <a:cxnLst/>
              <a:rect l="l" t="t" r="r" b="b"/>
              <a:pathLst>
                <a:path w="1752600" h="1828800">
                  <a:moveTo>
                    <a:pt x="304800" y="1219200"/>
                  </a:moveTo>
                  <a:lnTo>
                    <a:pt x="355305" y="1223070"/>
                  </a:lnTo>
                  <a:lnTo>
                    <a:pt x="402823" y="1234318"/>
                  </a:lnTo>
                  <a:lnTo>
                    <a:pt x="446806" y="1252392"/>
                  </a:lnTo>
                  <a:lnTo>
                    <a:pt x="486704" y="1276746"/>
                  </a:lnTo>
                  <a:lnTo>
                    <a:pt x="521970" y="1306830"/>
                  </a:lnTo>
                  <a:lnTo>
                    <a:pt x="552053" y="1342095"/>
                  </a:lnTo>
                  <a:lnTo>
                    <a:pt x="576407" y="1381993"/>
                  </a:lnTo>
                  <a:lnTo>
                    <a:pt x="594481" y="1425976"/>
                  </a:lnTo>
                  <a:lnTo>
                    <a:pt x="605729" y="1473494"/>
                  </a:lnTo>
                  <a:lnTo>
                    <a:pt x="609600" y="1524000"/>
                  </a:lnTo>
                  <a:lnTo>
                    <a:pt x="605729" y="1574505"/>
                  </a:lnTo>
                  <a:lnTo>
                    <a:pt x="594481" y="1622023"/>
                  </a:lnTo>
                  <a:lnTo>
                    <a:pt x="576407" y="1666006"/>
                  </a:lnTo>
                  <a:lnTo>
                    <a:pt x="552053" y="1705904"/>
                  </a:lnTo>
                  <a:lnTo>
                    <a:pt x="521969" y="1741170"/>
                  </a:lnTo>
                  <a:lnTo>
                    <a:pt x="486704" y="1771253"/>
                  </a:lnTo>
                  <a:lnTo>
                    <a:pt x="446806" y="1795607"/>
                  </a:lnTo>
                  <a:lnTo>
                    <a:pt x="402823" y="1813681"/>
                  </a:lnTo>
                  <a:lnTo>
                    <a:pt x="355305" y="1824929"/>
                  </a:lnTo>
                  <a:lnTo>
                    <a:pt x="304800" y="1828800"/>
                  </a:lnTo>
                  <a:lnTo>
                    <a:pt x="253986" y="1824929"/>
                  </a:lnTo>
                  <a:lnTo>
                    <a:pt x="206288" y="1813681"/>
                  </a:lnTo>
                  <a:lnTo>
                    <a:pt x="162233" y="1795607"/>
                  </a:lnTo>
                  <a:lnTo>
                    <a:pt x="122346" y="1771253"/>
                  </a:lnTo>
                  <a:lnTo>
                    <a:pt x="87153" y="1741170"/>
                  </a:lnTo>
                  <a:lnTo>
                    <a:pt x="57180" y="1705904"/>
                  </a:lnTo>
                  <a:lnTo>
                    <a:pt x="32952" y="1666006"/>
                  </a:lnTo>
                  <a:lnTo>
                    <a:pt x="14996" y="1622023"/>
                  </a:lnTo>
                  <a:lnTo>
                    <a:pt x="3836" y="1574505"/>
                  </a:lnTo>
                  <a:lnTo>
                    <a:pt x="0" y="1524000"/>
                  </a:lnTo>
                  <a:lnTo>
                    <a:pt x="3836" y="1473494"/>
                  </a:lnTo>
                  <a:lnTo>
                    <a:pt x="14996" y="1425976"/>
                  </a:lnTo>
                  <a:lnTo>
                    <a:pt x="32952" y="1381993"/>
                  </a:lnTo>
                  <a:lnTo>
                    <a:pt x="57180" y="1342095"/>
                  </a:lnTo>
                  <a:lnTo>
                    <a:pt x="87153" y="1306829"/>
                  </a:lnTo>
                  <a:lnTo>
                    <a:pt x="122346" y="1276746"/>
                  </a:lnTo>
                  <a:lnTo>
                    <a:pt x="162233" y="1252392"/>
                  </a:lnTo>
                  <a:lnTo>
                    <a:pt x="206288" y="1234318"/>
                  </a:lnTo>
                  <a:lnTo>
                    <a:pt x="253986" y="1223070"/>
                  </a:lnTo>
                  <a:lnTo>
                    <a:pt x="304800" y="1219200"/>
                  </a:lnTo>
                  <a:close/>
                </a:path>
                <a:path w="1752600" h="1828800">
                  <a:moveTo>
                    <a:pt x="304800" y="1219200"/>
                  </a:moveTo>
                  <a:lnTo>
                    <a:pt x="304800" y="0"/>
                  </a:lnTo>
                </a:path>
                <a:path w="1752600" h="1828800">
                  <a:moveTo>
                    <a:pt x="304800" y="0"/>
                  </a:moveTo>
                  <a:lnTo>
                    <a:pt x="1752600" y="0"/>
                  </a:lnTo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819400" y="2209800"/>
              <a:ext cx="228600" cy="685800"/>
            </a:xfrm>
            <a:custGeom>
              <a:avLst/>
              <a:gdLst/>
              <a:ahLst/>
              <a:cxnLst/>
              <a:rect l="l" t="t" r="r" b="b"/>
              <a:pathLst>
                <a:path w="228600" h="685800">
                  <a:moveTo>
                    <a:pt x="2286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228600" y="68580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819400" y="1905000"/>
              <a:ext cx="228600" cy="990600"/>
            </a:xfrm>
            <a:custGeom>
              <a:avLst/>
              <a:gdLst/>
              <a:ahLst/>
              <a:cxnLst/>
              <a:rect l="l" t="t" r="r" b="b"/>
              <a:pathLst>
                <a:path w="228600" h="990600">
                  <a:moveTo>
                    <a:pt x="114300" y="990600"/>
                  </a:moveTo>
                  <a:lnTo>
                    <a:pt x="0" y="990600"/>
                  </a:lnTo>
                  <a:lnTo>
                    <a:pt x="0" y="304800"/>
                  </a:lnTo>
                  <a:lnTo>
                    <a:pt x="228600" y="304800"/>
                  </a:lnTo>
                  <a:lnTo>
                    <a:pt x="228600" y="990600"/>
                  </a:lnTo>
                  <a:lnTo>
                    <a:pt x="114300" y="990600"/>
                  </a:lnTo>
                  <a:close/>
                </a:path>
                <a:path w="228600" h="990600">
                  <a:moveTo>
                    <a:pt x="76200" y="0"/>
                  </a:moveTo>
                  <a:lnTo>
                    <a:pt x="76200" y="304800"/>
                  </a:lnTo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819400" y="4114800"/>
              <a:ext cx="228600" cy="685800"/>
            </a:xfrm>
            <a:custGeom>
              <a:avLst/>
              <a:gdLst/>
              <a:ahLst/>
              <a:cxnLst/>
              <a:rect l="l" t="t" r="r" b="b"/>
              <a:pathLst>
                <a:path w="228600" h="685800">
                  <a:moveTo>
                    <a:pt x="2286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228600" y="68580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447800" y="2895600"/>
              <a:ext cx="1600200" cy="2133600"/>
            </a:xfrm>
            <a:custGeom>
              <a:avLst/>
              <a:gdLst/>
              <a:ahLst/>
              <a:cxnLst/>
              <a:rect l="l" t="t" r="r" b="b"/>
              <a:pathLst>
                <a:path w="1600200" h="2133600">
                  <a:moveTo>
                    <a:pt x="1485900" y="1905000"/>
                  </a:moveTo>
                  <a:lnTo>
                    <a:pt x="1371600" y="1905000"/>
                  </a:lnTo>
                  <a:lnTo>
                    <a:pt x="1371600" y="1219200"/>
                  </a:lnTo>
                  <a:lnTo>
                    <a:pt x="1600200" y="1219200"/>
                  </a:lnTo>
                  <a:lnTo>
                    <a:pt x="1600200" y="1905000"/>
                  </a:lnTo>
                  <a:lnTo>
                    <a:pt x="1485900" y="1905000"/>
                  </a:lnTo>
                  <a:close/>
                </a:path>
                <a:path w="1600200" h="2133600">
                  <a:moveTo>
                    <a:pt x="1447800" y="0"/>
                  </a:moveTo>
                  <a:lnTo>
                    <a:pt x="1447800" y="1219200"/>
                  </a:lnTo>
                </a:path>
                <a:path w="1600200" h="2133600">
                  <a:moveTo>
                    <a:pt x="1447800" y="1905000"/>
                  </a:moveTo>
                  <a:lnTo>
                    <a:pt x="1447800" y="2133600"/>
                  </a:lnTo>
                </a:path>
                <a:path w="1600200" h="2133600">
                  <a:moveTo>
                    <a:pt x="1447800" y="2133600"/>
                  </a:moveTo>
                  <a:lnTo>
                    <a:pt x="0" y="2133600"/>
                  </a:lnTo>
                </a:path>
                <a:path w="1600200" h="2133600">
                  <a:moveTo>
                    <a:pt x="0" y="838200"/>
                  </a:moveTo>
                  <a:lnTo>
                    <a:pt x="0" y="2133600"/>
                  </a:lnTo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366927" y="3348127"/>
              <a:ext cx="237944" cy="16174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877979" y="4356100"/>
            <a:ext cx="5441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2</a:t>
            </a:r>
            <a:r>
              <a:rPr sz="1200" spc="10" dirty="0">
                <a:latin typeface="Arial"/>
                <a:cs typeface="Arial"/>
              </a:rPr>
              <a:t>2</a:t>
            </a:r>
            <a:r>
              <a:rPr sz="1200" dirty="0">
                <a:latin typeface="Arial"/>
                <a:cs typeface="Arial"/>
              </a:rPr>
              <a:t>0</a:t>
            </a:r>
            <a:r>
              <a:rPr sz="1200" spc="-5" dirty="0">
                <a:latin typeface="Arial"/>
                <a:cs typeface="Arial"/>
              </a:rPr>
              <a:t>V</a:t>
            </a:r>
            <a:r>
              <a:rPr sz="1200" dirty="0">
                <a:latin typeface="Arial"/>
                <a:cs typeface="Arial"/>
              </a:rPr>
              <a:t>ac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492908" y="3441700"/>
            <a:ext cx="6502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R</a:t>
            </a:r>
            <a:r>
              <a:rPr sz="1050" spc="-7" baseline="-23809" dirty="0">
                <a:latin typeface="Arial"/>
                <a:cs typeface="Arial"/>
              </a:rPr>
              <a:t>L</a:t>
            </a:r>
            <a:r>
              <a:rPr sz="1200" spc="-5" dirty="0">
                <a:latin typeface="Arial"/>
                <a:cs typeface="Arial"/>
              </a:rPr>
              <a:t>=0.2Ω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457349" y="5345430"/>
            <a:ext cx="7213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R</a:t>
            </a:r>
            <a:r>
              <a:rPr sz="1050" spc="-7" baseline="-23809" dirty="0">
                <a:latin typeface="Arial"/>
                <a:cs typeface="Arial"/>
              </a:rPr>
              <a:t>PE</a:t>
            </a:r>
            <a:r>
              <a:rPr sz="1200" spc="-5" dirty="0">
                <a:latin typeface="Arial"/>
                <a:cs typeface="Arial"/>
              </a:rPr>
              <a:t>=0.2Ω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822666" y="2493010"/>
            <a:ext cx="2524125" cy="3586479"/>
            <a:chOff x="2433637" y="1447800"/>
            <a:chExt cx="2524125" cy="3586479"/>
          </a:xfrm>
        </p:grpSpPr>
        <p:sp>
          <p:nvSpPr>
            <p:cNvPr id="15" name="object 15"/>
            <p:cNvSpPr/>
            <p:nvPr/>
          </p:nvSpPr>
          <p:spPr>
            <a:xfrm>
              <a:off x="2438400" y="3276600"/>
              <a:ext cx="2286000" cy="0"/>
            </a:xfrm>
            <a:custGeom>
              <a:avLst/>
              <a:gdLst/>
              <a:ahLst/>
              <a:cxnLst/>
              <a:rect l="l" t="t" r="r" b="b"/>
              <a:pathLst>
                <a:path w="2286000">
                  <a:moveTo>
                    <a:pt x="0" y="0"/>
                  </a:moveTo>
                  <a:lnTo>
                    <a:pt x="2286000" y="0"/>
                  </a:lnTo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962400" y="2133600"/>
              <a:ext cx="762000" cy="685800"/>
            </a:xfrm>
            <a:custGeom>
              <a:avLst/>
              <a:gdLst/>
              <a:ahLst/>
              <a:cxnLst/>
              <a:rect l="l" t="t" r="r" b="b"/>
              <a:pathLst>
                <a:path w="762000" h="685800">
                  <a:moveTo>
                    <a:pt x="381000" y="0"/>
                  </a:moveTo>
                  <a:lnTo>
                    <a:pt x="0" y="685800"/>
                  </a:lnTo>
                  <a:lnTo>
                    <a:pt x="762000" y="685800"/>
                  </a:lnTo>
                  <a:lnTo>
                    <a:pt x="381000" y="0"/>
                  </a:lnTo>
                  <a:close/>
                </a:path>
              </a:pathLst>
            </a:custGeom>
            <a:solidFill>
              <a:srgbClr val="A6F6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505200" y="2057400"/>
              <a:ext cx="1447800" cy="1143000"/>
            </a:xfrm>
            <a:custGeom>
              <a:avLst/>
              <a:gdLst/>
              <a:ahLst/>
              <a:cxnLst/>
              <a:rect l="l" t="t" r="r" b="b"/>
              <a:pathLst>
                <a:path w="1447800" h="1143000">
                  <a:moveTo>
                    <a:pt x="838200" y="76200"/>
                  </a:moveTo>
                  <a:lnTo>
                    <a:pt x="1219200" y="762000"/>
                  </a:lnTo>
                  <a:lnTo>
                    <a:pt x="457200" y="762000"/>
                  </a:lnTo>
                  <a:lnTo>
                    <a:pt x="838200" y="76200"/>
                  </a:lnTo>
                  <a:close/>
                </a:path>
                <a:path w="1447800" h="1143000">
                  <a:moveTo>
                    <a:pt x="609600" y="762000"/>
                  </a:moveTo>
                  <a:lnTo>
                    <a:pt x="533400" y="1143000"/>
                  </a:lnTo>
                </a:path>
                <a:path w="1447800" h="1143000">
                  <a:moveTo>
                    <a:pt x="533400" y="1143000"/>
                  </a:moveTo>
                  <a:lnTo>
                    <a:pt x="381000" y="1143000"/>
                  </a:lnTo>
                </a:path>
                <a:path w="1447800" h="1143000">
                  <a:moveTo>
                    <a:pt x="990600" y="762000"/>
                  </a:moveTo>
                  <a:lnTo>
                    <a:pt x="914400" y="1143000"/>
                  </a:lnTo>
                </a:path>
                <a:path w="1447800" h="1143000">
                  <a:moveTo>
                    <a:pt x="914400" y="1143000"/>
                  </a:moveTo>
                  <a:lnTo>
                    <a:pt x="762000" y="1143000"/>
                  </a:lnTo>
                </a:path>
                <a:path w="1447800" h="1143000">
                  <a:moveTo>
                    <a:pt x="685800" y="304800"/>
                  </a:moveTo>
                  <a:lnTo>
                    <a:pt x="0" y="0"/>
                  </a:lnTo>
                </a:path>
                <a:path w="1447800" h="1143000">
                  <a:moveTo>
                    <a:pt x="990600" y="304800"/>
                  </a:moveTo>
                  <a:lnTo>
                    <a:pt x="1447800" y="76200"/>
                  </a:lnTo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973069" y="1447800"/>
              <a:ext cx="605790" cy="6096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514600" y="1905000"/>
              <a:ext cx="152400" cy="1371600"/>
            </a:xfrm>
            <a:custGeom>
              <a:avLst/>
              <a:gdLst/>
              <a:ahLst/>
              <a:cxnLst/>
              <a:rect l="l" t="t" r="r" b="b"/>
              <a:pathLst>
                <a:path w="152400" h="1371600">
                  <a:moveTo>
                    <a:pt x="76200" y="0"/>
                  </a:moveTo>
                  <a:lnTo>
                    <a:pt x="0" y="273050"/>
                  </a:lnTo>
                  <a:lnTo>
                    <a:pt x="38100" y="273050"/>
                  </a:lnTo>
                  <a:lnTo>
                    <a:pt x="38100" y="1098550"/>
                  </a:lnTo>
                  <a:lnTo>
                    <a:pt x="0" y="1098550"/>
                  </a:lnTo>
                  <a:lnTo>
                    <a:pt x="76200" y="1371600"/>
                  </a:lnTo>
                  <a:lnTo>
                    <a:pt x="152400" y="1098550"/>
                  </a:lnTo>
                  <a:lnTo>
                    <a:pt x="114300" y="1098550"/>
                  </a:lnTo>
                  <a:lnTo>
                    <a:pt x="114300" y="273050"/>
                  </a:lnTo>
                  <a:lnTo>
                    <a:pt x="152400" y="27305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514600" y="1905000"/>
              <a:ext cx="152400" cy="1371600"/>
            </a:xfrm>
            <a:custGeom>
              <a:avLst/>
              <a:gdLst/>
              <a:ahLst/>
              <a:cxnLst/>
              <a:rect l="l" t="t" r="r" b="b"/>
              <a:pathLst>
                <a:path w="152400" h="1371600">
                  <a:moveTo>
                    <a:pt x="0" y="273050"/>
                  </a:moveTo>
                  <a:lnTo>
                    <a:pt x="76200" y="0"/>
                  </a:lnTo>
                  <a:lnTo>
                    <a:pt x="152400" y="273050"/>
                  </a:lnTo>
                  <a:lnTo>
                    <a:pt x="114300" y="273050"/>
                  </a:lnTo>
                  <a:lnTo>
                    <a:pt x="114300" y="1098550"/>
                  </a:lnTo>
                  <a:lnTo>
                    <a:pt x="152400" y="1098550"/>
                  </a:lnTo>
                  <a:lnTo>
                    <a:pt x="76200" y="1371600"/>
                  </a:lnTo>
                  <a:lnTo>
                    <a:pt x="0" y="1098550"/>
                  </a:lnTo>
                  <a:lnTo>
                    <a:pt x="38100" y="1098550"/>
                  </a:lnTo>
                  <a:lnTo>
                    <a:pt x="38100" y="273050"/>
                  </a:lnTo>
                  <a:lnTo>
                    <a:pt x="0" y="27305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514600" y="3276600"/>
              <a:ext cx="152400" cy="1752600"/>
            </a:xfrm>
            <a:custGeom>
              <a:avLst/>
              <a:gdLst/>
              <a:ahLst/>
              <a:cxnLst/>
              <a:rect l="l" t="t" r="r" b="b"/>
              <a:pathLst>
                <a:path w="152400" h="1752600">
                  <a:moveTo>
                    <a:pt x="76200" y="0"/>
                  </a:moveTo>
                  <a:lnTo>
                    <a:pt x="0" y="349250"/>
                  </a:lnTo>
                  <a:lnTo>
                    <a:pt x="38100" y="349250"/>
                  </a:lnTo>
                  <a:lnTo>
                    <a:pt x="38100" y="1403350"/>
                  </a:lnTo>
                  <a:lnTo>
                    <a:pt x="0" y="1403350"/>
                  </a:lnTo>
                  <a:lnTo>
                    <a:pt x="76200" y="1752600"/>
                  </a:lnTo>
                  <a:lnTo>
                    <a:pt x="152400" y="1403350"/>
                  </a:lnTo>
                  <a:lnTo>
                    <a:pt x="114300" y="1403350"/>
                  </a:lnTo>
                  <a:lnTo>
                    <a:pt x="114300" y="349250"/>
                  </a:lnTo>
                  <a:lnTo>
                    <a:pt x="152400" y="34925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514600" y="3276600"/>
              <a:ext cx="152400" cy="1752600"/>
            </a:xfrm>
            <a:custGeom>
              <a:avLst/>
              <a:gdLst/>
              <a:ahLst/>
              <a:cxnLst/>
              <a:rect l="l" t="t" r="r" b="b"/>
              <a:pathLst>
                <a:path w="152400" h="1752600">
                  <a:moveTo>
                    <a:pt x="0" y="349250"/>
                  </a:moveTo>
                  <a:lnTo>
                    <a:pt x="76200" y="0"/>
                  </a:lnTo>
                  <a:lnTo>
                    <a:pt x="152400" y="349250"/>
                  </a:lnTo>
                  <a:lnTo>
                    <a:pt x="114300" y="349250"/>
                  </a:lnTo>
                  <a:lnTo>
                    <a:pt x="114300" y="1403350"/>
                  </a:lnTo>
                  <a:lnTo>
                    <a:pt x="152400" y="1403350"/>
                  </a:lnTo>
                  <a:lnTo>
                    <a:pt x="76200" y="1752600"/>
                  </a:lnTo>
                  <a:lnTo>
                    <a:pt x="0" y="1403350"/>
                  </a:lnTo>
                  <a:lnTo>
                    <a:pt x="38100" y="1403350"/>
                  </a:lnTo>
                  <a:lnTo>
                    <a:pt x="38100" y="349250"/>
                  </a:lnTo>
                  <a:lnTo>
                    <a:pt x="0" y="34925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/>
          <p:nvPr/>
        </p:nvSpPr>
        <p:spPr>
          <a:xfrm>
            <a:off x="6319929" y="2920999"/>
            <a:ext cx="746760" cy="0"/>
          </a:xfrm>
          <a:custGeom>
            <a:avLst/>
            <a:gdLst/>
            <a:ahLst/>
            <a:cxnLst/>
            <a:rect l="l" t="t" r="r" b="b"/>
            <a:pathLst>
              <a:path w="746759">
                <a:moveTo>
                  <a:pt x="0" y="0"/>
                </a:moveTo>
                <a:lnTo>
                  <a:pt x="746759" y="0"/>
                </a:lnTo>
              </a:path>
            </a:pathLst>
          </a:custGeom>
          <a:ln w="97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315609" y="2920999"/>
            <a:ext cx="812800" cy="0"/>
          </a:xfrm>
          <a:custGeom>
            <a:avLst/>
            <a:gdLst/>
            <a:ahLst/>
            <a:cxnLst/>
            <a:rect l="l" t="t" r="r" b="b"/>
            <a:pathLst>
              <a:path w="812800">
                <a:moveTo>
                  <a:pt x="0" y="0"/>
                </a:moveTo>
                <a:lnTo>
                  <a:pt x="812800" y="0"/>
                </a:lnTo>
              </a:path>
            </a:pathLst>
          </a:custGeom>
          <a:ln w="97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6582819" y="2584450"/>
            <a:ext cx="1331595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65835" algn="l"/>
              </a:tabLst>
            </a:pPr>
            <a:r>
              <a:rPr sz="1850" i="1" dirty="0">
                <a:latin typeface="Times New Roman"/>
                <a:cs typeface="Times New Roman"/>
              </a:rPr>
              <a:t>V	</a:t>
            </a:r>
            <a:r>
              <a:rPr sz="1850" dirty="0">
                <a:latin typeface="Times New Roman"/>
                <a:cs typeface="Times New Roman"/>
              </a:rPr>
              <a:t>2</a:t>
            </a:r>
            <a:r>
              <a:rPr sz="1850" spc="-10" dirty="0">
                <a:latin typeface="Times New Roman"/>
                <a:cs typeface="Times New Roman"/>
              </a:rPr>
              <a:t>2</a:t>
            </a:r>
            <a:r>
              <a:rPr sz="1850" dirty="0">
                <a:latin typeface="Times New Roman"/>
                <a:cs typeface="Times New Roman"/>
              </a:rPr>
              <a:t>0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955438" y="3145789"/>
            <a:ext cx="2929255" cy="728980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sz="1850" spc="30" dirty="0">
                <a:latin typeface="Symbol"/>
                <a:cs typeface="Symbol"/>
              </a:rPr>
              <a:t></a:t>
            </a:r>
            <a:r>
              <a:rPr sz="1850" i="1" spc="30" dirty="0">
                <a:latin typeface="Times New Roman"/>
                <a:cs typeface="Times New Roman"/>
              </a:rPr>
              <a:t>V</a:t>
            </a:r>
            <a:r>
              <a:rPr sz="1850" spc="30" dirty="0">
                <a:latin typeface="Times New Roman"/>
                <a:cs typeface="Times New Roman"/>
              </a:rPr>
              <a:t>1</a:t>
            </a:r>
            <a:r>
              <a:rPr sz="1850" spc="-215" dirty="0">
                <a:latin typeface="Times New Roman"/>
                <a:cs typeface="Times New Roman"/>
              </a:rPr>
              <a:t> </a:t>
            </a:r>
            <a:r>
              <a:rPr sz="1850" spc="-10" dirty="0">
                <a:latin typeface="Symbol"/>
                <a:cs typeface="Symbol"/>
              </a:rPr>
              <a:t></a:t>
            </a:r>
            <a:r>
              <a:rPr sz="1850" spc="20" dirty="0">
                <a:latin typeface="Times New Roman"/>
                <a:cs typeface="Times New Roman"/>
              </a:rPr>
              <a:t> </a:t>
            </a:r>
            <a:r>
              <a:rPr sz="1850" i="1" dirty="0">
                <a:latin typeface="Times New Roman"/>
                <a:cs typeface="Times New Roman"/>
              </a:rPr>
              <a:t>I</a:t>
            </a:r>
            <a:r>
              <a:rPr sz="1850" i="1" spc="-75" dirty="0">
                <a:latin typeface="Times New Roman"/>
                <a:cs typeface="Times New Roman"/>
              </a:rPr>
              <a:t> </a:t>
            </a:r>
            <a:r>
              <a:rPr sz="1850" spc="-10" dirty="0">
                <a:latin typeface="Symbol"/>
                <a:cs typeface="Symbol"/>
              </a:rPr>
              <a:t></a:t>
            </a:r>
            <a:r>
              <a:rPr sz="1850" spc="-150" dirty="0">
                <a:latin typeface="Times New Roman"/>
                <a:cs typeface="Times New Roman"/>
              </a:rPr>
              <a:t> </a:t>
            </a:r>
            <a:r>
              <a:rPr sz="1850" i="1" spc="-65" dirty="0">
                <a:latin typeface="Times New Roman"/>
                <a:cs typeface="Times New Roman"/>
              </a:rPr>
              <a:t>R</a:t>
            </a:r>
            <a:r>
              <a:rPr sz="1850" spc="-65" dirty="0">
                <a:latin typeface="Times New Roman"/>
                <a:cs typeface="Times New Roman"/>
              </a:rPr>
              <a:t>1</a:t>
            </a:r>
            <a:r>
              <a:rPr sz="1850" spc="-210" dirty="0">
                <a:latin typeface="Times New Roman"/>
                <a:cs typeface="Times New Roman"/>
              </a:rPr>
              <a:t> </a:t>
            </a:r>
            <a:r>
              <a:rPr sz="1850" spc="-10" dirty="0">
                <a:latin typeface="Symbol"/>
                <a:cs typeface="Symbol"/>
              </a:rPr>
              <a:t></a:t>
            </a:r>
            <a:r>
              <a:rPr sz="1850" spc="-90" dirty="0">
                <a:latin typeface="Times New Roman"/>
                <a:cs typeface="Times New Roman"/>
              </a:rPr>
              <a:t> </a:t>
            </a:r>
            <a:r>
              <a:rPr sz="1850" spc="-10" dirty="0">
                <a:latin typeface="Times New Roman"/>
                <a:cs typeface="Times New Roman"/>
              </a:rPr>
              <a:t>550</a:t>
            </a:r>
            <a:r>
              <a:rPr sz="1850" spc="-290" dirty="0">
                <a:latin typeface="Times New Roman"/>
                <a:cs typeface="Times New Roman"/>
              </a:rPr>
              <a:t> </a:t>
            </a:r>
            <a:r>
              <a:rPr sz="1850" spc="-10" dirty="0">
                <a:latin typeface="Symbol"/>
                <a:cs typeface="Symbol"/>
              </a:rPr>
              <a:t></a:t>
            </a:r>
            <a:r>
              <a:rPr sz="1850" spc="-235" dirty="0">
                <a:latin typeface="Times New Roman"/>
                <a:cs typeface="Times New Roman"/>
              </a:rPr>
              <a:t> </a:t>
            </a:r>
            <a:r>
              <a:rPr sz="1850" spc="-5" dirty="0">
                <a:latin typeface="Times New Roman"/>
                <a:cs typeface="Times New Roman"/>
              </a:rPr>
              <a:t>0.2</a:t>
            </a:r>
            <a:r>
              <a:rPr sz="1850" spc="-65" dirty="0">
                <a:latin typeface="Times New Roman"/>
                <a:cs typeface="Times New Roman"/>
              </a:rPr>
              <a:t> </a:t>
            </a:r>
            <a:r>
              <a:rPr sz="1850" spc="-10" dirty="0">
                <a:latin typeface="Symbol"/>
                <a:cs typeface="Symbol"/>
              </a:rPr>
              <a:t></a:t>
            </a:r>
            <a:r>
              <a:rPr sz="1850" spc="-240" dirty="0">
                <a:latin typeface="Times New Roman"/>
                <a:cs typeface="Times New Roman"/>
              </a:rPr>
              <a:t> </a:t>
            </a:r>
            <a:r>
              <a:rPr sz="1850" spc="-40" dirty="0">
                <a:latin typeface="Times New Roman"/>
                <a:cs typeface="Times New Roman"/>
              </a:rPr>
              <a:t>110</a:t>
            </a:r>
            <a:r>
              <a:rPr sz="1850" i="1" spc="-40" dirty="0">
                <a:latin typeface="Times New Roman"/>
                <a:cs typeface="Times New Roman"/>
              </a:rPr>
              <a:t>V</a:t>
            </a: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sz="1850" spc="-10" dirty="0">
                <a:latin typeface="Symbol"/>
                <a:cs typeface="Symbol"/>
              </a:rPr>
              <a:t></a:t>
            </a:r>
            <a:r>
              <a:rPr sz="1850" i="1" spc="-10" dirty="0">
                <a:latin typeface="Times New Roman"/>
                <a:cs typeface="Times New Roman"/>
              </a:rPr>
              <a:t>V</a:t>
            </a:r>
            <a:r>
              <a:rPr sz="1850" i="1" spc="-155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2</a:t>
            </a:r>
            <a:r>
              <a:rPr sz="1850" spc="-60" dirty="0">
                <a:latin typeface="Times New Roman"/>
                <a:cs typeface="Times New Roman"/>
              </a:rPr>
              <a:t> </a:t>
            </a:r>
            <a:r>
              <a:rPr sz="1850" spc="-10" dirty="0">
                <a:latin typeface="Symbol"/>
                <a:cs typeface="Symbol"/>
              </a:rPr>
              <a:t></a:t>
            </a:r>
            <a:r>
              <a:rPr sz="1850" spc="-245" dirty="0">
                <a:latin typeface="Times New Roman"/>
                <a:cs typeface="Times New Roman"/>
              </a:rPr>
              <a:t> </a:t>
            </a:r>
            <a:r>
              <a:rPr sz="1850" spc="-40" dirty="0">
                <a:latin typeface="Times New Roman"/>
                <a:cs typeface="Times New Roman"/>
              </a:rPr>
              <a:t>110</a:t>
            </a:r>
            <a:r>
              <a:rPr sz="1850" i="1" spc="-40" dirty="0">
                <a:latin typeface="Times New Roman"/>
                <a:cs typeface="Times New Roman"/>
              </a:rPr>
              <a:t>V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116219" y="2733039"/>
            <a:ext cx="1781175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73785" algn="l"/>
              </a:tabLst>
            </a:pPr>
            <a:r>
              <a:rPr sz="1850" spc="-10" dirty="0">
                <a:latin typeface="Symbol"/>
                <a:cs typeface="Symbol"/>
              </a:rPr>
              <a:t></a:t>
            </a:r>
            <a:r>
              <a:rPr sz="1850" spc="-10" dirty="0">
                <a:latin typeface="Times New Roman"/>
                <a:cs typeface="Times New Roman"/>
              </a:rPr>
              <a:t>	</a:t>
            </a:r>
            <a:r>
              <a:rPr sz="1850" spc="-10" dirty="0">
                <a:latin typeface="Symbol"/>
                <a:cs typeface="Symbol"/>
              </a:rPr>
              <a:t></a:t>
            </a:r>
            <a:r>
              <a:rPr sz="1850" spc="-145" dirty="0">
                <a:latin typeface="Times New Roman"/>
                <a:cs typeface="Times New Roman"/>
              </a:rPr>
              <a:t> </a:t>
            </a:r>
            <a:r>
              <a:rPr sz="1850" spc="-5" dirty="0">
                <a:latin typeface="Times New Roman"/>
                <a:cs typeface="Times New Roman"/>
              </a:rPr>
              <a:t>550</a:t>
            </a:r>
            <a:r>
              <a:rPr sz="1850" spc="-315" dirty="0">
                <a:latin typeface="Times New Roman"/>
                <a:cs typeface="Times New Roman"/>
              </a:rPr>
              <a:t> </a:t>
            </a:r>
            <a:r>
              <a:rPr sz="1850" i="1" dirty="0">
                <a:latin typeface="Times New Roman"/>
                <a:cs typeface="Times New Roman"/>
              </a:rPr>
              <a:t>A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330088" y="2915919"/>
            <a:ext cx="1801495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96315" algn="l"/>
              </a:tabLst>
            </a:pPr>
            <a:r>
              <a:rPr sz="1850" i="1" spc="5" dirty="0">
                <a:latin typeface="Times New Roman"/>
                <a:cs typeface="Times New Roman"/>
              </a:rPr>
              <a:t>R</a:t>
            </a:r>
            <a:r>
              <a:rPr sz="1850" spc="5" dirty="0">
                <a:latin typeface="Times New Roman"/>
                <a:cs typeface="Times New Roman"/>
              </a:rPr>
              <a:t>1</a:t>
            </a:r>
            <a:r>
              <a:rPr sz="1850" spc="5" dirty="0">
                <a:latin typeface="Symbol"/>
                <a:cs typeface="Symbol"/>
              </a:rPr>
              <a:t></a:t>
            </a:r>
            <a:r>
              <a:rPr sz="1850" spc="-65" dirty="0">
                <a:latin typeface="Times New Roman"/>
                <a:cs typeface="Times New Roman"/>
              </a:rPr>
              <a:t> </a:t>
            </a:r>
            <a:r>
              <a:rPr sz="1850" i="1" spc="35" dirty="0">
                <a:latin typeface="Times New Roman"/>
                <a:cs typeface="Times New Roman"/>
              </a:rPr>
              <a:t>R</a:t>
            </a:r>
            <a:r>
              <a:rPr sz="1850" spc="35" dirty="0">
                <a:latin typeface="Times New Roman"/>
                <a:cs typeface="Times New Roman"/>
              </a:rPr>
              <a:t>2	</a:t>
            </a:r>
            <a:r>
              <a:rPr sz="1850" dirty="0">
                <a:latin typeface="Times New Roman"/>
                <a:cs typeface="Times New Roman"/>
              </a:rPr>
              <a:t>0.2</a:t>
            </a:r>
            <a:r>
              <a:rPr sz="1850" spc="-215" dirty="0">
                <a:latin typeface="Times New Roman"/>
                <a:cs typeface="Times New Roman"/>
              </a:rPr>
              <a:t> </a:t>
            </a:r>
            <a:r>
              <a:rPr sz="1850" spc="-10" dirty="0">
                <a:latin typeface="Symbol"/>
                <a:cs typeface="Symbol"/>
              </a:rPr>
              <a:t></a:t>
            </a:r>
            <a:r>
              <a:rPr sz="1850" spc="-185" dirty="0">
                <a:latin typeface="Times New Roman"/>
                <a:cs typeface="Times New Roman"/>
              </a:rPr>
              <a:t> </a:t>
            </a:r>
            <a:r>
              <a:rPr sz="1850" spc="-5" dirty="0">
                <a:latin typeface="Times New Roman"/>
                <a:cs typeface="Times New Roman"/>
              </a:rPr>
              <a:t>0.2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963058" y="2733039"/>
            <a:ext cx="311785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i="1" dirty="0">
                <a:latin typeface="Times New Roman"/>
                <a:cs typeface="Times New Roman"/>
              </a:rPr>
              <a:t>I</a:t>
            </a:r>
            <a:r>
              <a:rPr sz="1850" i="1" spc="75" dirty="0">
                <a:latin typeface="Times New Roman"/>
                <a:cs typeface="Times New Roman"/>
              </a:rPr>
              <a:t> </a:t>
            </a:r>
            <a:r>
              <a:rPr sz="1850" spc="-10" dirty="0">
                <a:latin typeface="Symbol"/>
                <a:cs typeface="Symbol"/>
              </a:rPr>
              <a:t></a:t>
            </a:r>
            <a:endParaRPr sz="185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483258" y="3441700"/>
            <a:ext cx="3835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11</a:t>
            </a:r>
            <a:r>
              <a:rPr sz="1200" spc="10" dirty="0">
                <a:latin typeface="Arial"/>
                <a:cs typeface="Arial"/>
              </a:rPr>
              <a:t>0</a:t>
            </a:r>
            <a:r>
              <a:rPr sz="1200" dirty="0">
                <a:latin typeface="Arial"/>
                <a:cs typeface="Arial"/>
              </a:rPr>
              <a:t>V</a:t>
            </a:r>
            <a:endParaRPr sz="12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483258" y="5147310"/>
            <a:ext cx="3835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11</a:t>
            </a:r>
            <a:r>
              <a:rPr sz="1200" spc="10" dirty="0">
                <a:latin typeface="Arial"/>
                <a:cs typeface="Arial"/>
              </a:rPr>
              <a:t>0</a:t>
            </a:r>
            <a:r>
              <a:rPr sz="1200" dirty="0">
                <a:latin typeface="Arial"/>
                <a:cs typeface="Arial"/>
              </a:rPr>
              <a:t>V</a:t>
            </a:r>
            <a:endParaRPr sz="12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813300" y="4813300"/>
            <a:ext cx="5494429" cy="41052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95250">
              <a:lnSpc>
                <a:spcPct val="104500"/>
              </a:lnSpc>
            </a:pPr>
            <a:r>
              <a:rPr sz="2800" spc="-5" dirty="0">
                <a:latin typeface="Arial"/>
                <a:cs typeface="Arial"/>
              </a:rPr>
              <a:t>Como vemos, la </a:t>
            </a:r>
            <a:r>
              <a:rPr sz="2800" spc="-10" dirty="0">
                <a:latin typeface="Arial"/>
                <a:cs typeface="Arial"/>
              </a:rPr>
              <a:t>persona </a:t>
            </a:r>
            <a:r>
              <a:rPr sz="2800" spc="-5" dirty="0">
                <a:latin typeface="Arial"/>
                <a:cs typeface="Arial"/>
              </a:rPr>
              <a:t>corre  riesgo </a:t>
            </a:r>
            <a:r>
              <a:rPr sz="2800" spc="-10" dirty="0">
                <a:latin typeface="Arial"/>
                <a:cs typeface="Arial"/>
              </a:rPr>
              <a:t>de electrocución ante </a:t>
            </a:r>
            <a:r>
              <a:rPr sz="2800" spc="-5" dirty="0">
                <a:latin typeface="Arial"/>
                <a:cs typeface="Arial"/>
              </a:rPr>
              <a:t>la  primera </a:t>
            </a:r>
            <a:r>
              <a:rPr sz="2800" spc="-10" dirty="0">
                <a:latin typeface="Arial"/>
                <a:cs typeface="Arial"/>
              </a:rPr>
              <a:t>falla </a:t>
            </a:r>
            <a:r>
              <a:rPr sz="2800" spc="-5" dirty="0">
                <a:latin typeface="Arial"/>
                <a:cs typeface="Arial"/>
              </a:rPr>
              <a:t>(U</a:t>
            </a:r>
            <a:r>
              <a:rPr sz="2800" spc="-7" baseline="-23809" dirty="0">
                <a:latin typeface="Arial"/>
                <a:cs typeface="Arial"/>
              </a:rPr>
              <a:t>L</a:t>
            </a:r>
            <a:r>
              <a:rPr sz="2800" spc="-5" dirty="0">
                <a:latin typeface="Arial"/>
                <a:cs typeface="Arial"/>
              </a:rPr>
              <a:t>=110V), </a:t>
            </a:r>
            <a:r>
              <a:rPr sz="2800" dirty="0">
                <a:latin typeface="Arial"/>
                <a:cs typeface="Arial"/>
              </a:rPr>
              <a:t>y </a:t>
            </a:r>
            <a:r>
              <a:rPr sz="2800" spc="-5" dirty="0">
                <a:latin typeface="Arial"/>
                <a:cs typeface="Arial"/>
              </a:rPr>
              <a:t>la  </a:t>
            </a:r>
            <a:r>
              <a:rPr sz="2800" spc="-10" dirty="0">
                <a:latin typeface="Arial"/>
                <a:cs typeface="Arial"/>
              </a:rPr>
              <a:t>corriente de </a:t>
            </a:r>
            <a:r>
              <a:rPr sz="2800" spc="-5" dirty="0">
                <a:latin typeface="Arial"/>
                <a:cs typeface="Arial"/>
              </a:rPr>
              <a:t>fuga </a:t>
            </a:r>
            <a:r>
              <a:rPr sz="2800" spc="-10" dirty="0">
                <a:latin typeface="Arial"/>
                <a:cs typeface="Arial"/>
              </a:rPr>
              <a:t>de 550A </a:t>
            </a:r>
            <a:r>
              <a:rPr sz="2800" dirty="0">
                <a:latin typeface="Arial"/>
                <a:cs typeface="Arial"/>
              </a:rPr>
              <a:t>si</a:t>
            </a:r>
            <a:r>
              <a:rPr sz="2800" spc="1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hace</a:t>
            </a:r>
            <a:endParaRPr sz="2800" dirty="0">
              <a:latin typeface="Arial"/>
              <a:cs typeface="Arial"/>
            </a:endParaRPr>
          </a:p>
          <a:p>
            <a:pPr marL="38100" marR="295910">
              <a:lnSpc>
                <a:spcPct val="100000"/>
              </a:lnSpc>
            </a:pPr>
            <a:r>
              <a:rPr sz="2800" spc="-10" dirty="0">
                <a:latin typeface="Arial"/>
                <a:cs typeface="Arial"/>
              </a:rPr>
              <a:t>reaccionar un </a:t>
            </a:r>
            <a:r>
              <a:rPr sz="2800" spc="-5" dirty="0">
                <a:latin typeface="Arial"/>
                <a:cs typeface="Arial"/>
              </a:rPr>
              <a:t>Interruptor </a:t>
            </a:r>
            <a:r>
              <a:rPr sz="2800" spc="5" dirty="0">
                <a:latin typeface="Arial"/>
                <a:cs typeface="Arial"/>
              </a:rPr>
              <a:t>TM </a:t>
            </a:r>
            <a:r>
              <a:rPr sz="2800" spc="-10" dirty="0">
                <a:latin typeface="Arial"/>
                <a:cs typeface="Arial"/>
              </a:rPr>
              <a:t>de  </a:t>
            </a:r>
            <a:r>
              <a:rPr sz="2800" spc="-5" dirty="0">
                <a:latin typeface="Arial"/>
                <a:cs typeface="Arial"/>
              </a:rPr>
              <a:t>forma</a:t>
            </a:r>
            <a:r>
              <a:rPr sz="2800" spc="-10" dirty="0">
                <a:latin typeface="Arial"/>
                <a:cs typeface="Arial"/>
              </a:rPr>
              <a:t> instantánea.</a:t>
            </a:r>
            <a:endParaRPr sz="2800" dirty="0">
              <a:latin typeface="Arial"/>
              <a:cs typeface="Arial"/>
            </a:endParaRPr>
          </a:p>
          <a:p>
            <a:pPr marL="38100" marR="30480">
              <a:lnSpc>
                <a:spcPct val="100000"/>
              </a:lnSpc>
              <a:spcBef>
                <a:spcPts val="1120"/>
              </a:spcBef>
            </a:pPr>
            <a:r>
              <a:rPr sz="2800" b="1" spc="-10" dirty="0">
                <a:latin typeface="Arial"/>
                <a:cs typeface="Arial"/>
              </a:rPr>
              <a:t>Conclusión</a:t>
            </a:r>
            <a:r>
              <a:rPr sz="2800" spc="-10" dirty="0">
                <a:latin typeface="Arial"/>
                <a:cs typeface="Arial"/>
              </a:rPr>
              <a:t>: </a:t>
            </a:r>
            <a:r>
              <a:rPr sz="2800" dirty="0">
                <a:latin typeface="Arial"/>
                <a:cs typeface="Arial"/>
              </a:rPr>
              <a:t>se </a:t>
            </a:r>
            <a:r>
              <a:rPr sz="2800" spc="-10" dirty="0">
                <a:latin typeface="Arial"/>
                <a:cs typeface="Arial"/>
              </a:rPr>
              <a:t>puede </a:t>
            </a:r>
            <a:r>
              <a:rPr sz="2800" spc="-5" dirty="0">
                <a:latin typeface="Arial"/>
                <a:cs typeface="Arial"/>
              </a:rPr>
              <a:t>usar un </a:t>
            </a:r>
            <a:r>
              <a:rPr sz="2800" dirty="0">
                <a:latin typeface="Arial"/>
                <a:cs typeface="Arial"/>
              </a:rPr>
              <a:t>ITM  o </a:t>
            </a:r>
            <a:r>
              <a:rPr sz="2800" spc="-5" dirty="0">
                <a:latin typeface="Arial"/>
                <a:cs typeface="Arial"/>
              </a:rPr>
              <a:t>un </a:t>
            </a:r>
            <a:r>
              <a:rPr sz="2800" dirty="0">
                <a:latin typeface="Arial"/>
                <a:cs typeface="Arial"/>
              </a:rPr>
              <a:t>ID (si </a:t>
            </a:r>
            <a:r>
              <a:rPr sz="2800" spc="-10" dirty="0">
                <a:latin typeface="Arial"/>
                <a:cs typeface="Arial"/>
              </a:rPr>
              <a:t>tiene </a:t>
            </a:r>
            <a:r>
              <a:rPr sz="2800" spc="-5" dirty="0">
                <a:latin typeface="Arial"/>
                <a:cs typeface="Arial"/>
              </a:rPr>
              <a:t>suficiente  </a:t>
            </a:r>
            <a:r>
              <a:rPr sz="2800" spc="-10" dirty="0">
                <a:latin typeface="Arial"/>
                <a:cs typeface="Arial"/>
              </a:rPr>
              <a:t>capacidad </a:t>
            </a:r>
            <a:r>
              <a:rPr sz="2800" spc="-5" dirty="0">
                <a:latin typeface="Arial"/>
                <a:cs typeface="Arial"/>
              </a:rPr>
              <a:t>de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ruptura).</a:t>
            </a:r>
            <a:endParaRPr sz="2800" dirty="0">
              <a:latin typeface="Arial"/>
              <a:cs typeface="Aria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4499156" y="2716937"/>
            <a:ext cx="466725" cy="466725"/>
            <a:chOff x="4110127" y="1671727"/>
            <a:chExt cx="466725" cy="466725"/>
          </a:xfrm>
        </p:grpSpPr>
        <p:sp>
          <p:nvSpPr>
            <p:cNvPr id="34" name="object 34"/>
            <p:cNvSpPr/>
            <p:nvPr/>
          </p:nvSpPr>
          <p:spPr>
            <a:xfrm>
              <a:off x="4114800" y="1676399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275614" y="4509"/>
                  </a:lnTo>
                  <a:lnTo>
                    <a:pt x="318968" y="17502"/>
                  </a:lnTo>
                  <a:lnTo>
                    <a:pt x="357857" y="38174"/>
                  </a:lnTo>
                  <a:lnTo>
                    <a:pt x="391477" y="65722"/>
                  </a:lnTo>
                  <a:lnTo>
                    <a:pt x="419025" y="99342"/>
                  </a:lnTo>
                  <a:lnTo>
                    <a:pt x="439697" y="138231"/>
                  </a:lnTo>
                  <a:lnTo>
                    <a:pt x="452690" y="181585"/>
                  </a:lnTo>
                  <a:lnTo>
                    <a:pt x="457200" y="228600"/>
                  </a:lnTo>
                  <a:lnTo>
                    <a:pt x="452690" y="275614"/>
                  </a:lnTo>
                  <a:lnTo>
                    <a:pt x="439697" y="318968"/>
                  </a:lnTo>
                  <a:lnTo>
                    <a:pt x="419025" y="357857"/>
                  </a:lnTo>
                  <a:lnTo>
                    <a:pt x="391477" y="391477"/>
                  </a:lnTo>
                  <a:lnTo>
                    <a:pt x="357857" y="419025"/>
                  </a:lnTo>
                  <a:lnTo>
                    <a:pt x="318968" y="439697"/>
                  </a:lnTo>
                  <a:lnTo>
                    <a:pt x="275614" y="452690"/>
                  </a:lnTo>
                  <a:lnTo>
                    <a:pt x="228600" y="457200"/>
                  </a:lnTo>
                  <a:lnTo>
                    <a:pt x="181585" y="452690"/>
                  </a:lnTo>
                  <a:lnTo>
                    <a:pt x="138231" y="439697"/>
                  </a:lnTo>
                  <a:lnTo>
                    <a:pt x="99342" y="419025"/>
                  </a:lnTo>
                  <a:lnTo>
                    <a:pt x="65722" y="391477"/>
                  </a:lnTo>
                  <a:lnTo>
                    <a:pt x="38174" y="357857"/>
                  </a:lnTo>
                  <a:lnTo>
                    <a:pt x="17502" y="318968"/>
                  </a:lnTo>
                  <a:lnTo>
                    <a:pt x="4509" y="275614"/>
                  </a:lnTo>
                  <a:lnTo>
                    <a:pt x="0" y="228600"/>
                  </a:lnTo>
                  <a:lnTo>
                    <a:pt x="4509" y="181585"/>
                  </a:lnTo>
                  <a:lnTo>
                    <a:pt x="17502" y="138231"/>
                  </a:lnTo>
                  <a:lnTo>
                    <a:pt x="38174" y="99342"/>
                  </a:lnTo>
                  <a:lnTo>
                    <a:pt x="65722" y="65722"/>
                  </a:lnTo>
                  <a:lnTo>
                    <a:pt x="99342" y="38174"/>
                  </a:lnTo>
                  <a:lnTo>
                    <a:pt x="138231" y="17502"/>
                  </a:lnTo>
                  <a:lnTo>
                    <a:pt x="181585" y="4509"/>
                  </a:lnTo>
                  <a:lnTo>
                    <a:pt x="228600" y="0"/>
                  </a:lnTo>
                  <a:close/>
                </a:path>
                <a:path w="457200" h="457200">
                  <a:moveTo>
                    <a:pt x="76200" y="152400"/>
                  </a:moveTo>
                  <a:lnTo>
                    <a:pt x="152400" y="228600"/>
                  </a:lnTo>
                </a:path>
                <a:path w="457200" h="457200">
                  <a:moveTo>
                    <a:pt x="76200" y="228600"/>
                  </a:moveTo>
                  <a:lnTo>
                    <a:pt x="152400" y="152400"/>
                  </a:lnTo>
                </a:path>
                <a:path w="457200" h="457200">
                  <a:moveTo>
                    <a:pt x="304800" y="152400"/>
                  </a:moveTo>
                  <a:lnTo>
                    <a:pt x="381000" y="228600"/>
                  </a:lnTo>
                </a:path>
                <a:path w="457200" h="457200">
                  <a:moveTo>
                    <a:pt x="304800" y="228600"/>
                  </a:moveTo>
                  <a:lnTo>
                    <a:pt x="381000" y="152400"/>
                  </a:lnTo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262527" y="1976527"/>
              <a:ext cx="161744" cy="8554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2252118" y="6116319"/>
            <a:ext cx="2142490" cy="861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3530" marR="5080" indent="-290830">
              <a:lnSpc>
                <a:spcPct val="1523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Esquema </a:t>
            </a:r>
            <a:r>
              <a:rPr sz="1800" spc="-5" dirty="0">
                <a:latin typeface="Arial"/>
                <a:cs typeface="Arial"/>
              </a:rPr>
              <a:t>del circuito  de lazo de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falla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48510" y="897891"/>
            <a:ext cx="7045959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33700" marR="5080" indent="-2921000">
              <a:lnSpc>
                <a:spcPct val="100000"/>
              </a:lnSpc>
              <a:spcBef>
                <a:spcPts val="100"/>
              </a:spcBef>
              <a:tabLst>
                <a:tab pos="3002280" algn="l"/>
                <a:tab pos="5286375" algn="l"/>
              </a:tabLst>
            </a:pPr>
            <a:r>
              <a:rPr sz="4000" spc="-5" dirty="0"/>
              <a:t>Esquema</a:t>
            </a:r>
            <a:r>
              <a:rPr sz="4000" dirty="0"/>
              <a:t> </a:t>
            </a:r>
            <a:r>
              <a:rPr sz="4000" spc="-5" dirty="0"/>
              <a:t>de		Conexión	</a:t>
            </a:r>
            <a:r>
              <a:rPr sz="4000" dirty="0"/>
              <a:t>a</a:t>
            </a:r>
            <a:r>
              <a:rPr sz="4000" spc="-105" dirty="0"/>
              <a:t> </a:t>
            </a:r>
            <a:r>
              <a:rPr sz="4000" spc="-5" dirty="0"/>
              <a:t>Tierra  </a:t>
            </a:r>
            <a:r>
              <a:rPr sz="4000" spc="-10" dirty="0"/>
              <a:t>TN-S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393700" y="2222500"/>
            <a:ext cx="9906000" cy="7569893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355600" marR="487045" indent="-342900" algn="just">
              <a:lnSpc>
                <a:spcPts val="2690"/>
              </a:lnSpc>
              <a:spcBef>
                <a:spcPts val="745"/>
              </a:spcBef>
              <a:buChar char="•"/>
              <a:tabLst>
                <a:tab pos="354965" algn="l"/>
                <a:tab pos="355600" algn="l"/>
              </a:tabLst>
            </a:pPr>
            <a:r>
              <a:rPr sz="3600" spc="-5" dirty="0">
                <a:latin typeface="Arial"/>
                <a:cs typeface="Arial"/>
              </a:rPr>
              <a:t>El ECT TN-S puede usarse en </a:t>
            </a:r>
            <a:r>
              <a:rPr sz="3600" dirty="0">
                <a:latin typeface="Arial"/>
                <a:cs typeface="Arial"/>
              </a:rPr>
              <a:t>los </a:t>
            </a:r>
            <a:r>
              <a:rPr sz="3600" spc="-5" dirty="0">
                <a:latin typeface="Arial"/>
                <a:cs typeface="Arial"/>
              </a:rPr>
              <a:t>siguientes  casos:</a:t>
            </a:r>
            <a:endParaRPr sz="3600" dirty="0">
              <a:latin typeface="Arial"/>
              <a:cs typeface="Arial"/>
            </a:endParaRPr>
          </a:p>
          <a:p>
            <a:pPr marL="755650" marR="48260" lvl="1" indent="-285750" algn="just">
              <a:lnSpc>
                <a:spcPct val="79900"/>
              </a:lnSpc>
              <a:spcBef>
                <a:spcPts val="620"/>
              </a:spcBef>
              <a:buChar char="–"/>
              <a:tabLst>
                <a:tab pos="755650" algn="l"/>
              </a:tabLst>
            </a:pPr>
            <a:r>
              <a:rPr sz="3600" spc="-10" dirty="0">
                <a:latin typeface="Arial"/>
                <a:cs typeface="Arial"/>
              </a:rPr>
              <a:t>Cuando </a:t>
            </a:r>
            <a:r>
              <a:rPr sz="3600" dirty="0">
                <a:latin typeface="Arial"/>
                <a:cs typeface="Arial"/>
              </a:rPr>
              <a:t>se </a:t>
            </a:r>
            <a:r>
              <a:rPr sz="3600" spc="-5" dirty="0">
                <a:latin typeface="Arial"/>
                <a:cs typeface="Arial"/>
              </a:rPr>
              <a:t>recibe alimentación en </a:t>
            </a:r>
            <a:r>
              <a:rPr sz="3600" dirty="0">
                <a:latin typeface="Arial"/>
                <a:cs typeface="Arial"/>
              </a:rPr>
              <a:t>MT o </a:t>
            </a:r>
            <a:r>
              <a:rPr sz="3600" spc="-5" dirty="0">
                <a:latin typeface="Arial"/>
                <a:cs typeface="Arial"/>
              </a:rPr>
              <a:t>AT desde la  </a:t>
            </a:r>
            <a:r>
              <a:rPr sz="3600" spc="-10" dirty="0">
                <a:latin typeface="Arial"/>
                <a:cs typeface="Arial"/>
              </a:rPr>
              <a:t>RP.</a:t>
            </a:r>
            <a:endParaRPr sz="3600" dirty="0">
              <a:latin typeface="Arial"/>
              <a:cs typeface="Arial"/>
            </a:endParaRPr>
          </a:p>
          <a:p>
            <a:pPr marL="755650" marR="1251585" lvl="1" indent="-285750" algn="just">
              <a:lnSpc>
                <a:spcPct val="79900"/>
              </a:lnSpc>
              <a:spcBef>
                <a:spcPts val="600"/>
              </a:spcBef>
              <a:buChar char="–"/>
              <a:tabLst>
                <a:tab pos="755650" algn="l"/>
              </a:tabLst>
            </a:pPr>
            <a:r>
              <a:rPr sz="3600" spc="-10" dirty="0">
                <a:latin typeface="Arial"/>
                <a:cs typeface="Arial"/>
              </a:rPr>
              <a:t>Cuando </a:t>
            </a:r>
            <a:r>
              <a:rPr sz="3600" dirty="0">
                <a:latin typeface="Arial"/>
                <a:cs typeface="Arial"/>
              </a:rPr>
              <a:t>se </a:t>
            </a:r>
            <a:r>
              <a:rPr sz="3600" spc="-5" dirty="0">
                <a:latin typeface="Arial"/>
                <a:cs typeface="Arial"/>
              </a:rPr>
              <a:t>alimenta la instalación desde </a:t>
            </a:r>
            <a:r>
              <a:rPr sz="3600" dirty="0">
                <a:latin typeface="Arial"/>
                <a:cs typeface="Arial"/>
              </a:rPr>
              <a:t>un  </a:t>
            </a:r>
            <a:r>
              <a:rPr sz="3600" spc="-5" dirty="0">
                <a:latin typeface="Arial"/>
                <a:cs typeface="Arial"/>
              </a:rPr>
              <a:t>generador </a:t>
            </a:r>
            <a:r>
              <a:rPr sz="3600" dirty="0">
                <a:latin typeface="Arial"/>
                <a:cs typeface="Arial"/>
              </a:rPr>
              <a:t>de </a:t>
            </a:r>
            <a:r>
              <a:rPr sz="3600" spc="-10" dirty="0">
                <a:latin typeface="Arial"/>
                <a:cs typeface="Arial"/>
              </a:rPr>
              <a:t>propiedad del </a:t>
            </a:r>
            <a:r>
              <a:rPr sz="3600" spc="-5" dirty="0">
                <a:latin typeface="Arial"/>
                <a:cs typeface="Arial"/>
              </a:rPr>
              <a:t>usuario.</a:t>
            </a:r>
            <a:endParaRPr sz="3600" dirty="0">
              <a:latin typeface="Arial"/>
              <a:cs typeface="Arial"/>
            </a:endParaRPr>
          </a:p>
          <a:p>
            <a:pPr marL="755650" marR="221615" lvl="1" indent="-285750" algn="just">
              <a:lnSpc>
                <a:spcPct val="79900"/>
              </a:lnSpc>
              <a:spcBef>
                <a:spcPts val="600"/>
              </a:spcBef>
              <a:buChar char="–"/>
              <a:tabLst>
                <a:tab pos="755650" algn="l"/>
              </a:tabLst>
            </a:pPr>
            <a:r>
              <a:rPr sz="3600" spc="-10" dirty="0">
                <a:latin typeface="Arial"/>
                <a:cs typeface="Arial"/>
              </a:rPr>
              <a:t>Cuando </a:t>
            </a:r>
            <a:r>
              <a:rPr sz="3600" dirty="0">
                <a:latin typeface="Arial"/>
                <a:cs typeface="Arial"/>
              </a:rPr>
              <a:t>se </a:t>
            </a:r>
            <a:r>
              <a:rPr sz="3600" spc="-5" dirty="0">
                <a:latin typeface="Arial"/>
                <a:cs typeface="Arial"/>
              </a:rPr>
              <a:t>alimenta la instalación desde la </a:t>
            </a:r>
            <a:r>
              <a:rPr sz="3600" spc="-10" dirty="0">
                <a:latin typeface="Arial"/>
                <a:cs typeface="Arial"/>
              </a:rPr>
              <a:t>RPBT </a:t>
            </a:r>
            <a:r>
              <a:rPr sz="3600" dirty="0">
                <a:latin typeface="Arial"/>
                <a:cs typeface="Arial"/>
              </a:rPr>
              <a:t>y  </a:t>
            </a:r>
            <a:r>
              <a:rPr sz="3600" spc="-10" dirty="0">
                <a:latin typeface="Arial"/>
                <a:cs typeface="Arial"/>
              </a:rPr>
              <a:t>hay </a:t>
            </a:r>
            <a:r>
              <a:rPr sz="3600" dirty="0">
                <a:latin typeface="Arial"/>
                <a:cs typeface="Arial"/>
              </a:rPr>
              <a:t>un </a:t>
            </a:r>
            <a:r>
              <a:rPr sz="3600" spc="-5" dirty="0">
                <a:latin typeface="Arial"/>
                <a:cs typeface="Arial"/>
              </a:rPr>
              <a:t>transformador</a:t>
            </a:r>
            <a:r>
              <a:rPr sz="3600" dirty="0">
                <a:latin typeface="Arial"/>
                <a:cs typeface="Arial"/>
              </a:rPr>
              <a:t> </a:t>
            </a:r>
            <a:r>
              <a:rPr sz="3600" spc="-5" dirty="0">
                <a:latin typeface="Arial"/>
                <a:cs typeface="Arial"/>
              </a:rPr>
              <a:t>BT/BT</a:t>
            </a:r>
            <a:r>
              <a:rPr sz="3600" spc="-5" dirty="0" smtClean="0">
                <a:latin typeface="Arial"/>
                <a:cs typeface="Arial"/>
              </a:rPr>
              <a:t>.</a:t>
            </a:r>
            <a:endParaRPr lang="es-AR" sz="3600" spc="-5" dirty="0" smtClean="0">
              <a:latin typeface="Arial"/>
              <a:cs typeface="Arial"/>
            </a:endParaRPr>
          </a:p>
          <a:p>
            <a:pPr marL="755650" marR="221615" lvl="1" indent="-285750" algn="just">
              <a:lnSpc>
                <a:spcPct val="79900"/>
              </a:lnSpc>
              <a:spcBef>
                <a:spcPts val="600"/>
              </a:spcBef>
              <a:buChar char="–"/>
              <a:tabLst>
                <a:tab pos="755650" algn="l"/>
              </a:tabLst>
            </a:pPr>
            <a:endParaRPr sz="3600" dirty="0">
              <a:latin typeface="Arial"/>
              <a:cs typeface="Arial"/>
            </a:endParaRPr>
          </a:p>
          <a:p>
            <a:pPr marL="355600" marR="5080" indent="-342900" algn="just">
              <a:lnSpc>
                <a:spcPct val="79800"/>
              </a:lnSpc>
              <a:spcBef>
                <a:spcPts val="710"/>
              </a:spcBef>
              <a:buChar char="•"/>
              <a:tabLst>
                <a:tab pos="354965" algn="l"/>
                <a:tab pos="355600" algn="l"/>
              </a:tabLst>
            </a:pPr>
            <a:r>
              <a:rPr sz="3600" spc="-5" dirty="0">
                <a:latin typeface="Arial"/>
                <a:cs typeface="Arial"/>
              </a:rPr>
              <a:t>Siempre tener presente </a:t>
            </a:r>
            <a:r>
              <a:rPr sz="3600" dirty="0">
                <a:latin typeface="Arial"/>
                <a:cs typeface="Arial"/>
              </a:rPr>
              <a:t>la </a:t>
            </a:r>
            <a:r>
              <a:rPr sz="3600" spc="-5" dirty="0">
                <a:latin typeface="Arial"/>
                <a:cs typeface="Arial"/>
              </a:rPr>
              <a:t>capacidad de ruptura  de los elementos de protección (ID</a:t>
            </a:r>
            <a:r>
              <a:rPr sz="3600" spc="-5" dirty="0" smtClean="0">
                <a:latin typeface="Arial"/>
                <a:cs typeface="Arial"/>
              </a:rPr>
              <a:t>).</a:t>
            </a:r>
            <a:endParaRPr lang="es-AR" sz="3600" spc="-5" dirty="0" smtClean="0">
              <a:latin typeface="Arial"/>
              <a:cs typeface="Arial"/>
            </a:endParaRPr>
          </a:p>
          <a:p>
            <a:pPr marL="12700" marR="5080" algn="just">
              <a:lnSpc>
                <a:spcPct val="79800"/>
              </a:lnSpc>
              <a:spcBef>
                <a:spcPts val="710"/>
              </a:spcBef>
              <a:tabLst>
                <a:tab pos="354965" algn="l"/>
                <a:tab pos="355600" algn="l"/>
              </a:tabLst>
            </a:pPr>
            <a:endParaRPr sz="3600" dirty="0">
              <a:latin typeface="Arial"/>
              <a:cs typeface="Arial"/>
            </a:endParaRPr>
          </a:p>
          <a:p>
            <a:pPr marL="355600" marR="25400" indent="-342900" algn="just">
              <a:lnSpc>
                <a:spcPct val="79800"/>
              </a:lnSpc>
              <a:spcBef>
                <a:spcPts val="710"/>
              </a:spcBef>
              <a:buChar char="•"/>
              <a:tabLst>
                <a:tab pos="354965" algn="l"/>
                <a:tab pos="355600" algn="l"/>
              </a:tabLst>
            </a:pPr>
            <a:r>
              <a:rPr sz="3600" spc="-5" dirty="0">
                <a:latin typeface="Arial"/>
                <a:cs typeface="Arial"/>
              </a:rPr>
              <a:t>Se debe tener especial cuidado en dimensionar  correctamente el conductor </a:t>
            </a:r>
            <a:r>
              <a:rPr sz="3600" spc="5" dirty="0">
                <a:latin typeface="Arial"/>
                <a:cs typeface="Arial"/>
              </a:rPr>
              <a:t>de </a:t>
            </a:r>
            <a:r>
              <a:rPr sz="3600" spc="-5" dirty="0">
                <a:latin typeface="Arial"/>
                <a:cs typeface="Arial"/>
              </a:rPr>
              <a:t>protección </a:t>
            </a:r>
            <a:r>
              <a:rPr sz="3600" spc="-10" dirty="0">
                <a:latin typeface="Arial"/>
                <a:cs typeface="Arial"/>
              </a:rPr>
              <a:t>PE.</a:t>
            </a:r>
            <a:endParaRPr sz="36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17700" y="1308100"/>
            <a:ext cx="7045959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19095" marR="5080" indent="-2907030">
              <a:lnSpc>
                <a:spcPct val="100000"/>
              </a:lnSpc>
              <a:spcBef>
                <a:spcPts val="100"/>
              </a:spcBef>
              <a:tabLst>
                <a:tab pos="3002280" algn="l"/>
                <a:tab pos="5286375" algn="l"/>
              </a:tabLst>
            </a:pPr>
            <a:r>
              <a:rPr sz="4000" spc="-5" dirty="0"/>
              <a:t>Esquema</a:t>
            </a:r>
            <a:r>
              <a:rPr sz="4000" dirty="0"/>
              <a:t> </a:t>
            </a:r>
            <a:r>
              <a:rPr sz="4000" spc="-5" dirty="0"/>
              <a:t>de		Conexión	</a:t>
            </a:r>
            <a:r>
              <a:rPr sz="4000" dirty="0"/>
              <a:t>a</a:t>
            </a:r>
            <a:r>
              <a:rPr sz="4000" spc="-105" dirty="0"/>
              <a:t> </a:t>
            </a:r>
            <a:r>
              <a:rPr sz="4000" spc="-5" dirty="0"/>
              <a:t>Tierra  </a:t>
            </a:r>
            <a:r>
              <a:rPr sz="4000" spc="-10" dirty="0"/>
              <a:t>TN-C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1405890" y="2654300"/>
            <a:ext cx="1504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latin typeface="Arial"/>
                <a:cs typeface="Arial"/>
              </a:rPr>
              <a:t>•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15489" y="2674620"/>
            <a:ext cx="249809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latin typeface="Arial"/>
                <a:cs typeface="Arial"/>
              </a:rPr>
              <a:t>Características: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3700" y="3670300"/>
            <a:ext cx="9677400" cy="6009979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546100" marR="5080" indent="-533400" algn="just">
              <a:lnSpc>
                <a:spcPts val="2590"/>
              </a:lnSpc>
              <a:spcBef>
                <a:spcPts val="425"/>
              </a:spcBef>
              <a:buAutoNum type="arabicPeriod"/>
              <a:tabLst>
                <a:tab pos="545465" algn="l"/>
                <a:tab pos="546100" algn="l"/>
              </a:tabLst>
            </a:pPr>
            <a:r>
              <a:rPr sz="3600" spc="-10" dirty="0">
                <a:latin typeface="Arial"/>
                <a:cs typeface="Arial"/>
              </a:rPr>
              <a:t>El </a:t>
            </a:r>
            <a:r>
              <a:rPr sz="3600" spc="-5" dirty="0">
                <a:latin typeface="Arial"/>
                <a:cs typeface="Arial"/>
              </a:rPr>
              <a:t>Neutro </a:t>
            </a:r>
            <a:r>
              <a:rPr sz="3600" dirty="0">
                <a:latin typeface="Arial"/>
                <a:cs typeface="Arial"/>
              </a:rPr>
              <a:t>y </a:t>
            </a:r>
            <a:r>
              <a:rPr sz="3600" spc="-5" dirty="0">
                <a:latin typeface="Arial"/>
                <a:cs typeface="Arial"/>
              </a:rPr>
              <a:t>el PE </a:t>
            </a:r>
            <a:r>
              <a:rPr sz="3600" dirty="0">
                <a:latin typeface="Arial"/>
                <a:cs typeface="Arial"/>
              </a:rPr>
              <a:t>se </a:t>
            </a:r>
            <a:r>
              <a:rPr sz="3600" spc="-5" dirty="0">
                <a:latin typeface="Arial"/>
                <a:cs typeface="Arial"/>
              </a:rPr>
              <a:t>combinan </a:t>
            </a:r>
            <a:r>
              <a:rPr sz="3600" dirty="0">
                <a:latin typeface="Arial"/>
                <a:cs typeface="Arial"/>
              </a:rPr>
              <a:t>en </a:t>
            </a:r>
            <a:r>
              <a:rPr sz="3600" spc="-5" dirty="0">
                <a:latin typeface="Arial"/>
                <a:cs typeface="Arial"/>
              </a:rPr>
              <a:t>un solo conductor  </a:t>
            </a:r>
            <a:r>
              <a:rPr sz="3600" spc="-10" dirty="0">
                <a:latin typeface="Arial"/>
                <a:cs typeface="Arial"/>
              </a:rPr>
              <a:t>llamado PEN </a:t>
            </a:r>
            <a:r>
              <a:rPr sz="3600" spc="-5" dirty="0">
                <a:latin typeface="Arial"/>
                <a:cs typeface="Arial"/>
              </a:rPr>
              <a:t>en toda </a:t>
            </a:r>
            <a:r>
              <a:rPr sz="3600" spc="-10" dirty="0">
                <a:latin typeface="Arial"/>
                <a:cs typeface="Arial"/>
              </a:rPr>
              <a:t>la</a:t>
            </a:r>
            <a:r>
              <a:rPr sz="3600" spc="25" dirty="0">
                <a:latin typeface="Arial"/>
                <a:cs typeface="Arial"/>
              </a:rPr>
              <a:t> </a:t>
            </a:r>
            <a:r>
              <a:rPr sz="3600" spc="-10" dirty="0" err="1">
                <a:latin typeface="Arial"/>
                <a:cs typeface="Arial"/>
              </a:rPr>
              <a:t>instalación</a:t>
            </a:r>
            <a:r>
              <a:rPr sz="3600" spc="-10" dirty="0" smtClean="0">
                <a:latin typeface="Arial"/>
                <a:cs typeface="Arial"/>
              </a:rPr>
              <a:t>.</a:t>
            </a:r>
            <a:endParaRPr lang="es-AR" sz="3600" spc="-10" dirty="0" smtClean="0">
              <a:latin typeface="Arial"/>
              <a:cs typeface="Arial"/>
            </a:endParaRPr>
          </a:p>
          <a:p>
            <a:pPr marL="546100" marR="5080" indent="-533400" algn="just">
              <a:lnSpc>
                <a:spcPts val="2590"/>
              </a:lnSpc>
              <a:spcBef>
                <a:spcPts val="425"/>
              </a:spcBef>
              <a:buAutoNum type="arabicPeriod"/>
              <a:tabLst>
                <a:tab pos="545465" algn="l"/>
                <a:tab pos="546100" algn="l"/>
              </a:tabLst>
            </a:pPr>
            <a:endParaRPr sz="3600" dirty="0">
              <a:latin typeface="Arial"/>
              <a:cs typeface="Arial"/>
            </a:endParaRPr>
          </a:p>
          <a:p>
            <a:pPr marL="546100" indent="-533400" algn="just">
              <a:lnSpc>
                <a:spcPct val="100000"/>
              </a:lnSpc>
              <a:spcBef>
                <a:spcPts val="275"/>
              </a:spcBef>
              <a:buAutoNum type="arabicPeriod"/>
              <a:tabLst>
                <a:tab pos="545465" algn="l"/>
                <a:tab pos="546100" algn="l"/>
              </a:tabLst>
            </a:pPr>
            <a:r>
              <a:rPr sz="3600" spc="-10" dirty="0">
                <a:latin typeface="Arial"/>
                <a:cs typeface="Arial"/>
              </a:rPr>
              <a:t>El PEN </a:t>
            </a:r>
            <a:r>
              <a:rPr sz="3600" spc="-5" dirty="0">
                <a:latin typeface="Arial"/>
                <a:cs typeface="Arial"/>
              </a:rPr>
              <a:t>se pone </a:t>
            </a:r>
            <a:r>
              <a:rPr sz="3600" dirty="0">
                <a:latin typeface="Arial"/>
                <a:cs typeface="Arial"/>
              </a:rPr>
              <a:t>a tierra </a:t>
            </a:r>
            <a:r>
              <a:rPr sz="3600" spc="-5" dirty="0">
                <a:latin typeface="Arial"/>
                <a:cs typeface="Arial"/>
              </a:rPr>
              <a:t>en la</a:t>
            </a:r>
            <a:r>
              <a:rPr sz="3600" spc="5" dirty="0">
                <a:latin typeface="Arial"/>
                <a:cs typeface="Arial"/>
              </a:rPr>
              <a:t> </a:t>
            </a:r>
            <a:r>
              <a:rPr sz="3600" spc="-10" dirty="0" err="1">
                <a:latin typeface="Arial"/>
                <a:cs typeface="Arial"/>
              </a:rPr>
              <a:t>alimentación</a:t>
            </a:r>
            <a:r>
              <a:rPr sz="3600" spc="-10" dirty="0" smtClean="0">
                <a:latin typeface="Arial"/>
                <a:cs typeface="Arial"/>
              </a:rPr>
              <a:t>.</a:t>
            </a:r>
            <a:endParaRPr lang="es-AR" sz="3600" spc="-10" dirty="0" smtClean="0">
              <a:latin typeface="Arial"/>
              <a:cs typeface="Arial"/>
            </a:endParaRPr>
          </a:p>
          <a:p>
            <a:pPr marL="546100" indent="-533400" algn="just">
              <a:lnSpc>
                <a:spcPct val="100000"/>
              </a:lnSpc>
              <a:spcBef>
                <a:spcPts val="275"/>
              </a:spcBef>
              <a:buAutoNum type="arabicPeriod"/>
              <a:tabLst>
                <a:tab pos="545465" algn="l"/>
                <a:tab pos="546100" algn="l"/>
              </a:tabLst>
            </a:pPr>
            <a:endParaRPr sz="3600" dirty="0">
              <a:latin typeface="Arial"/>
              <a:cs typeface="Arial"/>
            </a:endParaRPr>
          </a:p>
          <a:p>
            <a:pPr marL="546100" marR="1645920" indent="-533400" algn="just">
              <a:lnSpc>
                <a:spcPts val="2590"/>
              </a:lnSpc>
              <a:spcBef>
                <a:spcPts val="635"/>
              </a:spcBef>
              <a:buAutoNum type="arabicPeriod"/>
              <a:tabLst>
                <a:tab pos="545465" algn="l"/>
                <a:tab pos="546100" algn="l"/>
              </a:tabLst>
            </a:pPr>
            <a:r>
              <a:rPr sz="3600" spc="-10" dirty="0">
                <a:latin typeface="Arial"/>
                <a:cs typeface="Arial"/>
              </a:rPr>
              <a:t>El </a:t>
            </a:r>
            <a:r>
              <a:rPr sz="3600" spc="-5" dirty="0">
                <a:latin typeface="Arial"/>
                <a:cs typeface="Arial"/>
              </a:rPr>
              <a:t>ECT TN-C está PROHIBIDO </a:t>
            </a:r>
            <a:r>
              <a:rPr lang="es-AR" sz="3600" spc="-5" dirty="0" smtClean="0">
                <a:latin typeface="Arial"/>
                <a:cs typeface="Arial"/>
              </a:rPr>
              <a:t> p</a:t>
            </a:r>
            <a:r>
              <a:rPr sz="3600" spc="-5" dirty="0" err="1" smtClean="0">
                <a:latin typeface="Arial"/>
                <a:cs typeface="Arial"/>
              </a:rPr>
              <a:t>ara</a:t>
            </a:r>
            <a:r>
              <a:rPr sz="3600" spc="-5" dirty="0" smtClean="0">
                <a:latin typeface="Arial"/>
                <a:cs typeface="Arial"/>
              </a:rPr>
              <a:t> </a:t>
            </a:r>
            <a:r>
              <a:rPr sz="3600" spc="-5" dirty="0">
                <a:latin typeface="Arial"/>
                <a:cs typeface="Arial"/>
              </a:rPr>
              <a:t>las  instalaciones en</a:t>
            </a:r>
            <a:r>
              <a:rPr sz="3600" spc="-10" dirty="0">
                <a:latin typeface="Arial"/>
                <a:cs typeface="Arial"/>
              </a:rPr>
              <a:t> </a:t>
            </a:r>
            <a:r>
              <a:rPr sz="3600" spc="-5" dirty="0" err="1">
                <a:latin typeface="Arial"/>
                <a:cs typeface="Arial"/>
              </a:rPr>
              <a:t>inmuebles</a:t>
            </a:r>
            <a:r>
              <a:rPr sz="3600" spc="-5" dirty="0" smtClean="0">
                <a:latin typeface="Arial"/>
                <a:cs typeface="Arial"/>
              </a:rPr>
              <a:t>.</a:t>
            </a:r>
            <a:endParaRPr lang="es-AR" sz="3600" spc="-5" dirty="0" smtClean="0">
              <a:latin typeface="Arial"/>
              <a:cs typeface="Arial"/>
            </a:endParaRPr>
          </a:p>
          <a:p>
            <a:pPr marL="546100" marR="1645920" indent="-533400" algn="just">
              <a:lnSpc>
                <a:spcPts val="2590"/>
              </a:lnSpc>
              <a:spcBef>
                <a:spcPts val="635"/>
              </a:spcBef>
              <a:buAutoNum type="arabicPeriod"/>
              <a:tabLst>
                <a:tab pos="545465" algn="l"/>
                <a:tab pos="546100" algn="l"/>
              </a:tabLst>
            </a:pPr>
            <a:endParaRPr lang="es-AR" sz="3600" dirty="0" smtClean="0">
              <a:latin typeface="Arial"/>
              <a:cs typeface="Arial"/>
            </a:endParaRPr>
          </a:p>
          <a:p>
            <a:pPr marL="546100" marR="306070" indent="-533400" algn="just">
              <a:lnSpc>
                <a:spcPts val="2590"/>
              </a:lnSpc>
              <a:spcBef>
                <a:spcPts val="600"/>
              </a:spcBef>
              <a:buAutoNum type="arabicPeriod"/>
              <a:tabLst>
                <a:tab pos="545465" algn="l"/>
                <a:tab pos="546100" algn="l"/>
              </a:tabLst>
            </a:pPr>
            <a:r>
              <a:rPr sz="3600" spc="-10" dirty="0" err="1" smtClean="0">
                <a:latin typeface="Arial"/>
                <a:cs typeface="Arial"/>
              </a:rPr>
              <a:t>Puede</a:t>
            </a:r>
            <a:r>
              <a:rPr sz="3600" spc="-10" dirty="0" smtClean="0">
                <a:latin typeface="Arial"/>
                <a:cs typeface="Arial"/>
              </a:rPr>
              <a:t> </a:t>
            </a:r>
            <a:r>
              <a:rPr sz="3600" spc="-5" dirty="0">
                <a:latin typeface="Arial"/>
                <a:cs typeface="Arial"/>
              </a:rPr>
              <a:t>producir corrientes de falla </a:t>
            </a:r>
            <a:r>
              <a:rPr sz="3600" dirty="0">
                <a:latin typeface="Arial"/>
                <a:cs typeface="Arial"/>
              </a:rPr>
              <a:t>(Id) </a:t>
            </a:r>
            <a:r>
              <a:rPr sz="3600" spc="-5" dirty="0">
                <a:latin typeface="Arial"/>
                <a:cs typeface="Arial"/>
              </a:rPr>
              <a:t>con valores  </a:t>
            </a:r>
            <a:r>
              <a:rPr sz="3600" spc="-10" dirty="0">
                <a:latin typeface="Arial"/>
                <a:cs typeface="Arial"/>
              </a:rPr>
              <a:t>del </a:t>
            </a:r>
            <a:r>
              <a:rPr sz="3600" spc="-5" dirty="0">
                <a:latin typeface="Arial"/>
                <a:cs typeface="Arial"/>
              </a:rPr>
              <a:t>mismo orden </a:t>
            </a:r>
            <a:r>
              <a:rPr sz="3600" spc="-10" dirty="0">
                <a:latin typeface="Arial"/>
                <a:cs typeface="Arial"/>
              </a:rPr>
              <a:t>que </a:t>
            </a:r>
            <a:r>
              <a:rPr sz="3600" dirty="0">
                <a:latin typeface="Arial"/>
                <a:cs typeface="Arial"/>
              </a:rPr>
              <a:t>un </a:t>
            </a:r>
            <a:r>
              <a:rPr sz="3600" spc="-5" dirty="0">
                <a:latin typeface="Arial"/>
                <a:cs typeface="Arial"/>
              </a:rPr>
              <a:t>CC</a:t>
            </a:r>
            <a:r>
              <a:rPr sz="3600" spc="-5" dirty="0" smtClean="0">
                <a:latin typeface="Arial"/>
                <a:cs typeface="Arial"/>
              </a:rPr>
              <a:t>.</a:t>
            </a:r>
            <a:endParaRPr lang="es-AR" sz="3600" spc="-5" dirty="0" smtClean="0">
              <a:latin typeface="Arial"/>
              <a:cs typeface="Arial"/>
            </a:endParaRPr>
          </a:p>
          <a:p>
            <a:pPr marL="546100" marR="306070" indent="-533400" algn="just">
              <a:lnSpc>
                <a:spcPts val="2590"/>
              </a:lnSpc>
              <a:spcBef>
                <a:spcPts val="600"/>
              </a:spcBef>
              <a:buAutoNum type="arabicPeriod"/>
              <a:tabLst>
                <a:tab pos="545465" algn="l"/>
                <a:tab pos="546100" algn="l"/>
              </a:tabLst>
            </a:pPr>
            <a:endParaRPr sz="3600" dirty="0">
              <a:latin typeface="Arial"/>
              <a:cs typeface="Arial"/>
            </a:endParaRPr>
          </a:p>
          <a:p>
            <a:pPr marL="546100" marR="52705" indent="-533400" algn="just">
              <a:lnSpc>
                <a:spcPts val="2590"/>
              </a:lnSpc>
              <a:spcBef>
                <a:spcPts val="600"/>
              </a:spcBef>
              <a:buAutoNum type="arabicPeriod"/>
              <a:tabLst>
                <a:tab pos="545465" algn="l"/>
                <a:tab pos="546100" algn="l"/>
              </a:tabLst>
            </a:pPr>
            <a:r>
              <a:rPr sz="3600" spc="-5" dirty="0">
                <a:latin typeface="Arial"/>
                <a:cs typeface="Arial"/>
              </a:rPr>
              <a:t>No </a:t>
            </a:r>
            <a:r>
              <a:rPr sz="3600" spc="-10" dirty="0">
                <a:latin typeface="Arial"/>
                <a:cs typeface="Arial"/>
              </a:rPr>
              <a:t>pueden </a:t>
            </a:r>
            <a:r>
              <a:rPr sz="3600" spc="-5" dirty="0">
                <a:latin typeface="Arial"/>
                <a:cs typeface="Arial"/>
              </a:rPr>
              <a:t>utilizarse </a:t>
            </a:r>
            <a:r>
              <a:rPr sz="3600" dirty="0">
                <a:latin typeface="Arial"/>
                <a:cs typeface="Arial"/>
              </a:rPr>
              <a:t>ID como </a:t>
            </a:r>
            <a:r>
              <a:rPr sz="3600" spc="-5" dirty="0">
                <a:latin typeface="Arial"/>
                <a:cs typeface="Arial"/>
              </a:rPr>
              <a:t>elemento de  protección </a:t>
            </a:r>
            <a:r>
              <a:rPr sz="3600" dirty="0">
                <a:latin typeface="Arial"/>
                <a:cs typeface="Arial"/>
              </a:rPr>
              <a:t>ya </a:t>
            </a:r>
            <a:r>
              <a:rPr sz="3600" spc="-10" dirty="0">
                <a:latin typeface="Arial"/>
                <a:cs typeface="Arial"/>
              </a:rPr>
              <a:t>que </a:t>
            </a:r>
            <a:r>
              <a:rPr sz="3600" spc="-5" dirty="0">
                <a:latin typeface="Arial"/>
                <a:cs typeface="Arial"/>
              </a:rPr>
              <a:t>la corriente de falla </a:t>
            </a:r>
            <a:r>
              <a:rPr sz="3600" dirty="0">
                <a:latin typeface="Arial"/>
                <a:cs typeface="Arial"/>
              </a:rPr>
              <a:t>no </a:t>
            </a:r>
            <a:r>
              <a:rPr sz="3600" spc="-5" dirty="0">
                <a:latin typeface="Arial"/>
                <a:cs typeface="Arial"/>
              </a:rPr>
              <a:t>es externa  </a:t>
            </a:r>
            <a:r>
              <a:rPr sz="3600" dirty="0">
                <a:latin typeface="Arial"/>
                <a:cs typeface="Arial"/>
              </a:rPr>
              <a:t>a </a:t>
            </a:r>
            <a:r>
              <a:rPr sz="3600" spc="-5" dirty="0">
                <a:latin typeface="Arial"/>
                <a:cs typeface="Arial"/>
              </a:rPr>
              <a:t>dicho</a:t>
            </a:r>
            <a:r>
              <a:rPr sz="3600" spc="-10" dirty="0">
                <a:latin typeface="Arial"/>
                <a:cs typeface="Arial"/>
              </a:rPr>
              <a:t> </a:t>
            </a:r>
            <a:r>
              <a:rPr sz="3600" spc="-5" dirty="0">
                <a:latin typeface="Arial"/>
                <a:cs typeface="Arial"/>
              </a:rPr>
              <a:t>ID.</a:t>
            </a:r>
            <a:endParaRPr sz="36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76837" y="1071881"/>
            <a:ext cx="7045959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19095" marR="5080" indent="-2907030">
              <a:lnSpc>
                <a:spcPct val="100000"/>
              </a:lnSpc>
              <a:spcBef>
                <a:spcPts val="100"/>
              </a:spcBef>
              <a:tabLst>
                <a:tab pos="3002280" algn="l"/>
                <a:tab pos="5286375" algn="l"/>
              </a:tabLst>
            </a:pPr>
            <a:r>
              <a:rPr sz="4000" spc="-5" dirty="0"/>
              <a:t>Esquema</a:t>
            </a:r>
            <a:r>
              <a:rPr sz="4000" dirty="0"/>
              <a:t> </a:t>
            </a:r>
            <a:r>
              <a:rPr sz="4000" spc="-5" dirty="0"/>
              <a:t>de		Conexión	</a:t>
            </a:r>
            <a:r>
              <a:rPr sz="4000" dirty="0"/>
              <a:t>a</a:t>
            </a:r>
            <a:r>
              <a:rPr sz="4000" spc="-105" dirty="0"/>
              <a:t> </a:t>
            </a:r>
            <a:r>
              <a:rPr sz="4000" spc="-5" dirty="0"/>
              <a:t>Tierra  </a:t>
            </a:r>
            <a:r>
              <a:rPr sz="4000" spc="-10" dirty="0"/>
              <a:t>TN-C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469900" y="2679700"/>
            <a:ext cx="9677400" cy="647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17700" y="850900"/>
            <a:ext cx="7045959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19095" marR="5080" indent="-2907030">
              <a:lnSpc>
                <a:spcPct val="100000"/>
              </a:lnSpc>
              <a:spcBef>
                <a:spcPts val="100"/>
              </a:spcBef>
              <a:tabLst>
                <a:tab pos="3002280" algn="l"/>
                <a:tab pos="5286375" algn="l"/>
              </a:tabLst>
            </a:pPr>
            <a:r>
              <a:rPr sz="4000" spc="-5" dirty="0"/>
              <a:t>Esquema</a:t>
            </a:r>
            <a:r>
              <a:rPr sz="4000" dirty="0"/>
              <a:t> </a:t>
            </a:r>
            <a:r>
              <a:rPr sz="4000" spc="-5" dirty="0"/>
              <a:t>de		Conexión	</a:t>
            </a:r>
            <a:r>
              <a:rPr sz="4000" dirty="0"/>
              <a:t>a</a:t>
            </a:r>
            <a:r>
              <a:rPr sz="4000" spc="-105" dirty="0"/>
              <a:t> </a:t>
            </a:r>
            <a:r>
              <a:rPr sz="4000" spc="-5" dirty="0"/>
              <a:t>Tierra  </a:t>
            </a:r>
            <a:r>
              <a:rPr sz="4000" spc="-10" dirty="0"/>
              <a:t>TN-C</a:t>
            </a:r>
            <a:endParaRPr sz="4000" dirty="0"/>
          </a:p>
        </p:txBody>
      </p:sp>
      <p:sp>
        <p:nvSpPr>
          <p:cNvPr id="3" name="object 3"/>
          <p:cNvSpPr txBox="1"/>
          <p:nvPr/>
        </p:nvSpPr>
        <p:spPr>
          <a:xfrm>
            <a:off x="241301" y="3040380"/>
            <a:ext cx="167504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latin typeface="Arial"/>
                <a:cs typeface="Arial"/>
              </a:rPr>
              <a:t>•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0900" y="3060700"/>
            <a:ext cx="9448800" cy="62093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600" b="1" spc="-10" dirty="0">
                <a:latin typeface="Arial"/>
                <a:cs typeface="Arial"/>
              </a:rPr>
              <a:t>Excepción: </a:t>
            </a:r>
            <a:r>
              <a:rPr sz="3600" spc="-5" dirty="0">
                <a:latin typeface="Arial"/>
                <a:cs typeface="Arial"/>
              </a:rPr>
              <a:t>el esquema TN-C puede </a:t>
            </a:r>
            <a:r>
              <a:rPr sz="3600" dirty="0">
                <a:latin typeface="Arial"/>
                <a:cs typeface="Arial"/>
              </a:rPr>
              <a:t>utilizarse  </a:t>
            </a:r>
            <a:r>
              <a:rPr sz="3600" spc="-5" dirty="0">
                <a:latin typeface="Arial"/>
                <a:cs typeface="Arial"/>
              </a:rPr>
              <a:t>en locales </a:t>
            </a:r>
            <a:r>
              <a:rPr sz="3600" dirty="0">
                <a:latin typeface="Arial"/>
                <a:cs typeface="Arial"/>
              </a:rPr>
              <a:t>con </a:t>
            </a:r>
            <a:r>
              <a:rPr sz="3600" spc="-5" dirty="0">
                <a:latin typeface="Arial"/>
                <a:cs typeface="Arial"/>
              </a:rPr>
              <a:t>alimentación en MT en la  vinculación entre los bornes de BT del  transformador de distribución del usuario </a:t>
            </a:r>
            <a:r>
              <a:rPr sz="3600" dirty="0">
                <a:latin typeface="Arial"/>
                <a:cs typeface="Arial"/>
              </a:rPr>
              <a:t>y </a:t>
            </a:r>
            <a:r>
              <a:rPr sz="3600" spc="-5" dirty="0">
                <a:latin typeface="Arial"/>
                <a:cs typeface="Arial"/>
              </a:rPr>
              <a:t>el  interruptor principal del tablero principal de </a:t>
            </a:r>
            <a:r>
              <a:rPr sz="3600" spc="-5" dirty="0" err="1" smtClean="0">
                <a:latin typeface="Arial"/>
                <a:cs typeface="Arial"/>
              </a:rPr>
              <a:t>distribución</a:t>
            </a:r>
            <a:r>
              <a:rPr sz="3600" spc="-5" dirty="0" smtClean="0">
                <a:latin typeface="Arial"/>
                <a:cs typeface="Arial"/>
              </a:rPr>
              <a:t>.</a:t>
            </a:r>
            <a:endParaRPr lang="es-AR" sz="3600" spc="-5" dirty="0" smtClean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endParaRPr sz="3600" dirty="0">
              <a:latin typeface="Arial"/>
              <a:cs typeface="Arial"/>
            </a:endParaRPr>
          </a:p>
          <a:p>
            <a:pPr marL="12700" marR="92075">
              <a:lnSpc>
                <a:spcPct val="100000"/>
              </a:lnSpc>
              <a:spcBef>
                <a:spcPts val="690"/>
              </a:spcBef>
            </a:pPr>
            <a:r>
              <a:rPr sz="3600" b="1" spc="-5" dirty="0">
                <a:latin typeface="Arial"/>
                <a:cs typeface="Arial"/>
              </a:rPr>
              <a:t>Motivo de </a:t>
            </a:r>
            <a:r>
              <a:rPr sz="3600" b="1" dirty="0">
                <a:latin typeface="Arial"/>
                <a:cs typeface="Arial"/>
              </a:rPr>
              <a:t>la </a:t>
            </a:r>
            <a:r>
              <a:rPr sz="3600" b="1" spc="-10" dirty="0">
                <a:latin typeface="Arial"/>
                <a:cs typeface="Arial"/>
              </a:rPr>
              <a:t>prohibición </a:t>
            </a:r>
            <a:r>
              <a:rPr sz="3600" spc="-5" dirty="0">
                <a:latin typeface="Arial"/>
                <a:cs typeface="Arial"/>
              </a:rPr>
              <a:t>en instalaciones  internas: </a:t>
            </a:r>
            <a:r>
              <a:rPr sz="3600" dirty="0">
                <a:latin typeface="Arial"/>
                <a:cs typeface="Arial"/>
              </a:rPr>
              <a:t>si se corta </a:t>
            </a:r>
            <a:r>
              <a:rPr sz="3600" spc="5" dirty="0">
                <a:latin typeface="Arial"/>
                <a:cs typeface="Arial"/>
              </a:rPr>
              <a:t>el </a:t>
            </a:r>
            <a:r>
              <a:rPr sz="3600" spc="-5" dirty="0">
                <a:latin typeface="Arial"/>
                <a:cs typeface="Arial"/>
              </a:rPr>
              <a:t>neutro en un equipo </a:t>
            </a:r>
            <a:r>
              <a:rPr sz="3600" dirty="0">
                <a:latin typeface="Arial"/>
                <a:cs typeface="Arial"/>
              </a:rPr>
              <a:t>sin  </a:t>
            </a:r>
            <a:r>
              <a:rPr sz="3600" spc="-5" dirty="0">
                <a:latin typeface="Arial"/>
                <a:cs typeface="Arial"/>
              </a:rPr>
              <a:t>falla, </a:t>
            </a:r>
            <a:r>
              <a:rPr sz="3600" b="1" dirty="0">
                <a:latin typeface="Arial"/>
                <a:cs typeface="Arial"/>
              </a:rPr>
              <a:t>la </a:t>
            </a:r>
            <a:r>
              <a:rPr sz="3600" b="1" spc="-5" dirty="0">
                <a:latin typeface="Arial"/>
                <a:cs typeface="Arial"/>
              </a:rPr>
              <a:t>envolvente </a:t>
            </a:r>
            <a:r>
              <a:rPr sz="3600" b="1" spc="-10" dirty="0">
                <a:latin typeface="Arial"/>
                <a:cs typeface="Arial"/>
              </a:rPr>
              <a:t>queda </a:t>
            </a:r>
            <a:r>
              <a:rPr sz="3600" b="1" spc="-5" dirty="0">
                <a:latin typeface="Arial"/>
                <a:cs typeface="Arial"/>
              </a:rPr>
              <a:t>con </a:t>
            </a:r>
            <a:r>
              <a:rPr sz="3600" b="1" dirty="0">
                <a:latin typeface="Arial"/>
                <a:cs typeface="Arial"/>
              </a:rPr>
              <a:t>la </a:t>
            </a:r>
            <a:r>
              <a:rPr sz="3600" b="1" spc="-5" dirty="0">
                <a:latin typeface="Arial"/>
                <a:cs typeface="Arial"/>
              </a:rPr>
              <a:t>tensión de  línea</a:t>
            </a:r>
            <a:r>
              <a:rPr sz="3600" b="1" spc="-10" dirty="0">
                <a:latin typeface="Arial"/>
                <a:cs typeface="Arial"/>
              </a:rPr>
              <a:t> </a:t>
            </a:r>
            <a:r>
              <a:rPr sz="3600" b="1" spc="-5" dirty="0">
                <a:latin typeface="Arial"/>
                <a:cs typeface="Arial"/>
              </a:rPr>
              <a:t>aplicada</a:t>
            </a:r>
            <a:r>
              <a:rPr sz="3600" spc="-5" dirty="0">
                <a:latin typeface="Arial"/>
                <a:cs typeface="Arial"/>
              </a:rPr>
              <a:t>.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2051" y="7099300"/>
            <a:ext cx="167504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latin typeface="Arial"/>
                <a:cs typeface="Arial"/>
              </a:rPr>
              <a:t>•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72311" y="1150620"/>
            <a:ext cx="7045959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65095" marR="5080" indent="-2653030">
              <a:lnSpc>
                <a:spcPct val="100000"/>
              </a:lnSpc>
              <a:spcBef>
                <a:spcPts val="100"/>
              </a:spcBef>
              <a:tabLst>
                <a:tab pos="3002280" algn="l"/>
                <a:tab pos="5286375" algn="l"/>
              </a:tabLst>
            </a:pPr>
            <a:r>
              <a:rPr sz="4000" spc="-5" dirty="0"/>
              <a:t>Esquema</a:t>
            </a:r>
            <a:r>
              <a:rPr sz="4000" dirty="0"/>
              <a:t> </a:t>
            </a:r>
            <a:r>
              <a:rPr sz="4000" spc="-5" dirty="0"/>
              <a:t>de	Conexión	</a:t>
            </a:r>
            <a:r>
              <a:rPr sz="4000" dirty="0"/>
              <a:t>a</a:t>
            </a:r>
            <a:r>
              <a:rPr sz="4000" spc="-110" dirty="0"/>
              <a:t> </a:t>
            </a:r>
            <a:r>
              <a:rPr sz="4000" spc="-5" dirty="0"/>
              <a:t>Tierra  </a:t>
            </a:r>
            <a:r>
              <a:rPr sz="4000" spc="-10" dirty="0"/>
              <a:t>TN-C-S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1460501" y="2538729"/>
            <a:ext cx="16827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Arial"/>
                <a:cs typeface="Arial"/>
              </a:rPr>
              <a:t>•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70100" y="2560320"/>
            <a:ext cx="284734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latin typeface="Arial"/>
                <a:cs typeface="Arial"/>
              </a:rPr>
              <a:t>Características:</a:t>
            </a:r>
            <a:endParaRPr sz="3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9900" y="3365500"/>
            <a:ext cx="9677400" cy="54681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6100" marR="5080" indent="-533400">
              <a:lnSpc>
                <a:spcPct val="99900"/>
              </a:lnSpc>
              <a:spcBef>
                <a:spcPts val="100"/>
              </a:spcBef>
              <a:tabLst>
                <a:tab pos="545465" algn="l"/>
                <a:tab pos="1986280" algn="l"/>
              </a:tabLst>
            </a:pPr>
            <a:r>
              <a:rPr sz="4200" baseline="2976" dirty="0">
                <a:latin typeface="Arial"/>
                <a:cs typeface="Arial"/>
              </a:rPr>
              <a:t>–	</a:t>
            </a:r>
            <a:r>
              <a:rPr sz="4400" spc="-5" dirty="0">
                <a:latin typeface="Arial"/>
                <a:cs typeface="Arial"/>
              </a:rPr>
              <a:t>Hasta cierto punto de </a:t>
            </a:r>
            <a:r>
              <a:rPr sz="4400" dirty="0">
                <a:latin typeface="Arial"/>
                <a:cs typeface="Arial"/>
              </a:rPr>
              <a:t>la </a:t>
            </a:r>
            <a:r>
              <a:rPr sz="4400" spc="-5" dirty="0">
                <a:latin typeface="Arial"/>
                <a:cs typeface="Arial"/>
              </a:rPr>
              <a:t>instalación es un  TN-C </a:t>
            </a:r>
            <a:r>
              <a:rPr sz="4400" dirty="0">
                <a:latin typeface="Arial"/>
                <a:cs typeface="Arial"/>
              </a:rPr>
              <a:t>y </a:t>
            </a:r>
            <a:r>
              <a:rPr sz="4400" spc="-5" dirty="0">
                <a:latin typeface="Arial"/>
                <a:cs typeface="Arial"/>
              </a:rPr>
              <a:t>luego el conductor PEN </a:t>
            </a:r>
            <a:r>
              <a:rPr sz="4400" dirty="0">
                <a:latin typeface="Arial"/>
                <a:cs typeface="Arial"/>
              </a:rPr>
              <a:t>se </a:t>
            </a:r>
            <a:r>
              <a:rPr sz="4400" spc="-5" dirty="0">
                <a:latin typeface="Arial"/>
                <a:cs typeface="Arial"/>
              </a:rPr>
              <a:t>desdobla  en PE</a:t>
            </a:r>
            <a:r>
              <a:rPr sz="4400" spc="-10" dirty="0">
                <a:latin typeface="Arial"/>
                <a:cs typeface="Arial"/>
              </a:rPr>
              <a:t> </a:t>
            </a:r>
            <a:r>
              <a:rPr sz="4400" dirty="0">
                <a:latin typeface="Arial"/>
                <a:cs typeface="Arial"/>
              </a:rPr>
              <a:t>y	</a:t>
            </a:r>
            <a:r>
              <a:rPr sz="4400" spc="-5" dirty="0" smtClean="0">
                <a:latin typeface="Arial"/>
                <a:cs typeface="Arial"/>
              </a:rPr>
              <a:t>N.</a:t>
            </a:r>
            <a:endParaRPr lang="es-AR" sz="4400" dirty="0">
              <a:latin typeface="Arial"/>
              <a:cs typeface="Arial"/>
            </a:endParaRPr>
          </a:p>
          <a:p>
            <a:pPr marL="546100" marR="5080" indent="-533400">
              <a:lnSpc>
                <a:spcPct val="999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545465" algn="l"/>
                <a:tab pos="1986280" algn="l"/>
              </a:tabLst>
            </a:pPr>
            <a:endParaRPr lang="es-AR" sz="4400" spc="-5" dirty="0" smtClean="0">
              <a:latin typeface="Arial"/>
              <a:cs typeface="Arial"/>
            </a:endParaRPr>
          </a:p>
          <a:p>
            <a:pPr marL="546100" marR="5080" indent="-533400">
              <a:lnSpc>
                <a:spcPct val="99900"/>
              </a:lnSpc>
              <a:spcBef>
                <a:spcPts val="100"/>
              </a:spcBef>
              <a:tabLst>
                <a:tab pos="545465" algn="l"/>
                <a:tab pos="1986280" algn="l"/>
              </a:tabLst>
            </a:pPr>
            <a:endParaRPr lang="es-AR" sz="4400" spc="-5" dirty="0">
              <a:latin typeface="Arial"/>
              <a:cs typeface="Arial"/>
            </a:endParaRPr>
          </a:p>
          <a:p>
            <a:pPr marL="546100" marR="5080" indent="-533400">
              <a:lnSpc>
                <a:spcPct val="999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545465" algn="l"/>
                <a:tab pos="1986280" algn="l"/>
              </a:tabLst>
            </a:pPr>
            <a:r>
              <a:rPr sz="4400" spc="-5" dirty="0" err="1" smtClean="0">
                <a:latin typeface="Arial"/>
                <a:cs typeface="Arial"/>
              </a:rPr>
              <a:t>Prohibido</a:t>
            </a:r>
            <a:r>
              <a:rPr sz="4400" spc="-5" dirty="0" smtClean="0">
                <a:latin typeface="Arial"/>
                <a:cs typeface="Arial"/>
              </a:rPr>
              <a:t> </a:t>
            </a:r>
            <a:r>
              <a:rPr sz="4400" spc="-5" dirty="0">
                <a:latin typeface="Arial"/>
                <a:cs typeface="Arial"/>
              </a:rPr>
              <a:t>al igual que el </a:t>
            </a:r>
            <a:r>
              <a:rPr sz="4400" spc="-10" dirty="0">
                <a:latin typeface="Arial"/>
                <a:cs typeface="Arial"/>
              </a:rPr>
              <a:t>TN-C </a:t>
            </a:r>
            <a:r>
              <a:rPr sz="4400" spc="-5" dirty="0">
                <a:latin typeface="Arial"/>
                <a:cs typeface="Arial"/>
              </a:rPr>
              <a:t>con idénticas  consideraciones </a:t>
            </a:r>
            <a:r>
              <a:rPr sz="4400" dirty="0">
                <a:latin typeface="Arial"/>
                <a:cs typeface="Arial"/>
              </a:rPr>
              <a:t>y la </a:t>
            </a:r>
            <a:r>
              <a:rPr sz="4400" spc="-5" dirty="0">
                <a:latin typeface="Arial"/>
                <a:cs typeface="Arial"/>
              </a:rPr>
              <a:t>misma excepción</a:t>
            </a:r>
            <a:endParaRPr sz="44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97290" y="1605281"/>
            <a:ext cx="7607142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65095" marR="5080" indent="-2653030">
              <a:lnSpc>
                <a:spcPct val="100000"/>
              </a:lnSpc>
              <a:spcBef>
                <a:spcPts val="100"/>
              </a:spcBef>
              <a:tabLst>
                <a:tab pos="3002280" algn="l"/>
                <a:tab pos="5286375" algn="l"/>
              </a:tabLst>
            </a:pPr>
            <a:r>
              <a:rPr sz="4000" spc="-5" dirty="0"/>
              <a:t>Esquema</a:t>
            </a:r>
            <a:r>
              <a:rPr sz="4000" dirty="0"/>
              <a:t> </a:t>
            </a:r>
            <a:r>
              <a:rPr sz="4000" spc="-5" dirty="0"/>
              <a:t>de	Conexión	</a:t>
            </a:r>
            <a:r>
              <a:rPr sz="4000" dirty="0"/>
              <a:t>a</a:t>
            </a:r>
            <a:r>
              <a:rPr sz="4000" spc="-110" dirty="0"/>
              <a:t> </a:t>
            </a:r>
            <a:r>
              <a:rPr sz="4000" spc="-5" dirty="0"/>
              <a:t>Tierra  </a:t>
            </a:r>
            <a:r>
              <a:rPr sz="4000" spc="-10" dirty="0"/>
              <a:t>TN-C-S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774700" y="3136900"/>
            <a:ext cx="9296400" cy="6781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65300" y="774700"/>
            <a:ext cx="9565593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96160" algn="l"/>
                <a:tab pos="5284470" algn="l"/>
                <a:tab pos="7171690" algn="l"/>
              </a:tabLst>
            </a:pPr>
            <a:r>
              <a:rPr sz="4000" spc="-10" dirty="0"/>
              <a:t>E</a:t>
            </a:r>
            <a:r>
              <a:rPr sz="4000" spc="5" dirty="0"/>
              <a:t>s</a:t>
            </a:r>
            <a:r>
              <a:rPr sz="4000" spc="-5" dirty="0"/>
              <a:t>que</a:t>
            </a:r>
            <a:r>
              <a:rPr sz="4000" spc="-15" dirty="0"/>
              <a:t>m</a:t>
            </a:r>
            <a:r>
              <a:rPr sz="4000" dirty="0"/>
              <a:t>a	</a:t>
            </a:r>
            <a:r>
              <a:rPr sz="4000" spc="-5" dirty="0"/>
              <a:t>d</a:t>
            </a:r>
            <a:r>
              <a:rPr sz="4000" dirty="0"/>
              <a:t>e</a:t>
            </a:r>
            <a:r>
              <a:rPr sz="4000" spc="-10" dirty="0"/>
              <a:t> C</a:t>
            </a:r>
            <a:r>
              <a:rPr sz="4000" spc="-5" dirty="0"/>
              <a:t>one</a:t>
            </a:r>
            <a:r>
              <a:rPr sz="4000" spc="5" dirty="0"/>
              <a:t>x</a:t>
            </a:r>
            <a:r>
              <a:rPr sz="4000" spc="-5" dirty="0"/>
              <a:t>i</a:t>
            </a:r>
            <a:r>
              <a:rPr sz="4000" spc="-20" dirty="0"/>
              <a:t>ó</a:t>
            </a:r>
            <a:r>
              <a:rPr sz="4000" dirty="0"/>
              <a:t>n	a</a:t>
            </a:r>
            <a:r>
              <a:rPr sz="4000" spc="-10" dirty="0"/>
              <a:t> </a:t>
            </a:r>
            <a:r>
              <a:rPr sz="4000" spc="-5" dirty="0"/>
              <a:t>Ti</a:t>
            </a:r>
            <a:r>
              <a:rPr sz="4000" spc="-10" dirty="0"/>
              <a:t>e</a:t>
            </a:r>
            <a:r>
              <a:rPr sz="4000" spc="-5" dirty="0"/>
              <a:t>rr</a:t>
            </a:r>
            <a:r>
              <a:rPr sz="4000" dirty="0"/>
              <a:t>a	IT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7500" y="1841500"/>
            <a:ext cx="9906000" cy="8212505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0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Arial"/>
                <a:cs typeface="Arial"/>
              </a:rPr>
              <a:t>Características:</a:t>
            </a:r>
            <a:endParaRPr sz="3200" dirty="0">
              <a:latin typeface="Arial"/>
              <a:cs typeface="Arial"/>
            </a:endParaRPr>
          </a:p>
          <a:p>
            <a:pPr marL="755650" marR="40005" lvl="1" indent="-285750" algn="just">
              <a:lnSpc>
                <a:spcPct val="100000"/>
              </a:lnSpc>
              <a:spcBef>
                <a:spcPts val="600"/>
              </a:spcBef>
              <a:buChar char="–"/>
              <a:tabLst>
                <a:tab pos="755650" algn="l"/>
              </a:tabLst>
            </a:pPr>
            <a:r>
              <a:rPr sz="4000" spc="-5" dirty="0">
                <a:latin typeface="Arial"/>
                <a:cs typeface="Arial"/>
              </a:rPr>
              <a:t>Tiene todas las partes activas </a:t>
            </a:r>
            <a:r>
              <a:rPr sz="4000" spc="-10" dirty="0">
                <a:latin typeface="Arial"/>
                <a:cs typeface="Arial"/>
              </a:rPr>
              <a:t>del </a:t>
            </a:r>
            <a:r>
              <a:rPr sz="4000" spc="-5" dirty="0">
                <a:latin typeface="Arial"/>
                <a:cs typeface="Arial"/>
              </a:rPr>
              <a:t>sistema </a:t>
            </a:r>
            <a:r>
              <a:rPr sz="4000" dirty="0">
                <a:latin typeface="Arial"/>
                <a:cs typeface="Arial"/>
              </a:rPr>
              <a:t>de  </a:t>
            </a:r>
            <a:r>
              <a:rPr sz="4000" spc="-5" dirty="0">
                <a:latin typeface="Arial"/>
                <a:cs typeface="Arial"/>
              </a:rPr>
              <a:t>alimentación conectado </a:t>
            </a:r>
            <a:r>
              <a:rPr sz="4000" dirty="0">
                <a:latin typeface="Arial"/>
                <a:cs typeface="Arial"/>
              </a:rPr>
              <a:t>a </a:t>
            </a:r>
            <a:r>
              <a:rPr sz="4000" spc="-5" dirty="0">
                <a:latin typeface="Arial"/>
                <a:cs typeface="Arial"/>
              </a:rPr>
              <a:t>tierra </a:t>
            </a:r>
            <a:r>
              <a:rPr sz="4000" dirty="0">
                <a:latin typeface="Arial"/>
                <a:cs typeface="Arial"/>
              </a:rPr>
              <a:t>a </a:t>
            </a:r>
            <a:r>
              <a:rPr sz="4000" spc="-5" dirty="0">
                <a:latin typeface="Arial"/>
                <a:cs typeface="Arial"/>
              </a:rPr>
              <a:t>través de </a:t>
            </a:r>
            <a:r>
              <a:rPr sz="4000" spc="-10" dirty="0">
                <a:latin typeface="Arial"/>
                <a:cs typeface="Arial"/>
              </a:rPr>
              <a:t>una  </a:t>
            </a:r>
            <a:r>
              <a:rPr sz="4000" spc="-5" dirty="0">
                <a:latin typeface="Arial"/>
                <a:cs typeface="Arial"/>
              </a:rPr>
              <a:t>impedancia de </a:t>
            </a:r>
            <a:r>
              <a:rPr sz="4000" spc="-10" dirty="0">
                <a:latin typeface="Arial"/>
                <a:cs typeface="Arial"/>
              </a:rPr>
              <a:t>elevado </a:t>
            </a:r>
            <a:r>
              <a:rPr sz="4000" spc="-5" dirty="0">
                <a:latin typeface="Arial"/>
                <a:cs typeface="Arial"/>
              </a:rPr>
              <a:t>valor, </a:t>
            </a:r>
            <a:r>
              <a:rPr sz="4000" dirty="0">
                <a:latin typeface="Arial"/>
                <a:cs typeface="Arial"/>
              </a:rPr>
              <a:t>y </a:t>
            </a:r>
            <a:r>
              <a:rPr sz="4000" spc="-5" dirty="0">
                <a:latin typeface="Arial"/>
                <a:cs typeface="Arial"/>
              </a:rPr>
              <a:t>las masas eléctricas  de la instalación consumidora conectadas </a:t>
            </a:r>
            <a:r>
              <a:rPr sz="4000" dirty="0">
                <a:latin typeface="Arial"/>
                <a:cs typeface="Arial"/>
              </a:rPr>
              <a:t>a </a:t>
            </a:r>
            <a:r>
              <a:rPr sz="4000" spc="-5" dirty="0">
                <a:latin typeface="Arial"/>
                <a:cs typeface="Arial"/>
              </a:rPr>
              <a:t>tierra en  forma</a:t>
            </a:r>
            <a:r>
              <a:rPr sz="4000" dirty="0">
                <a:latin typeface="Arial"/>
                <a:cs typeface="Arial"/>
              </a:rPr>
              <a:t> </a:t>
            </a:r>
            <a:r>
              <a:rPr sz="4000" spc="-5" dirty="0">
                <a:latin typeface="Arial"/>
                <a:cs typeface="Arial"/>
              </a:rPr>
              <a:t>franca</a:t>
            </a:r>
            <a:r>
              <a:rPr sz="4000" spc="-5" dirty="0" smtClean="0">
                <a:latin typeface="Arial"/>
                <a:cs typeface="Arial"/>
              </a:rPr>
              <a:t>.</a:t>
            </a:r>
            <a:endParaRPr lang="es-AR" sz="4000" spc="-5" dirty="0" smtClean="0">
              <a:latin typeface="Arial"/>
              <a:cs typeface="Arial"/>
            </a:endParaRPr>
          </a:p>
          <a:p>
            <a:pPr marL="469900" marR="40005" lvl="1" algn="just">
              <a:lnSpc>
                <a:spcPct val="100000"/>
              </a:lnSpc>
              <a:spcBef>
                <a:spcPts val="600"/>
              </a:spcBef>
              <a:tabLst>
                <a:tab pos="755650" algn="l"/>
              </a:tabLst>
            </a:pPr>
            <a:endParaRPr sz="4000" dirty="0">
              <a:latin typeface="Arial"/>
              <a:cs typeface="Arial"/>
            </a:endParaRPr>
          </a:p>
          <a:p>
            <a:pPr marL="755650" marR="5080" lvl="1" indent="-285750" algn="just">
              <a:lnSpc>
                <a:spcPct val="100000"/>
              </a:lnSpc>
              <a:spcBef>
                <a:spcPts val="600"/>
              </a:spcBef>
              <a:buChar char="–"/>
              <a:tabLst>
                <a:tab pos="755650" algn="l"/>
              </a:tabLst>
            </a:pPr>
            <a:r>
              <a:rPr sz="4000" spc="-10" dirty="0">
                <a:latin typeface="Arial"/>
                <a:cs typeface="Arial"/>
              </a:rPr>
              <a:t>Se </a:t>
            </a:r>
            <a:r>
              <a:rPr sz="4000" spc="-5" dirty="0">
                <a:latin typeface="Arial"/>
                <a:cs typeface="Arial"/>
              </a:rPr>
              <a:t>utiliza para cuando necesitamos servicios  ininterrumpibles de energía por razones de riesgo </a:t>
            </a:r>
            <a:r>
              <a:rPr sz="4000" spc="-10" dirty="0">
                <a:latin typeface="Arial"/>
                <a:cs typeface="Arial"/>
              </a:rPr>
              <a:t>de  </a:t>
            </a:r>
            <a:r>
              <a:rPr sz="4000" spc="-5" dirty="0">
                <a:latin typeface="Arial"/>
                <a:cs typeface="Arial"/>
              </a:rPr>
              <a:t>vida </a:t>
            </a:r>
            <a:r>
              <a:rPr sz="4000" dirty="0">
                <a:latin typeface="Arial"/>
                <a:cs typeface="Arial"/>
              </a:rPr>
              <a:t>o </a:t>
            </a:r>
            <a:r>
              <a:rPr sz="4000" spc="-5" dirty="0">
                <a:latin typeface="Arial"/>
                <a:cs typeface="Arial"/>
              </a:rPr>
              <a:t>del tipo económicas (quirófanos, </a:t>
            </a:r>
            <a:r>
              <a:rPr sz="4000" spc="-10" dirty="0">
                <a:latin typeface="Arial"/>
                <a:cs typeface="Arial"/>
              </a:rPr>
              <a:t>algunos  </a:t>
            </a:r>
            <a:r>
              <a:rPr sz="4000" spc="-5" dirty="0">
                <a:latin typeface="Arial"/>
                <a:cs typeface="Arial"/>
              </a:rPr>
              <a:t>procesos industriales,</a:t>
            </a:r>
            <a:r>
              <a:rPr sz="4000" spc="10" dirty="0">
                <a:latin typeface="Arial"/>
                <a:cs typeface="Arial"/>
              </a:rPr>
              <a:t> </a:t>
            </a:r>
            <a:r>
              <a:rPr sz="4000" spc="-5" dirty="0">
                <a:latin typeface="Arial"/>
                <a:cs typeface="Arial"/>
              </a:rPr>
              <a:t>etc.).</a:t>
            </a:r>
            <a:endParaRPr sz="40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17700" y="698500"/>
            <a:ext cx="763714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96160" algn="l"/>
                <a:tab pos="5284470" algn="l"/>
                <a:tab pos="7171690" algn="l"/>
              </a:tabLst>
            </a:pPr>
            <a:r>
              <a:rPr sz="4000" spc="-10" dirty="0"/>
              <a:t>E</a:t>
            </a:r>
            <a:r>
              <a:rPr sz="4000" spc="5" dirty="0"/>
              <a:t>s</a:t>
            </a:r>
            <a:r>
              <a:rPr sz="4000" spc="-5" dirty="0"/>
              <a:t>que</a:t>
            </a:r>
            <a:r>
              <a:rPr sz="4000" spc="-15" dirty="0"/>
              <a:t>m</a:t>
            </a:r>
            <a:r>
              <a:rPr sz="4000" dirty="0"/>
              <a:t>a	</a:t>
            </a:r>
            <a:r>
              <a:rPr sz="4000" spc="-5" dirty="0"/>
              <a:t>d</a:t>
            </a:r>
            <a:r>
              <a:rPr sz="4000" dirty="0"/>
              <a:t>e</a:t>
            </a:r>
            <a:r>
              <a:rPr sz="4000" spc="-10" dirty="0"/>
              <a:t> C</a:t>
            </a:r>
            <a:r>
              <a:rPr sz="4000" spc="-5" dirty="0"/>
              <a:t>one</a:t>
            </a:r>
            <a:r>
              <a:rPr sz="4000" spc="5" dirty="0"/>
              <a:t>x</a:t>
            </a:r>
            <a:r>
              <a:rPr sz="4000" spc="-5" dirty="0"/>
              <a:t>i</a:t>
            </a:r>
            <a:r>
              <a:rPr sz="4000" spc="-20" dirty="0"/>
              <a:t>ó</a:t>
            </a:r>
            <a:r>
              <a:rPr sz="4000" dirty="0"/>
              <a:t>n	a</a:t>
            </a:r>
            <a:r>
              <a:rPr sz="4000" spc="-10" dirty="0"/>
              <a:t> </a:t>
            </a:r>
            <a:r>
              <a:rPr sz="4000" spc="-5" dirty="0"/>
              <a:t>Ti</a:t>
            </a:r>
            <a:r>
              <a:rPr sz="4000" spc="-10" dirty="0"/>
              <a:t>e</a:t>
            </a:r>
            <a:r>
              <a:rPr sz="4000" spc="-5" dirty="0"/>
              <a:t>rr</a:t>
            </a:r>
            <a:r>
              <a:rPr sz="4000" dirty="0"/>
              <a:t>a	IT</a:t>
            </a:r>
          </a:p>
        </p:txBody>
      </p:sp>
      <p:sp>
        <p:nvSpPr>
          <p:cNvPr id="3" name="object 3"/>
          <p:cNvSpPr/>
          <p:nvPr/>
        </p:nvSpPr>
        <p:spPr>
          <a:xfrm>
            <a:off x="393700" y="1689100"/>
            <a:ext cx="10134600" cy="7848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28457" y="1146810"/>
            <a:ext cx="763714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96160" algn="l"/>
                <a:tab pos="5284470" algn="l"/>
                <a:tab pos="7171690" algn="l"/>
              </a:tabLst>
            </a:pPr>
            <a:r>
              <a:rPr sz="4000" spc="-10" dirty="0"/>
              <a:t>E</a:t>
            </a:r>
            <a:r>
              <a:rPr sz="4000" spc="5" dirty="0"/>
              <a:t>s</a:t>
            </a:r>
            <a:r>
              <a:rPr sz="4000" spc="-5" dirty="0"/>
              <a:t>que</a:t>
            </a:r>
            <a:r>
              <a:rPr sz="4000" spc="-15" dirty="0"/>
              <a:t>m</a:t>
            </a:r>
            <a:r>
              <a:rPr sz="4000" dirty="0"/>
              <a:t>a	</a:t>
            </a:r>
            <a:r>
              <a:rPr sz="4000" spc="-5" dirty="0"/>
              <a:t>d</a:t>
            </a:r>
            <a:r>
              <a:rPr sz="4000" dirty="0"/>
              <a:t>e</a:t>
            </a:r>
            <a:r>
              <a:rPr sz="4000" spc="-10" dirty="0"/>
              <a:t> C</a:t>
            </a:r>
            <a:r>
              <a:rPr sz="4000" spc="-5" dirty="0"/>
              <a:t>one</a:t>
            </a:r>
            <a:r>
              <a:rPr sz="4000" spc="5" dirty="0"/>
              <a:t>x</a:t>
            </a:r>
            <a:r>
              <a:rPr sz="4000" spc="-5" dirty="0"/>
              <a:t>i</a:t>
            </a:r>
            <a:r>
              <a:rPr sz="4000" spc="-20" dirty="0"/>
              <a:t>ó</a:t>
            </a:r>
            <a:r>
              <a:rPr sz="4000" dirty="0"/>
              <a:t>n	a</a:t>
            </a:r>
            <a:r>
              <a:rPr sz="4000" spc="-10" dirty="0"/>
              <a:t> </a:t>
            </a:r>
            <a:r>
              <a:rPr sz="4000" spc="-5" dirty="0"/>
              <a:t>Ti</a:t>
            </a:r>
            <a:r>
              <a:rPr sz="4000" spc="-10" dirty="0"/>
              <a:t>e</a:t>
            </a:r>
            <a:r>
              <a:rPr sz="4000" spc="-5" dirty="0"/>
              <a:t>rr</a:t>
            </a:r>
            <a:r>
              <a:rPr sz="4000" dirty="0"/>
              <a:t>a	IT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860867" y="3154997"/>
            <a:ext cx="1914525" cy="3133725"/>
            <a:chOff x="1138237" y="1900237"/>
            <a:chExt cx="1914525" cy="3133725"/>
          </a:xfrm>
        </p:grpSpPr>
        <p:sp>
          <p:nvSpPr>
            <p:cNvPr id="4" name="object 4"/>
            <p:cNvSpPr/>
            <p:nvPr/>
          </p:nvSpPr>
          <p:spPr>
            <a:xfrm>
              <a:off x="1143000" y="3124200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lnTo>
                    <a:pt x="253986" y="3870"/>
                  </a:lnTo>
                  <a:lnTo>
                    <a:pt x="206288" y="15118"/>
                  </a:lnTo>
                  <a:lnTo>
                    <a:pt x="162233" y="33192"/>
                  </a:lnTo>
                  <a:lnTo>
                    <a:pt x="122346" y="57546"/>
                  </a:lnTo>
                  <a:lnTo>
                    <a:pt x="87153" y="87629"/>
                  </a:lnTo>
                  <a:lnTo>
                    <a:pt x="57180" y="122895"/>
                  </a:lnTo>
                  <a:lnTo>
                    <a:pt x="32952" y="162793"/>
                  </a:lnTo>
                  <a:lnTo>
                    <a:pt x="14996" y="206776"/>
                  </a:lnTo>
                  <a:lnTo>
                    <a:pt x="3836" y="254294"/>
                  </a:lnTo>
                  <a:lnTo>
                    <a:pt x="0" y="304800"/>
                  </a:lnTo>
                  <a:lnTo>
                    <a:pt x="3836" y="355305"/>
                  </a:lnTo>
                  <a:lnTo>
                    <a:pt x="14996" y="402823"/>
                  </a:lnTo>
                  <a:lnTo>
                    <a:pt x="32952" y="446806"/>
                  </a:lnTo>
                  <a:lnTo>
                    <a:pt x="57180" y="486704"/>
                  </a:lnTo>
                  <a:lnTo>
                    <a:pt x="87153" y="521969"/>
                  </a:lnTo>
                  <a:lnTo>
                    <a:pt x="122346" y="552053"/>
                  </a:lnTo>
                  <a:lnTo>
                    <a:pt x="162233" y="576407"/>
                  </a:lnTo>
                  <a:lnTo>
                    <a:pt x="206288" y="594481"/>
                  </a:lnTo>
                  <a:lnTo>
                    <a:pt x="253986" y="605729"/>
                  </a:lnTo>
                  <a:lnTo>
                    <a:pt x="304800" y="609600"/>
                  </a:lnTo>
                  <a:lnTo>
                    <a:pt x="355305" y="605729"/>
                  </a:lnTo>
                  <a:lnTo>
                    <a:pt x="402823" y="594481"/>
                  </a:lnTo>
                  <a:lnTo>
                    <a:pt x="446806" y="576407"/>
                  </a:lnTo>
                  <a:lnTo>
                    <a:pt x="486704" y="552053"/>
                  </a:lnTo>
                  <a:lnTo>
                    <a:pt x="521969" y="521970"/>
                  </a:lnTo>
                  <a:lnTo>
                    <a:pt x="552053" y="486704"/>
                  </a:lnTo>
                  <a:lnTo>
                    <a:pt x="576407" y="446806"/>
                  </a:lnTo>
                  <a:lnTo>
                    <a:pt x="594481" y="402823"/>
                  </a:lnTo>
                  <a:lnTo>
                    <a:pt x="605729" y="355305"/>
                  </a:lnTo>
                  <a:lnTo>
                    <a:pt x="609600" y="304800"/>
                  </a:lnTo>
                  <a:lnTo>
                    <a:pt x="605729" y="254294"/>
                  </a:lnTo>
                  <a:lnTo>
                    <a:pt x="594481" y="206776"/>
                  </a:lnTo>
                  <a:lnTo>
                    <a:pt x="576407" y="162793"/>
                  </a:lnTo>
                  <a:lnTo>
                    <a:pt x="552053" y="122895"/>
                  </a:lnTo>
                  <a:lnTo>
                    <a:pt x="521970" y="87630"/>
                  </a:lnTo>
                  <a:lnTo>
                    <a:pt x="486704" y="57546"/>
                  </a:lnTo>
                  <a:lnTo>
                    <a:pt x="446806" y="33192"/>
                  </a:lnTo>
                  <a:lnTo>
                    <a:pt x="402823" y="15118"/>
                  </a:lnTo>
                  <a:lnTo>
                    <a:pt x="355305" y="3870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143000" y="1905000"/>
              <a:ext cx="1752600" cy="1828800"/>
            </a:xfrm>
            <a:custGeom>
              <a:avLst/>
              <a:gdLst/>
              <a:ahLst/>
              <a:cxnLst/>
              <a:rect l="l" t="t" r="r" b="b"/>
              <a:pathLst>
                <a:path w="1752600" h="1828800">
                  <a:moveTo>
                    <a:pt x="304800" y="1219200"/>
                  </a:moveTo>
                  <a:lnTo>
                    <a:pt x="355305" y="1223070"/>
                  </a:lnTo>
                  <a:lnTo>
                    <a:pt x="402823" y="1234318"/>
                  </a:lnTo>
                  <a:lnTo>
                    <a:pt x="446806" y="1252392"/>
                  </a:lnTo>
                  <a:lnTo>
                    <a:pt x="486704" y="1276746"/>
                  </a:lnTo>
                  <a:lnTo>
                    <a:pt x="521970" y="1306830"/>
                  </a:lnTo>
                  <a:lnTo>
                    <a:pt x="552053" y="1342095"/>
                  </a:lnTo>
                  <a:lnTo>
                    <a:pt x="576407" y="1381993"/>
                  </a:lnTo>
                  <a:lnTo>
                    <a:pt x="594481" y="1425976"/>
                  </a:lnTo>
                  <a:lnTo>
                    <a:pt x="605729" y="1473494"/>
                  </a:lnTo>
                  <a:lnTo>
                    <a:pt x="609600" y="1524000"/>
                  </a:lnTo>
                  <a:lnTo>
                    <a:pt x="605729" y="1574505"/>
                  </a:lnTo>
                  <a:lnTo>
                    <a:pt x="594481" y="1622023"/>
                  </a:lnTo>
                  <a:lnTo>
                    <a:pt x="576407" y="1666006"/>
                  </a:lnTo>
                  <a:lnTo>
                    <a:pt x="552053" y="1705904"/>
                  </a:lnTo>
                  <a:lnTo>
                    <a:pt x="521969" y="1741170"/>
                  </a:lnTo>
                  <a:lnTo>
                    <a:pt x="486704" y="1771253"/>
                  </a:lnTo>
                  <a:lnTo>
                    <a:pt x="446806" y="1795607"/>
                  </a:lnTo>
                  <a:lnTo>
                    <a:pt x="402823" y="1813681"/>
                  </a:lnTo>
                  <a:lnTo>
                    <a:pt x="355305" y="1824929"/>
                  </a:lnTo>
                  <a:lnTo>
                    <a:pt x="304800" y="1828800"/>
                  </a:lnTo>
                  <a:lnTo>
                    <a:pt x="253986" y="1824929"/>
                  </a:lnTo>
                  <a:lnTo>
                    <a:pt x="206288" y="1813681"/>
                  </a:lnTo>
                  <a:lnTo>
                    <a:pt x="162233" y="1795607"/>
                  </a:lnTo>
                  <a:lnTo>
                    <a:pt x="122346" y="1771253"/>
                  </a:lnTo>
                  <a:lnTo>
                    <a:pt x="87153" y="1741170"/>
                  </a:lnTo>
                  <a:lnTo>
                    <a:pt x="57180" y="1705904"/>
                  </a:lnTo>
                  <a:lnTo>
                    <a:pt x="32952" y="1666006"/>
                  </a:lnTo>
                  <a:lnTo>
                    <a:pt x="14996" y="1622023"/>
                  </a:lnTo>
                  <a:lnTo>
                    <a:pt x="3836" y="1574505"/>
                  </a:lnTo>
                  <a:lnTo>
                    <a:pt x="0" y="1524000"/>
                  </a:lnTo>
                  <a:lnTo>
                    <a:pt x="3836" y="1473494"/>
                  </a:lnTo>
                  <a:lnTo>
                    <a:pt x="14996" y="1425976"/>
                  </a:lnTo>
                  <a:lnTo>
                    <a:pt x="32952" y="1381993"/>
                  </a:lnTo>
                  <a:lnTo>
                    <a:pt x="57180" y="1342095"/>
                  </a:lnTo>
                  <a:lnTo>
                    <a:pt x="87153" y="1306829"/>
                  </a:lnTo>
                  <a:lnTo>
                    <a:pt x="122346" y="1276746"/>
                  </a:lnTo>
                  <a:lnTo>
                    <a:pt x="162233" y="1252392"/>
                  </a:lnTo>
                  <a:lnTo>
                    <a:pt x="206288" y="1234318"/>
                  </a:lnTo>
                  <a:lnTo>
                    <a:pt x="253986" y="1223070"/>
                  </a:lnTo>
                  <a:lnTo>
                    <a:pt x="304800" y="1219200"/>
                  </a:lnTo>
                  <a:close/>
                </a:path>
                <a:path w="1752600" h="1828800">
                  <a:moveTo>
                    <a:pt x="304800" y="1219200"/>
                  </a:moveTo>
                  <a:lnTo>
                    <a:pt x="304800" y="0"/>
                  </a:lnTo>
                </a:path>
                <a:path w="1752600" h="1828800">
                  <a:moveTo>
                    <a:pt x="304800" y="0"/>
                  </a:moveTo>
                  <a:lnTo>
                    <a:pt x="1752600" y="0"/>
                  </a:lnTo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819400" y="2209800"/>
              <a:ext cx="228600" cy="685800"/>
            </a:xfrm>
            <a:custGeom>
              <a:avLst/>
              <a:gdLst/>
              <a:ahLst/>
              <a:cxnLst/>
              <a:rect l="l" t="t" r="r" b="b"/>
              <a:pathLst>
                <a:path w="228600" h="685800">
                  <a:moveTo>
                    <a:pt x="2286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228600" y="68580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819400" y="1905000"/>
              <a:ext cx="228600" cy="990600"/>
            </a:xfrm>
            <a:custGeom>
              <a:avLst/>
              <a:gdLst/>
              <a:ahLst/>
              <a:cxnLst/>
              <a:rect l="l" t="t" r="r" b="b"/>
              <a:pathLst>
                <a:path w="228600" h="990600">
                  <a:moveTo>
                    <a:pt x="114300" y="990600"/>
                  </a:moveTo>
                  <a:lnTo>
                    <a:pt x="0" y="990600"/>
                  </a:lnTo>
                  <a:lnTo>
                    <a:pt x="0" y="304800"/>
                  </a:lnTo>
                  <a:lnTo>
                    <a:pt x="228600" y="304800"/>
                  </a:lnTo>
                  <a:lnTo>
                    <a:pt x="228600" y="990600"/>
                  </a:lnTo>
                  <a:lnTo>
                    <a:pt x="114300" y="990600"/>
                  </a:lnTo>
                  <a:close/>
                </a:path>
                <a:path w="228600" h="990600">
                  <a:moveTo>
                    <a:pt x="76200" y="0"/>
                  </a:moveTo>
                  <a:lnTo>
                    <a:pt x="76200" y="304800"/>
                  </a:lnTo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819400" y="4114800"/>
              <a:ext cx="228600" cy="685800"/>
            </a:xfrm>
            <a:custGeom>
              <a:avLst/>
              <a:gdLst/>
              <a:ahLst/>
              <a:cxnLst/>
              <a:rect l="l" t="t" r="r" b="b"/>
              <a:pathLst>
                <a:path w="228600" h="685800">
                  <a:moveTo>
                    <a:pt x="2286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228600" y="68580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447800" y="2895600"/>
              <a:ext cx="1600200" cy="2133600"/>
            </a:xfrm>
            <a:custGeom>
              <a:avLst/>
              <a:gdLst/>
              <a:ahLst/>
              <a:cxnLst/>
              <a:rect l="l" t="t" r="r" b="b"/>
              <a:pathLst>
                <a:path w="1600200" h="2133600">
                  <a:moveTo>
                    <a:pt x="1485900" y="1905000"/>
                  </a:moveTo>
                  <a:lnTo>
                    <a:pt x="1371600" y="1905000"/>
                  </a:lnTo>
                  <a:lnTo>
                    <a:pt x="1371600" y="1219200"/>
                  </a:lnTo>
                  <a:lnTo>
                    <a:pt x="1600200" y="1219200"/>
                  </a:lnTo>
                  <a:lnTo>
                    <a:pt x="1600200" y="1905000"/>
                  </a:lnTo>
                  <a:lnTo>
                    <a:pt x="1485900" y="1905000"/>
                  </a:lnTo>
                  <a:close/>
                </a:path>
                <a:path w="1600200" h="2133600">
                  <a:moveTo>
                    <a:pt x="1447800" y="0"/>
                  </a:moveTo>
                  <a:lnTo>
                    <a:pt x="1447800" y="1219200"/>
                  </a:lnTo>
                </a:path>
                <a:path w="1600200" h="2133600">
                  <a:moveTo>
                    <a:pt x="1447800" y="1905000"/>
                  </a:moveTo>
                  <a:lnTo>
                    <a:pt x="1447800" y="2133600"/>
                  </a:lnTo>
                </a:path>
                <a:path w="1600200" h="2133600">
                  <a:moveTo>
                    <a:pt x="1447800" y="2133600"/>
                  </a:moveTo>
                  <a:lnTo>
                    <a:pt x="0" y="2133600"/>
                  </a:lnTo>
                </a:path>
                <a:path w="1600200" h="2133600">
                  <a:moveTo>
                    <a:pt x="0" y="838200"/>
                  </a:moveTo>
                  <a:lnTo>
                    <a:pt x="0" y="2133600"/>
                  </a:lnTo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366927" y="3348127"/>
              <a:ext cx="237944" cy="16174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211580" y="4565650"/>
            <a:ext cx="5441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2</a:t>
            </a:r>
            <a:r>
              <a:rPr sz="1200" spc="10" dirty="0">
                <a:latin typeface="Arial"/>
                <a:cs typeface="Arial"/>
              </a:rPr>
              <a:t>2</a:t>
            </a:r>
            <a:r>
              <a:rPr sz="1200" dirty="0">
                <a:latin typeface="Arial"/>
                <a:cs typeface="Arial"/>
              </a:rPr>
              <a:t>0</a:t>
            </a:r>
            <a:r>
              <a:rPr sz="1200" spc="-5" dirty="0">
                <a:latin typeface="Arial"/>
                <a:cs typeface="Arial"/>
              </a:rPr>
              <a:t>V</a:t>
            </a:r>
            <a:r>
              <a:rPr sz="1200" dirty="0">
                <a:latin typeface="Arial"/>
                <a:cs typeface="Arial"/>
              </a:rPr>
              <a:t>ac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54450" y="3651250"/>
            <a:ext cx="5943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Ra</a:t>
            </a:r>
            <a:r>
              <a:rPr sz="1200" spc="-15" dirty="0">
                <a:latin typeface="Arial"/>
                <a:cs typeface="Arial"/>
              </a:rPr>
              <a:t>=</a:t>
            </a:r>
            <a:r>
              <a:rPr sz="1200" dirty="0">
                <a:latin typeface="Arial"/>
                <a:cs typeface="Arial"/>
              </a:rPr>
              <a:t>1</a:t>
            </a:r>
            <a:r>
              <a:rPr sz="1200" spc="15" dirty="0">
                <a:latin typeface="Arial"/>
                <a:cs typeface="Arial"/>
              </a:rPr>
              <a:t>0</a:t>
            </a:r>
            <a:r>
              <a:rPr sz="1200" dirty="0">
                <a:latin typeface="Arial"/>
                <a:cs typeface="Arial"/>
              </a:rPr>
              <a:t>Ω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69359" y="5556250"/>
            <a:ext cx="7645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R</a:t>
            </a:r>
            <a:r>
              <a:rPr sz="1200" spc="10" dirty="0">
                <a:latin typeface="Arial"/>
                <a:cs typeface="Arial"/>
              </a:rPr>
              <a:t>b</a:t>
            </a:r>
            <a:r>
              <a:rPr sz="1200" spc="-15" dirty="0">
                <a:latin typeface="Arial"/>
                <a:cs typeface="Arial"/>
              </a:rPr>
              <a:t>=</a:t>
            </a:r>
            <a:r>
              <a:rPr sz="1200" dirty="0">
                <a:latin typeface="Arial"/>
                <a:cs typeface="Arial"/>
              </a:rPr>
              <a:t>1</a:t>
            </a:r>
            <a:r>
              <a:rPr sz="1200" spc="10" dirty="0">
                <a:latin typeface="Arial"/>
                <a:cs typeface="Arial"/>
              </a:rPr>
              <a:t>5</a:t>
            </a:r>
            <a:r>
              <a:rPr sz="1200" dirty="0">
                <a:latin typeface="Arial"/>
                <a:cs typeface="Arial"/>
              </a:rPr>
              <a:t>0</a:t>
            </a:r>
            <a:r>
              <a:rPr sz="1200" spc="5" dirty="0">
                <a:latin typeface="Arial"/>
                <a:cs typeface="Arial"/>
              </a:rPr>
              <a:t>0</a:t>
            </a:r>
            <a:r>
              <a:rPr sz="1200" dirty="0">
                <a:latin typeface="Arial"/>
                <a:cs typeface="Arial"/>
              </a:rPr>
              <a:t>Ω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161030" y="2702560"/>
            <a:ext cx="2519680" cy="3586479"/>
            <a:chOff x="2438400" y="1447800"/>
            <a:chExt cx="2519680" cy="3586479"/>
          </a:xfrm>
        </p:grpSpPr>
        <p:sp>
          <p:nvSpPr>
            <p:cNvPr id="15" name="object 15"/>
            <p:cNvSpPr/>
            <p:nvPr/>
          </p:nvSpPr>
          <p:spPr>
            <a:xfrm>
              <a:off x="2438400" y="1676400"/>
              <a:ext cx="2286000" cy="1600200"/>
            </a:xfrm>
            <a:custGeom>
              <a:avLst/>
              <a:gdLst/>
              <a:ahLst/>
              <a:cxnLst/>
              <a:rect l="l" t="t" r="r" b="b"/>
              <a:pathLst>
                <a:path w="2286000" h="1600200">
                  <a:moveTo>
                    <a:pt x="0" y="1600200"/>
                  </a:moveTo>
                  <a:lnTo>
                    <a:pt x="2286000" y="1600200"/>
                  </a:lnTo>
                </a:path>
                <a:path w="2286000" h="1600200">
                  <a:moveTo>
                    <a:pt x="1905000" y="0"/>
                  </a:moveTo>
                  <a:lnTo>
                    <a:pt x="1952014" y="4509"/>
                  </a:lnTo>
                  <a:lnTo>
                    <a:pt x="1995368" y="17502"/>
                  </a:lnTo>
                  <a:lnTo>
                    <a:pt x="2034257" y="38174"/>
                  </a:lnTo>
                  <a:lnTo>
                    <a:pt x="2067877" y="65722"/>
                  </a:lnTo>
                  <a:lnTo>
                    <a:pt x="2095425" y="99342"/>
                  </a:lnTo>
                  <a:lnTo>
                    <a:pt x="2116097" y="138231"/>
                  </a:lnTo>
                  <a:lnTo>
                    <a:pt x="2129090" y="181585"/>
                  </a:lnTo>
                  <a:lnTo>
                    <a:pt x="2133600" y="228600"/>
                  </a:lnTo>
                  <a:lnTo>
                    <a:pt x="2129090" y="275614"/>
                  </a:lnTo>
                  <a:lnTo>
                    <a:pt x="2116097" y="318968"/>
                  </a:lnTo>
                  <a:lnTo>
                    <a:pt x="2095425" y="357857"/>
                  </a:lnTo>
                  <a:lnTo>
                    <a:pt x="2067877" y="391477"/>
                  </a:lnTo>
                  <a:lnTo>
                    <a:pt x="2034257" y="419025"/>
                  </a:lnTo>
                  <a:lnTo>
                    <a:pt x="1995368" y="439697"/>
                  </a:lnTo>
                  <a:lnTo>
                    <a:pt x="1952014" y="452690"/>
                  </a:lnTo>
                  <a:lnTo>
                    <a:pt x="1905000" y="457200"/>
                  </a:lnTo>
                  <a:lnTo>
                    <a:pt x="1857985" y="452690"/>
                  </a:lnTo>
                  <a:lnTo>
                    <a:pt x="1814631" y="439697"/>
                  </a:lnTo>
                  <a:lnTo>
                    <a:pt x="1775742" y="419025"/>
                  </a:lnTo>
                  <a:lnTo>
                    <a:pt x="1742122" y="391477"/>
                  </a:lnTo>
                  <a:lnTo>
                    <a:pt x="1714574" y="357857"/>
                  </a:lnTo>
                  <a:lnTo>
                    <a:pt x="1693902" y="318968"/>
                  </a:lnTo>
                  <a:lnTo>
                    <a:pt x="1680909" y="275614"/>
                  </a:lnTo>
                  <a:lnTo>
                    <a:pt x="1676400" y="228600"/>
                  </a:lnTo>
                  <a:lnTo>
                    <a:pt x="1680909" y="181585"/>
                  </a:lnTo>
                  <a:lnTo>
                    <a:pt x="1693902" y="138231"/>
                  </a:lnTo>
                  <a:lnTo>
                    <a:pt x="1714574" y="99342"/>
                  </a:lnTo>
                  <a:lnTo>
                    <a:pt x="1742122" y="65722"/>
                  </a:lnTo>
                  <a:lnTo>
                    <a:pt x="1775742" y="38174"/>
                  </a:lnTo>
                  <a:lnTo>
                    <a:pt x="1814631" y="17502"/>
                  </a:lnTo>
                  <a:lnTo>
                    <a:pt x="1857985" y="4509"/>
                  </a:lnTo>
                  <a:lnTo>
                    <a:pt x="1905000" y="0"/>
                  </a:lnTo>
                  <a:close/>
                </a:path>
                <a:path w="2286000" h="1600200">
                  <a:moveTo>
                    <a:pt x="1830070" y="134620"/>
                  </a:moveTo>
                  <a:lnTo>
                    <a:pt x="1839932" y="136425"/>
                  </a:lnTo>
                  <a:lnTo>
                    <a:pt x="1848008" y="141446"/>
                  </a:lnTo>
                  <a:lnTo>
                    <a:pt x="1853465" y="149086"/>
                  </a:lnTo>
                  <a:lnTo>
                    <a:pt x="1855470" y="158750"/>
                  </a:lnTo>
                  <a:lnTo>
                    <a:pt x="1853465" y="168413"/>
                  </a:lnTo>
                  <a:lnTo>
                    <a:pt x="1848008" y="176053"/>
                  </a:lnTo>
                  <a:lnTo>
                    <a:pt x="1839932" y="181074"/>
                  </a:lnTo>
                  <a:lnTo>
                    <a:pt x="1830070" y="182879"/>
                  </a:lnTo>
                  <a:lnTo>
                    <a:pt x="1820941" y="181074"/>
                  </a:lnTo>
                  <a:lnTo>
                    <a:pt x="1813242" y="176053"/>
                  </a:lnTo>
                  <a:lnTo>
                    <a:pt x="1807924" y="168413"/>
                  </a:lnTo>
                  <a:lnTo>
                    <a:pt x="1805939" y="158750"/>
                  </a:lnTo>
                  <a:lnTo>
                    <a:pt x="1807924" y="149086"/>
                  </a:lnTo>
                  <a:lnTo>
                    <a:pt x="1813242" y="141446"/>
                  </a:lnTo>
                  <a:lnTo>
                    <a:pt x="1820941" y="136425"/>
                  </a:lnTo>
                  <a:lnTo>
                    <a:pt x="1830070" y="134620"/>
                  </a:lnTo>
                  <a:close/>
                </a:path>
                <a:path w="2286000" h="1600200">
                  <a:moveTo>
                    <a:pt x="1978660" y="134620"/>
                  </a:moveTo>
                  <a:lnTo>
                    <a:pt x="1988323" y="136425"/>
                  </a:lnTo>
                  <a:lnTo>
                    <a:pt x="1995963" y="141446"/>
                  </a:lnTo>
                  <a:lnTo>
                    <a:pt x="2000984" y="149086"/>
                  </a:lnTo>
                  <a:lnTo>
                    <a:pt x="2002789" y="158750"/>
                  </a:lnTo>
                  <a:lnTo>
                    <a:pt x="2000984" y="168413"/>
                  </a:lnTo>
                  <a:lnTo>
                    <a:pt x="1995963" y="176053"/>
                  </a:lnTo>
                  <a:lnTo>
                    <a:pt x="1988323" y="181074"/>
                  </a:lnTo>
                  <a:lnTo>
                    <a:pt x="1978660" y="182879"/>
                  </a:lnTo>
                  <a:lnTo>
                    <a:pt x="1968996" y="181074"/>
                  </a:lnTo>
                  <a:lnTo>
                    <a:pt x="1961356" y="176053"/>
                  </a:lnTo>
                  <a:lnTo>
                    <a:pt x="1956335" y="168413"/>
                  </a:lnTo>
                  <a:lnTo>
                    <a:pt x="1954529" y="158750"/>
                  </a:lnTo>
                  <a:lnTo>
                    <a:pt x="1956335" y="149086"/>
                  </a:lnTo>
                  <a:lnTo>
                    <a:pt x="1961356" y="141446"/>
                  </a:lnTo>
                  <a:lnTo>
                    <a:pt x="1968996" y="136425"/>
                  </a:lnTo>
                  <a:lnTo>
                    <a:pt x="1978660" y="134620"/>
                  </a:lnTo>
                  <a:close/>
                </a:path>
                <a:path w="2286000" h="1600200">
                  <a:moveTo>
                    <a:pt x="1779270" y="328929"/>
                  </a:moveTo>
                  <a:lnTo>
                    <a:pt x="1828830" y="349046"/>
                  </a:lnTo>
                  <a:lnTo>
                    <a:pt x="1879488" y="359105"/>
                  </a:lnTo>
                  <a:lnTo>
                    <a:pt x="1930511" y="359105"/>
                  </a:lnTo>
                  <a:lnTo>
                    <a:pt x="1981169" y="349046"/>
                  </a:lnTo>
                  <a:lnTo>
                    <a:pt x="2030729" y="328929"/>
                  </a:lnTo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962400" y="2133600"/>
              <a:ext cx="762000" cy="685800"/>
            </a:xfrm>
            <a:custGeom>
              <a:avLst/>
              <a:gdLst/>
              <a:ahLst/>
              <a:cxnLst/>
              <a:rect l="l" t="t" r="r" b="b"/>
              <a:pathLst>
                <a:path w="762000" h="685800">
                  <a:moveTo>
                    <a:pt x="381000" y="0"/>
                  </a:moveTo>
                  <a:lnTo>
                    <a:pt x="0" y="685800"/>
                  </a:lnTo>
                  <a:lnTo>
                    <a:pt x="762000" y="685800"/>
                  </a:lnTo>
                  <a:lnTo>
                    <a:pt x="381000" y="0"/>
                  </a:lnTo>
                  <a:close/>
                </a:path>
              </a:pathLst>
            </a:custGeom>
            <a:solidFill>
              <a:srgbClr val="A6F6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505200" y="2057400"/>
              <a:ext cx="1447800" cy="1143000"/>
            </a:xfrm>
            <a:custGeom>
              <a:avLst/>
              <a:gdLst/>
              <a:ahLst/>
              <a:cxnLst/>
              <a:rect l="l" t="t" r="r" b="b"/>
              <a:pathLst>
                <a:path w="1447800" h="1143000">
                  <a:moveTo>
                    <a:pt x="838200" y="76200"/>
                  </a:moveTo>
                  <a:lnTo>
                    <a:pt x="1219200" y="762000"/>
                  </a:lnTo>
                  <a:lnTo>
                    <a:pt x="457200" y="762000"/>
                  </a:lnTo>
                  <a:lnTo>
                    <a:pt x="838200" y="76200"/>
                  </a:lnTo>
                  <a:close/>
                </a:path>
                <a:path w="1447800" h="1143000">
                  <a:moveTo>
                    <a:pt x="609600" y="762000"/>
                  </a:moveTo>
                  <a:lnTo>
                    <a:pt x="533400" y="1143000"/>
                  </a:lnTo>
                </a:path>
                <a:path w="1447800" h="1143000">
                  <a:moveTo>
                    <a:pt x="533400" y="1143000"/>
                  </a:moveTo>
                  <a:lnTo>
                    <a:pt x="381000" y="1143000"/>
                  </a:lnTo>
                </a:path>
                <a:path w="1447800" h="1143000">
                  <a:moveTo>
                    <a:pt x="990600" y="762000"/>
                  </a:moveTo>
                  <a:lnTo>
                    <a:pt x="914400" y="1143000"/>
                  </a:lnTo>
                </a:path>
                <a:path w="1447800" h="1143000">
                  <a:moveTo>
                    <a:pt x="914400" y="1143000"/>
                  </a:moveTo>
                  <a:lnTo>
                    <a:pt x="762000" y="1143000"/>
                  </a:lnTo>
                </a:path>
                <a:path w="1447800" h="1143000">
                  <a:moveTo>
                    <a:pt x="685800" y="304800"/>
                  </a:moveTo>
                  <a:lnTo>
                    <a:pt x="0" y="0"/>
                  </a:lnTo>
                </a:path>
                <a:path w="1447800" h="1143000">
                  <a:moveTo>
                    <a:pt x="990600" y="304800"/>
                  </a:moveTo>
                  <a:lnTo>
                    <a:pt x="1447800" y="76200"/>
                  </a:lnTo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973069" y="1447800"/>
              <a:ext cx="605790" cy="6096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514600" y="1905000"/>
              <a:ext cx="152400" cy="1371600"/>
            </a:xfrm>
            <a:custGeom>
              <a:avLst/>
              <a:gdLst/>
              <a:ahLst/>
              <a:cxnLst/>
              <a:rect l="l" t="t" r="r" b="b"/>
              <a:pathLst>
                <a:path w="152400" h="1371600">
                  <a:moveTo>
                    <a:pt x="76200" y="0"/>
                  </a:moveTo>
                  <a:lnTo>
                    <a:pt x="0" y="273050"/>
                  </a:lnTo>
                  <a:lnTo>
                    <a:pt x="38100" y="273050"/>
                  </a:lnTo>
                  <a:lnTo>
                    <a:pt x="38100" y="1098550"/>
                  </a:lnTo>
                  <a:lnTo>
                    <a:pt x="0" y="1098550"/>
                  </a:lnTo>
                  <a:lnTo>
                    <a:pt x="76200" y="1371600"/>
                  </a:lnTo>
                  <a:lnTo>
                    <a:pt x="152400" y="1098550"/>
                  </a:lnTo>
                  <a:lnTo>
                    <a:pt x="114300" y="1098550"/>
                  </a:lnTo>
                  <a:lnTo>
                    <a:pt x="114300" y="273050"/>
                  </a:lnTo>
                  <a:lnTo>
                    <a:pt x="152400" y="27305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514600" y="1905000"/>
              <a:ext cx="152400" cy="1371600"/>
            </a:xfrm>
            <a:custGeom>
              <a:avLst/>
              <a:gdLst/>
              <a:ahLst/>
              <a:cxnLst/>
              <a:rect l="l" t="t" r="r" b="b"/>
              <a:pathLst>
                <a:path w="152400" h="1371600">
                  <a:moveTo>
                    <a:pt x="0" y="273050"/>
                  </a:moveTo>
                  <a:lnTo>
                    <a:pt x="76200" y="0"/>
                  </a:lnTo>
                  <a:lnTo>
                    <a:pt x="152400" y="273050"/>
                  </a:lnTo>
                  <a:lnTo>
                    <a:pt x="114300" y="273050"/>
                  </a:lnTo>
                  <a:lnTo>
                    <a:pt x="114300" y="1098550"/>
                  </a:lnTo>
                  <a:lnTo>
                    <a:pt x="152400" y="1098550"/>
                  </a:lnTo>
                  <a:lnTo>
                    <a:pt x="76200" y="1371600"/>
                  </a:lnTo>
                  <a:lnTo>
                    <a:pt x="0" y="1098550"/>
                  </a:lnTo>
                  <a:lnTo>
                    <a:pt x="38100" y="1098550"/>
                  </a:lnTo>
                  <a:lnTo>
                    <a:pt x="38100" y="273050"/>
                  </a:lnTo>
                  <a:lnTo>
                    <a:pt x="0" y="27305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514600" y="3276600"/>
              <a:ext cx="152400" cy="1752600"/>
            </a:xfrm>
            <a:custGeom>
              <a:avLst/>
              <a:gdLst/>
              <a:ahLst/>
              <a:cxnLst/>
              <a:rect l="l" t="t" r="r" b="b"/>
              <a:pathLst>
                <a:path w="152400" h="1752600">
                  <a:moveTo>
                    <a:pt x="76200" y="0"/>
                  </a:moveTo>
                  <a:lnTo>
                    <a:pt x="0" y="349250"/>
                  </a:lnTo>
                  <a:lnTo>
                    <a:pt x="38100" y="349250"/>
                  </a:lnTo>
                  <a:lnTo>
                    <a:pt x="38100" y="1403350"/>
                  </a:lnTo>
                  <a:lnTo>
                    <a:pt x="0" y="1403350"/>
                  </a:lnTo>
                  <a:lnTo>
                    <a:pt x="76200" y="1752600"/>
                  </a:lnTo>
                  <a:lnTo>
                    <a:pt x="152400" y="1403350"/>
                  </a:lnTo>
                  <a:lnTo>
                    <a:pt x="114300" y="1403350"/>
                  </a:lnTo>
                  <a:lnTo>
                    <a:pt x="114300" y="349250"/>
                  </a:lnTo>
                  <a:lnTo>
                    <a:pt x="152400" y="34925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514600" y="3276600"/>
              <a:ext cx="152400" cy="1752600"/>
            </a:xfrm>
            <a:custGeom>
              <a:avLst/>
              <a:gdLst/>
              <a:ahLst/>
              <a:cxnLst/>
              <a:rect l="l" t="t" r="r" b="b"/>
              <a:pathLst>
                <a:path w="152400" h="1752600">
                  <a:moveTo>
                    <a:pt x="0" y="349250"/>
                  </a:moveTo>
                  <a:lnTo>
                    <a:pt x="76200" y="0"/>
                  </a:lnTo>
                  <a:lnTo>
                    <a:pt x="152400" y="349250"/>
                  </a:lnTo>
                  <a:lnTo>
                    <a:pt x="114300" y="349250"/>
                  </a:lnTo>
                  <a:lnTo>
                    <a:pt x="114300" y="1403350"/>
                  </a:lnTo>
                  <a:lnTo>
                    <a:pt x="152400" y="1403350"/>
                  </a:lnTo>
                  <a:lnTo>
                    <a:pt x="76200" y="1752600"/>
                  </a:lnTo>
                  <a:lnTo>
                    <a:pt x="0" y="1403350"/>
                  </a:lnTo>
                  <a:lnTo>
                    <a:pt x="38100" y="1403350"/>
                  </a:lnTo>
                  <a:lnTo>
                    <a:pt x="38100" y="349250"/>
                  </a:lnTo>
                  <a:lnTo>
                    <a:pt x="0" y="34925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/>
          <p:nvPr/>
        </p:nvSpPr>
        <p:spPr>
          <a:xfrm>
            <a:off x="6540500" y="3114039"/>
            <a:ext cx="787400" cy="0"/>
          </a:xfrm>
          <a:custGeom>
            <a:avLst/>
            <a:gdLst/>
            <a:ahLst/>
            <a:cxnLst/>
            <a:rect l="l" t="t" r="r" b="b"/>
            <a:pathLst>
              <a:path w="787400">
                <a:moveTo>
                  <a:pt x="0" y="0"/>
                </a:moveTo>
                <a:lnTo>
                  <a:pt x="787400" y="0"/>
                </a:lnTo>
              </a:path>
            </a:pathLst>
          </a:custGeom>
          <a:ln w="102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590789" y="3114039"/>
            <a:ext cx="933450" cy="0"/>
          </a:xfrm>
          <a:custGeom>
            <a:avLst/>
            <a:gdLst/>
            <a:ahLst/>
            <a:cxnLst/>
            <a:rect l="l" t="t" r="r" b="b"/>
            <a:pathLst>
              <a:path w="933450">
                <a:moveTo>
                  <a:pt x="0" y="0"/>
                </a:moveTo>
                <a:lnTo>
                  <a:pt x="933450" y="0"/>
                </a:lnTo>
              </a:path>
            </a:pathLst>
          </a:custGeom>
          <a:ln w="102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6819900" y="2759710"/>
            <a:ext cx="1439545" cy="322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56005" algn="l"/>
              </a:tabLst>
            </a:pPr>
            <a:r>
              <a:rPr sz="1950" i="1" dirty="0">
                <a:latin typeface="Times New Roman"/>
                <a:cs typeface="Times New Roman"/>
              </a:rPr>
              <a:t>V	</a:t>
            </a:r>
            <a:r>
              <a:rPr sz="1950" spc="-10" dirty="0">
                <a:latin typeface="Times New Roman"/>
                <a:cs typeface="Times New Roman"/>
              </a:rPr>
              <a:t>22</a:t>
            </a:r>
            <a:r>
              <a:rPr sz="1950" dirty="0">
                <a:latin typeface="Times New Roman"/>
                <a:cs typeface="Times New Roman"/>
              </a:rPr>
              <a:t>0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156959" y="3351529"/>
            <a:ext cx="2998470" cy="767080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sz="1950" spc="35" dirty="0">
                <a:latin typeface="Symbol"/>
                <a:cs typeface="Symbol"/>
              </a:rPr>
              <a:t></a:t>
            </a:r>
            <a:r>
              <a:rPr sz="1950" i="1" spc="35" dirty="0">
                <a:latin typeface="Times New Roman"/>
                <a:cs typeface="Times New Roman"/>
              </a:rPr>
              <a:t>V</a:t>
            </a:r>
            <a:r>
              <a:rPr sz="1950" spc="35" dirty="0">
                <a:latin typeface="Times New Roman"/>
                <a:cs typeface="Times New Roman"/>
              </a:rPr>
              <a:t>1</a:t>
            </a:r>
            <a:r>
              <a:rPr sz="1950" spc="-220" dirty="0">
                <a:latin typeface="Times New Roman"/>
                <a:cs typeface="Times New Roman"/>
              </a:rPr>
              <a:t> </a:t>
            </a:r>
            <a:r>
              <a:rPr sz="1950" spc="-10" dirty="0">
                <a:latin typeface="Symbol"/>
                <a:cs typeface="Symbol"/>
              </a:rPr>
              <a:t></a:t>
            </a:r>
            <a:r>
              <a:rPr sz="1950" spc="15" dirty="0">
                <a:latin typeface="Times New Roman"/>
                <a:cs typeface="Times New Roman"/>
              </a:rPr>
              <a:t> </a:t>
            </a:r>
            <a:r>
              <a:rPr sz="1950" i="1" dirty="0">
                <a:latin typeface="Times New Roman"/>
                <a:cs typeface="Times New Roman"/>
              </a:rPr>
              <a:t>I</a:t>
            </a:r>
            <a:r>
              <a:rPr sz="1950" i="1" spc="-85" dirty="0">
                <a:latin typeface="Times New Roman"/>
                <a:cs typeface="Times New Roman"/>
              </a:rPr>
              <a:t> </a:t>
            </a:r>
            <a:r>
              <a:rPr sz="1950" spc="-10" dirty="0">
                <a:latin typeface="Symbol"/>
                <a:cs typeface="Symbol"/>
              </a:rPr>
              <a:t></a:t>
            </a:r>
            <a:r>
              <a:rPr sz="1950" spc="-160" dirty="0">
                <a:latin typeface="Times New Roman"/>
                <a:cs typeface="Times New Roman"/>
              </a:rPr>
              <a:t> </a:t>
            </a:r>
            <a:r>
              <a:rPr sz="1950" i="1" spc="-65" dirty="0">
                <a:latin typeface="Times New Roman"/>
                <a:cs typeface="Times New Roman"/>
              </a:rPr>
              <a:t>R</a:t>
            </a:r>
            <a:r>
              <a:rPr sz="1950" spc="-65" dirty="0">
                <a:latin typeface="Times New Roman"/>
                <a:cs typeface="Times New Roman"/>
              </a:rPr>
              <a:t>1</a:t>
            </a:r>
            <a:r>
              <a:rPr sz="1950" spc="-225" dirty="0">
                <a:latin typeface="Times New Roman"/>
                <a:cs typeface="Times New Roman"/>
              </a:rPr>
              <a:t> </a:t>
            </a:r>
            <a:r>
              <a:rPr sz="1950" spc="-10" dirty="0">
                <a:latin typeface="Symbol"/>
                <a:cs typeface="Symbol"/>
              </a:rPr>
              <a:t></a:t>
            </a:r>
            <a:r>
              <a:rPr sz="1950" spc="-75" dirty="0">
                <a:latin typeface="Times New Roman"/>
                <a:cs typeface="Times New Roman"/>
              </a:rPr>
              <a:t> </a:t>
            </a:r>
            <a:r>
              <a:rPr sz="1950" spc="25" dirty="0">
                <a:latin typeface="Times New Roman"/>
                <a:cs typeface="Times New Roman"/>
              </a:rPr>
              <a:t>0.15</a:t>
            </a:r>
            <a:r>
              <a:rPr sz="1950" spc="25" dirty="0">
                <a:latin typeface="Symbol"/>
                <a:cs typeface="Symbol"/>
              </a:rPr>
              <a:t></a:t>
            </a:r>
            <a:r>
              <a:rPr sz="1950" spc="25" dirty="0">
                <a:latin typeface="Times New Roman"/>
                <a:cs typeface="Times New Roman"/>
              </a:rPr>
              <a:t>10</a:t>
            </a:r>
            <a:r>
              <a:rPr sz="1950" spc="-70" dirty="0">
                <a:latin typeface="Times New Roman"/>
                <a:cs typeface="Times New Roman"/>
              </a:rPr>
              <a:t> </a:t>
            </a:r>
            <a:r>
              <a:rPr sz="1950" spc="-10" dirty="0">
                <a:latin typeface="Symbol"/>
                <a:cs typeface="Symbol"/>
              </a:rPr>
              <a:t></a:t>
            </a:r>
            <a:r>
              <a:rPr sz="1950" spc="-245" dirty="0">
                <a:latin typeface="Times New Roman"/>
                <a:cs typeface="Times New Roman"/>
              </a:rPr>
              <a:t> </a:t>
            </a:r>
            <a:r>
              <a:rPr sz="1950" spc="-50" dirty="0">
                <a:latin typeface="Times New Roman"/>
                <a:cs typeface="Times New Roman"/>
              </a:rPr>
              <a:t>1.5</a:t>
            </a:r>
            <a:r>
              <a:rPr sz="1950" i="1" spc="-50" dirty="0">
                <a:latin typeface="Times New Roman"/>
                <a:cs typeface="Times New Roman"/>
              </a:rPr>
              <a:t>V</a:t>
            </a:r>
            <a:endParaRPr sz="19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1950" spc="-5" dirty="0">
                <a:latin typeface="Symbol"/>
                <a:cs typeface="Symbol"/>
              </a:rPr>
              <a:t></a:t>
            </a:r>
            <a:r>
              <a:rPr sz="1950" i="1" spc="-5" dirty="0">
                <a:latin typeface="Times New Roman"/>
                <a:cs typeface="Times New Roman"/>
              </a:rPr>
              <a:t>V </a:t>
            </a:r>
            <a:r>
              <a:rPr sz="1950" dirty="0">
                <a:latin typeface="Times New Roman"/>
                <a:cs typeface="Times New Roman"/>
              </a:rPr>
              <a:t>2 </a:t>
            </a:r>
            <a:r>
              <a:rPr sz="1950" spc="-10" dirty="0">
                <a:latin typeface="Symbol"/>
                <a:cs typeface="Symbol"/>
              </a:rPr>
              <a:t></a:t>
            </a:r>
            <a:r>
              <a:rPr sz="1950" spc="-270" dirty="0">
                <a:latin typeface="Times New Roman"/>
                <a:cs typeface="Times New Roman"/>
              </a:rPr>
              <a:t> </a:t>
            </a:r>
            <a:r>
              <a:rPr sz="1950" spc="-35" dirty="0">
                <a:latin typeface="Times New Roman"/>
                <a:cs typeface="Times New Roman"/>
              </a:rPr>
              <a:t>218.5</a:t>
            </a:r>
            <a:r>
              <a:rPr sz="1950" i="1" spc="-35" dirty="0">
                <a:latin typeface="Times New Roman"/>
                <a:cs typeface="Times New Roman"/>
              </a:rPr>
              <a:t>V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381239" y="2914650"/>
            <a:ext cx="2015489" cy="322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08405" algn="l"/>
              </a:tabLst>
            </a:pPr>
            <a:r>
              <a:rPr sz="1950" spc="-10" dirty="0">
                <a:latin typeface="Symbol"/>
                <a:cs typeface="Symbol"/>
              </a:rPr>
              <a:t></a:t>
            </a:r>
            <a:r>
              <a:rPr sz="1950" spc="-10" dirty="0">
                <a:latin typeface="Times New Roman"/>
                <a:cs typeface="Times New Roman"/>
              </a:rPr>
              <a:t>	</a:t>
            </a:r>
            <a:r>
              <a:rPr sz="1950" spc="-10" dirty="0">
                <a:latin typeface="Symbol"/>
                <a:cs typeface="Symbol"/>
              </a:rPr>
              <a:t></a:t>
            </a:r>
            <a:r>
              <a:rPr sz="1950" spc="-125" dirty="0">
                <a:latin typeface="Times New Roman"/>
                <a:cs typeface="Times New Roman"/>
              </a:rPr>
              <a:t> </a:t>
            </a:r>
            <a:r>
              <a:rPr sz="1950" spc="25" dirty="0">
                <a:latin typeface="Times New Roman"/>
                <a:cs typeface="Times New Roman"/>
              </a:rPr>
              <a:t>0.15</a:t>
            </a:r>
            <a:r>
              <a:rPr sz="1950" i="1" spc="25" dirty="0">
                <a:latin typeface="Times New Roman"/>
                <a:cs typeface="Times New Roman"/>
              </a:rPr>
              <a:t>A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553200" y="3108960"/>
            <a:ext cx="1975485" cy="322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26794" algn="l"/>
              </a:tabLst>
            </a:pPr>
            <a:r>
              <a:rPr sz="1950" i="1" dirty="0">
                <a:latin typeface="Times New Roman"/>
                <a:cs typeface="Times New Roman"/>
              </a:rPr>
              <a:t>R</a:t>
            </a:r>
            <a:r>
              <a:rPr sz="1950" dirty="0">
                <a:latin typeface="Times New Roman"/>
                <a:cs typeface="Times New Roman"/>
              </a:rPr>
              <a:t>1</a:t>
            </a:r>
            <a:r>
              <a:rPr sz="1950" dirty="0">
                <a:latin typeface="Symbol"/>
                <a:cs typeface="Symbol"/>
              </a:rPr>
              <a:t></a:t>
            </a:r>
            <a:r>
              <a:rPr sz="1950" spc="-65" dirty="0">
                <a:latin typeface="Times New Roman"/>
                <a:cs typeface="Times New Roman"/>
              </a:rPr>
              <a:t> </a:t>
            </a:r>
            <a:r>
              <a:rPr sz="1950" i="1" spc="40" dirty="0">
                <a:latin typeface="Times New Roman"/>
                <a:cs typeface="Times New Roman"/>
              </a:rPr>
              <a:t>R</a:t>
            </a:r>
            <a:r>
              <a:rPr sz="1950" spc="40" dirty="0">
                <a:latin typeface="Times New Roman"/>
                <a:cs typeface="Times New Roman"/>
              </a:rPr>
              <a:t>2	</a:t>
            </a:r>
            <a:r>
              <a:rPr sz="1950" spc="-5" dirty="0">
                <a:latin typeface="Times New Roman"/>
                <a:cs typeface="Times New Roman"/>
              </a:rPr>
              <a:t>10</a:t>
            </a:r>
            <a:r>
              <a:rPr sz="1950" spc="-250" dirty="0">
                <a:latin typeface="Times New Roman"/>
                <a:cs typeface="Times New Roman"/>
              </a:rPr>
              <a:t> </a:t>
            </a:r>
            <a:r>
              <a:rPr sz="1950" spc="25" dirty="0">
                <a:latin typeface="Symbol"/>
                <a:cs typeface="Symbol"/>
              </a:rPr>
              <a:t></a:t>
            </a:r>
            <a:r>
              <a:rPr sz="1950" spc="25" dirty="0">
                <a:latin typeface="Times New Roman"/>
                <a:cs typeface="Times New Roman"/>
              </a:rPr>
              <a:t>1500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164580" y="2914650"/>
            <a:ext cx="327025" cy="322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50" i="1" dirty="0">
                <a:latin typeface="Times New Roman"/>
                <a:cs typeface="Times New Roman"/>
              </a:rPr>
              <a:t>I</a:t>
            </a:r>
            <a:r>
              <a:rPr sz="1950" i="1" spc="85" dirty="0">
                <a:latin typeface="Times New Roman"/>
                <a:cs typeface="Times New Roman"/>
              </a:rPr>
              <a:t> </a:t>
            </a:r>
            <a:r>
              <a:rPr sz="1950" spc="-10" dirty="0">
                <a:latin typeface="Symbol"/>
                <a:cs typeface="Symbol"/>
              </a:rPr>
              <a:t></a:t>
            </a:r>
            <a:endParaRPr sz="195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838450" y="3651250"/>
            <a:ext cx="3403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1</a:t>
            </a:r>
            <a:r>
              <a:rPr sz="1200" spc="5" dirty="0">
                <a:latin typeface="Arial"/>
                <a:cs typeface="Arial"/>
              </a:rPr>
              <a:t>.</a:t>
            </a:r>
            <a:r>
              <a:rPr sz="1200" dirty="0">
                <a:latin typeface="Arial"/>
                <a:cs typeface="Arial"/>
              </a:rPr>
              <a:t>5V</a:t>
            </a:r>
            <a:endParaRPr sz="12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599690" y="5356860"/>
            <a:ext cx="5111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0" dirty="0">
                <a:latin typeface="Arial"/>
                <a:cs typeface="Arial"/>
              </a:rPr>
              <a:t>2</a:t>
            </a:r>
            <a:r>
              <a:rPr sz="1200" dirty="0">
                <a:latin typeface="Arial"/>
                <a:cs typeface="Arial"/>
              </a:rPr>
              <a:t>18</a:t>
            </a:r>
            <a:r>
              <a:rPr sz="1200" spc="5" dirty="0">
                <a:latin typeface="Arial"/>
                <a:cs typeface="Arial"/>
              </a:rPr>
              <a:t>.</a:t>
            </a:r>
            <a:r>
              <a:rPr sz="1200" dirty="0">
                <a:latin typeface="Arial"/>
                <a:cs typeface="Arial"/>
              </a:rPr>
              <a:t>5V</a:t>
            </a:r>
            <a:endParaRPr sz="12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414009" y="4508500"/>
            <a:ext cx="4809491" cy="4787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30480">
              <a:lnSpc>
                <a:spcPct val="104500"/>
              </a:lnSpc>
            </a:pPr>
            <a:r>
              <a:rPr sz="2400" spc="-5" dirty="0">
                <a:latin typeface="Arial"/>
                <a:cs typeface="Arial"/>
              </a:rPr>
              <a:t>Como vemos, la </a:t>
            </a:r>
            <a:r>
              <a:rPr sz="2400" spc="-10" dirty="0">
                <a:latin typeface="Arial"/>
                <a:cs typeface="Arial"/>
              </a:rPr>
              <a:t>persona no </a:t>
            </a:r>
            <a:r>
              <a:rPr sz="2400" spc="-5" dirty="0">
                <a:latin typeface="Arial"/>
                <a:cs typeface="Arial"/>
              </a:rPr>
              <a:t>corre  riesgo </a:t>
            </a:r>
            <a:r>
              <a:rPr sz="2400" spc="-10" dirty="0">
                <a:latin typeface="Arial"/>
                <a:cs typeface="Arial"/>
              </a:rPr>
              <a:t>ante </a:t>
            </a:r>
            <a:r>
              <a:rPr sz="2400" spc="-5" dirty="0">
                <a:latin typeface="Arial"/>
                <a:cs typeface="Arial"/>
              </a:rPr>
              <a:t>la primera falla  (U</a:t>
            </a:r>
            <a:r>
              <a:rPr sz="2400" spc="-7" baseline="-23809" dirty="0">
                <a:latin typeface="Arial"/>
                <a:cs typeface="Arial"/>
              </a:rPr>
              <a:t>L</a:t>
            </a:r>
            <a:r>
              <a:rPr sz="2400" spc="-5" dirty="0">
                <a:latin typeface="Arial"/>
                <a:cs typeface="Arial"/>
              </a:rPr>
              <a:t>=1.5V), el sistema sigue  </a:t>
            </a:r>
            <a:r>
              <a:rPr sz="2400" spc="-10" dirty="0">
                <a:latin typeface="Arial"/>
                <a:cs typeface="Arial"/>
              </a:rPr>
              <a:t>funcionando </a:t>
            </a:r>
            <a:r>
              <a:rPr sz="2400" dirty="0">
                <a:latin typeface="Arial"/>
                <a:cs typeface="Arial"/>
              </a:rPr>
              <a:t>y </a:t>
            </a:r>
            <a:r>
              <a:rPr sz="2400" spc="-10" dirty="0">
                <a:latin typeface="Arial"/>
                <a:cs typeface="Arial"/>
              </a:rPr>
              <a:t>tengo </a:t>
            </a:r>
            <a:r>
              <a:rPr sz="2400" spc="-5" dirty="0">
                <a:latin typeface="Arial"/>
                <a:cs typeface="Arial"/>
              </a:rPr>
              <a:t>la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advertencia</a:t>
            </a:r>
            <a:endParaRPr sz="2400" dirty="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sz="2400" spc="-10" dirty="0">
                <a:latin typeface="Arial"/>
                <a:cs typeface="Arial"/>
              </a:rPr>
              <a:t>de </a:t>
            </a:r>
            <a:r>
              <a:rPr sz="2400" spc="-5" dirty="0">
                <a:latin typeface="Arial"/>
                <a:cs typeface="Arial"/>
              </a:rPr>
              <a:t>primera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falla.</a:t>
            </a:r>
            <a:endParaRPr sz="2400" dirty="0">
              <a:latin typeface="Arial"/>
              <a:cs typeface="Arial"/>
            </a:endParaRPr>
          </a:p>
          <a:p>
            <a:pPr marL="38100" marR="336550" algn="just">
              <a:lnSpc>
                <a:spcPct val="100000"/>
              </a:lnSpc>
              <a:spcBef>
                <a:spcPts val="1120"/>
              </a:spcBef>
            </a:pPr>
            <a:r>
              <a:rPr sz="2400" b="1" spc="-10" dirty="0">
                <a:latin typeface="Arial"/>
                <a:cs typeface="Arial"/>
              </a:rPr>
              <a:t>Conclusión</a:t>
            </a:r>
            <a:r>
              <a:rPr sz="2400" spc="-10" dirty="0">
                <a:latin typeface="Arial"/>
                <a:cs typeface="Arial"/>
              </a:rPr>
              <a:t>: </a:t>
            </a:r>
            <a:r>
              <a:rPr sz="2400" spc="-5" dirty="0">
                <a:latin typeface="Arial"/>
                <a:cs typeface="Arial"/>
              </a:rPr>
              <a:t>no </a:t>
            </a:r>
            <a:r>
              <a:rPr sz="2400" spc="-10" dirty="0">
                <a:latin typeface="Arial"/>
                <a:cs typeface="Arial"/>
              </a:rPr>
              <a:t>hay </a:t>
            </a:r>
            <a:r>
              <a:rPr sz="2400" spc="-5" dirty="0">
                <a:latin typeface="Arial"/>
                <a:cs typeface="Arial"/>
              </a:rPr>
              <a:t>riesgo </a:t>
            </a:r>
            <a:r>
              <a:rPr sz="2400" dirty="0">
                <a:latin typeface="Arial"/>
                <a:cs typeface="Arial"/>
              </a:rPr>
              <a:t>y </a:t>
            </a:r>
            <a:r>
              <a:rPr sz="2400" spc="-10" dirty="0">
                <a:latin typeface="Arial"/>
                <a:cs typeface="Arial"/>
              </a:rPr>
              <a:t>hay  </a:t>
            </a:r>
            <a:r>
              <a:rPr sz="2400" spc="-5" dirty="0">
                <a:latin typeface="Arial"/>
                <a:cs typeface="Arial"/>
              </a:rPr>
              <a:t>tiempo de tomar una decisión </a:t>
            </a:r>
            <a:r>
              <a:rPr sz="2400" dirty="0">
                <a:latin typeface="Arial"/>
                <a:cs typeface="Arial"/>
              </a:rPr>
              <a:t>y  </a:t>
            </a:r>
            <a:r>
              <a:rPr sz="2400" spc="-5" dirty="0">
                <a:latin typeface="Arial"/>
                <a:cs typeface="Arial"/>
              </a:rPr>
              <a:t>proceder sobre la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misma.</a:t>
            </a:r>
            <a:endParaRPr sz="2400" dirty="0">
              <a:latin typeface="Arial"/>
              <a:cs typeface="Arial"/>
            </a:endParaRPr>
          </a:p>
          <a:p>
            <a:pPr marL="38100" marR="283210">
              <a:lnSpc>
                <a:spcPct val="100000"/>
              </a:lnSpc>
              <a:spcBef>
                <a:spcPts val="1130"/>
              </a:spcBef>
            </a:pPr>
            <a:r>
              <a:rPr sz="2400" spc="-5" dirty="0">
                <a:latin typeface="Arial"/>
                <a:cs typeface="Arial"/>
              </a:rPr>
              <a:t>Tener en cuenta que ante la  </a:t>
            </a:r>
            <a:r>
              <a:rPr sz="2400" spc="-10" dirty="0">
                <a:latin typeface="Arial"/>
                <a:cs typeface="Arial"/>
              </a:rPr>
              <a:t>segunda falla </a:t>
            </a:r>
            <a:r>
              <a:rPr sz="2400" spc="-5" dirty="0">
                <a:latin typeface="Arial"/>
                <a:cs typeface="Arial"/>
              </a:rPr>
              <a:t>el sistema </a:t>
            </a:r>
            <a:r>
              <a:rPr sz="2400" dirty="0">
                <a:latin typeface="Arial"/>
                <a:cs typeface="Arial"/>
              </a:rPr>
              <a:t>se  </a:t>
            </a:r>
            <a:r>
              <a:rPr sz="2400" spc="-5" dirty="0">
                <a:latin typeface="Arial"/>
                <a:cs typeface="Arial"/>
              </a:rPr>
              <a:t>comportaría como un </a:t>
            </a:r>
            <a:r>
              <a:rPr sz="2400" spc="5" dirty="0">
                <a:latin typeface="Arial"/>
                <a:cs typeface="Arial"/>
              </a:rPr>
              <a:t>TT </a:t>
            </a:r>
            <a:r>
              <a:rPr sz="2400" dirty="0">
                <a:latin typeface="Arial"/>
                <a:cs typeface="Arial"/>
              </a:rPr>
              <a:t>o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TNS.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585719" y="6325869"/>
            <a:ext cx="2142490" cy="861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3530" marR="5080" indent="-290830">
              <a:lnSpc>
                <a:spcPct val="1523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Esquema </a:t>
            </a:r>
            <a:r>
              <a:rPr sz="1800" spc="-5" dirty="0">
                <a:latin typeface="Arial"/>
                <a:cs typeface="Arial"/>
              </a:rPr>
              <a:t>del circuito  de lazo de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falla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89100" y="774700"/>
            <a:ext cx="879043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96160" algn="l"/>
                <a:tab pos="5284470" algn="l"/>
                <a:tab pos="7171690" algn="l"/>
              </a:tabLst>
            </a:pPr>
            <a:r>
              <a:rPr sz="4000" spc="-10" dirty="0"/>
              <a:t>E</a:t>
            </a:r>
            <a:r>
              <a:rPr sz="4000" spc="5" dirty="0"/>
              <a:t>s</a:t>
            </a:r>
            <a:r>
              <a:rPr sz="4000" spc="-5" dirty="0"/>
              <a:t>que</a:t>
            </a:r>
            <a:r>
              <a:rPr sz="4000" spc="-15" dirty="0"/>
              <a:t>m</a:t>
            </a:r>
            <a:r>
              <a:rPr sz="4000" dirty="0"/>
              <a:t>a	</a:t>
            </a:r>
            <a:r>
              <a:rPr sz="4000" spc="-5" dirty="0"/>
              <a:t>d</a:t>
            </a:r>
            <a:r>
              <a:rPr sz="4000" dirty="0"/>
              <a:t>e</a:t>
            </a:r>
            <a:r>
              <a:rPr sz="4000" spc="-10" dirty="0"/>
              <a:t> C</a:t>
            </a:r>
            <a:r>
              <a:rPr sz="4000" spc="-5" dirty="0"/>
              <a:t>one</a:t>
            </a:r>
            <a:r>
              <a:rPr sz="4000" spc="5" dirty="0"/>
              <a:t>x</a:t>
            </a:r>
            <a:r>
              <a:rPr sz="4000" spc="-5" dirty="0"/>
              <a:t>i</a:t>
            </a:r>
            <a:r>
              <a:rPr sz="4000" spc="-20" dirty="0"/>
              <a:t>ó</a:t>
            </a:r>
            <a:r>
              <a:rPr sz="4000" dirty="0"/>
              <a:t>n	a</a:t>
            </a:r>
            <a:r>
              <a:rPr sz="4000" spc="-10" dirty="0"/>
              <a:t> </a:t>
            </a:r>
            <a:r>
              <a:rPr sz="4000" spc="-5" dirty="0"/>
              <a:t>Ti</a:t>
            </a:r>
            <a:r>
              <a:rPr sz="4000" spc="-10" dirty="0"/>
              <a:t>e</a:t>
            </a:r>
            <a:r>
              <a:rPr sz="4000" spc="-5" dirty="0"/>
              <a:t>rr</a:t>
            </a:r>
            <a:r>
              <a:rPr sz="4000" dirty="0"/>
              <a:t>a	IT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50900" y="2171699"/>
            <a:ext cx="9220200" cy="8027839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0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Arial"/>
                <a:cs typeface="Arial"/>
              </a:rPr>
              <a:t>Prescripciones:</a:t>
            </a:r>
            <a:endParaRPr sz="3200" dirty="0">
              <a:latin typeface="Arial"/>
              <a:cs typeface="Arial"/>
            </a:endParaRPr>
          </a:p>
          <a:p>
            <a:pPr marL="755650" marR="72390" lvl="1" indent="-285750">
              <a:lnSpc>
                <a:spcPct val="100000"/>
              </a:lnSpc>
              <a:spcBef>
                <a:spcPts val="600"/>
              </a:spcBef>
              <a:buChar char="–"/>
              <a:tabLst>
                <a:tab pos="755650" algn="l"/>
              </a:tabLst>
            </a:pPr>
            <a:r>
              <a:rPr sz="3200" spc="-10" dirty="0">
                <a:latin typeface="Arial"/>
                <a:cs typeface="Arial"/>
              </a:rPr>
              <a:t>Puede </a:t>
            </a:r>
            <a:r>
              <a:rPr sz="3200" spc="-5" dirty="0">
                <a:latin typeface="Arial"/>
                <a:cs typeface="Arial"/>
              </a:rPr>
              <a:t>partir de </a:t>
            </a:r>
            <a:r>
              <a:rPr sz="3200" dirty="0">
                <a:latin typeface="Arial"/>
                <a:cs typeface="Arial"/>
              </a:rPr>
              <a:t>un </a:t>
            </a:r>
            <a:r>
              <a:rPr sz="3200" spc="-5" dirty="0">
                <a:latin typeface="Arial"/>
                <a:cs typeface="Arial"/>
              </a:rPr>
              <a:t>sistema de </a:t>
            </a:r>
            <a:r>
              <a:rPr sz="3200" spc="-10" dirty="0">
                <a:latin typeface="Arial"/>
                <a:cs typeface="Arial"/>
              </a:rPr>
              <a:t>generación </a:t>
            </a:r>
            <a:r>
              <a:rPr sz="3200" spc="-5" dirty="0">
                <a:latin typeface="Arial"/>
                <a:cs typeface="Arial"/>
              </a:rPr>
              <a:t>autónoma,  de una instalación MT/BT </a:t>
            </a:r>
            <a:r>
              <a:rPr sz="3200" dirty="0">
                <a:latin typeface="Arial"/>
                <a:cs typeface="Arial"/>
              </a:rPr>
              <a:t>o </a:t>
            </a:r>
            <a:r>
              <a:rPr sz="3200" spc="-5" dirty="0">
                <a:latin typeface="Arial"/>
                <a:cs typeface="Arial"/>
              </a:rPr>
              <a:t>de una BT/BT (ambas  con </a:t>
            </a:r>
            <a:r>
              <a:rPr sz="3200" dirty="0">
                <a:latin typeface="Arial"/>
                <a:cs typeface="Arial"/>
              </a:rPr>
              <a:t>un </a:t>
            </a:r>
            <a:r>
              <a:rPr sz="3200" spc="-5" dirty="0">
                <a:latin typeface="Arial"/>
                <a:cs typeface="Arial"/>
              </a:rPr>
              <a:t>transformador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5" dirty="0" err="1">
                <a:latin typeface="Arial"/>
                <a:cs typeface="Arial"/>
              </a:rPr>
              <a:t>separador</a:t>
            </a:r>
            <a:r>
              <a:rPr sz="3200" spc="-5" dirty="0" smtClean="0">
                <a:latin typeface="Arial"/>
                <a:cs typeface="Arial"/>
              </a:rPr>
              <a:t>).</a:t>
            </a:r>
            <a:endParaRPr lang="es-AR" sz="3200" spc="-5" dirty="0" smtClean="0">
              <a:latin typeface="Arial"/>
              <a:cs typeface="Arial"/>
            </a:endParaRPr>
          </a:p>
          <a:p>
            <a:pPr marL="469900" marR="72390" lvl="1">
              <a:lnSpc>
                <a:spcPct val="100000"/>
              </a:lnSpc>
              <a:spcBef>
                <a:spcPts val="600"/>
              </a:spcBef>
              <a:tabLst>
                <a:tab pos="755650" algn="l"/>
              </a:tabLst>
            </a:pPr>
            <a:endParaRPr sz="3200" dirty="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600"/>
              </a:spcBef>
              <a:buChar char="–"/>
              <a:tabLst>
                <a:tab pos="755650" algn="l"/>
              </a:tabLst>
            </a:pPr>
            <a:r>
              <a:rPr sz="3200" spc="-10" dirty="0">
                <a:latin typeface="Arial"/>
                <a:cs typeface="Arial"/>
              </a:rPr>
              <a:t>Debe </a:t>
            </a:r>
            <a:r>
              <a:rPr sz="3200" spc="-5" dirty="0">
                <a:latin typeface="Arial"/>
                <a:cs typeface="Arial"/>
              </a:rPr>
              <a:t>contar con </a:t>
            </a:r>
            <a:r>
              <a:rPr sz="3200" dirty="0">
                <a:latin typeface="Arial"/>
                <a:cs typeface="Arial"/>
              </a:rPr>
              <a:t>un </a:t>
            </a:r>
            <a:r>
              <a:rPr sz="3200" spc="-5" dirty="0">
                <a:latin typeface="Arial"/>
                <a:cs typeface="Arial"/>
              </a:rPr>
              <a:t>monitor permanente de</a:t>
            </a:r>
            <a:r>
              <a:rPr sz="3200" spc="25" dirty="0">
                <a:latin typeface="Arial"/>
                <a:cs typeface="Arial"/>
              </a:rPr>
              <a:t> </a:t>
            </a:r>
            <a:r>
              <a:rPr sz="3200" spc="-10" dirty="0" err="1">
                <a:latin typeface="Arial"/>
                <a:cs typeface="Arial"/>
              </a:rPr>
              <a:t>aislación</a:t>
            </a:r>
            <a:r>
              <a:rPr sz="3200" spc="-10" dirty="0" smtClean="0">
                <a:latin typeface="Arial"/>
                <a:cs typeface="Arial"/>
              </a:rPr>
              <a:t>.</a:t>
            </a:r>
            <a:endParaRPr lang="es-AR" sz="3200" spc="-10" dirty="0" smtClean="0">
              <a:latin typeface="Arial"/>
              <a:cs typeface="Arial"/>
            </a:endParaRPr>
          </a:p>
          <a:p>
            <a:pPr marL="469900" lvl="1">
              <a:lnSpc>
                <a:spcPct val="100000"/>
              </a:lnSpc>
              <a:spcBef>
                <a:spcPts val="600"/>
              </a:spcBef>
              <a:tabLst>
                <a:tab pos="755650" algn="l"/>
              </a:tabLst>
            </a:pPr>
            <a:endParaRPr sz="3200" dirty="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590"/>
              </a:spcBef>
              <a:buChar char="–"/>
              <a:tabLst>
                <a:tab pos="755650" algn="l"/>
              </a:tabLst>
            </a:pPr>
            <a:r>
              <a:rPr sz="3200" spc="-5" dirty="0">
                <a:latin typeface="Arial"/>
                <a:cs typeface="Arial"/>
              </a:rPr>
              <a:t>Presencia permanente de personal </a:t>
            </a:r>
            <a:r>
              <a:rPr sz="3200" spc="-10" dirty="0">
                <a:latin typeface="Arial"/>
                <a:cs typeface="Arial"/>
              </a:rPr>
              <a:t>BA4 </a:t>
            </a:r>
            <a:r>
              <a:rPr sz="3200" dirty="0">
                <a:latin typeface="Arial"/>
                <a:cs typeface="Arial"/>
              </a:rPr>
              <a:t>o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BA5</a:t>
            </a:r>
            <a:r>
              <a:rPr sz="3200" spc="-5" dirty="0" smtClean="0">
                <a:latin typeface="Arial"/>
                <a:cs typeface="Arial"/>
              </a:rPr>
              <a:t>.</a:t>
            </a:r>
            <a:endParaRPr lang="es-AR" sz="3200" spc="-5" dirty="0" smtClean="0">
              <a:latin typeface="Arial"/>
              <a:cs typeface="Arial"/>
            </a:endParaRPr>
          </a:p>
          <a:p>
            <a:pPr marL="469900" lvl="1">
              <a:lnSpc>
                <a:spcPct val="100000"/>
              </a:lnSpc>
              <a:spcBef>
                <a:spcPts val="590"/>
              </a:spcBef>
              <a:tabLst>
                <a:tab pos="755650" algn="l"/>
              </a:tabLst>
            </a:pPr>
            <a:endParaRPr sz="3200" dirty="0">
              <a:latin typeface="Arial"/>
              <a:cs typeface="Arial"/>
            </a:endParaRPr>
          </a:p>
          <a:p>
            <a:pPr marL="755650" marR="71120" lvl="1" indent="-285750">
              <a:lnSpc>
                <a:spcPct val="100000"/>
              </a:lnSpc>
              <a:spcBef>
                <a:spcPts val="600"/>
              </a:spcBef>
              <a:buChar char="–"/>
              <a:tabLst>
                <a:tab pos="755650" algn="l"/>
              </a:tabLst>
            </a:pPr>
            <a:r>
              <a:rPr sz="3200" spc="-10" dirty="0">
                <a:latin typeface="Arial"/>
                <a:cs typeface="Arial"/>
              </a:rPr>
              <a:t>Debe </a:t>
            </a:r>
            <a:r>
              <a:rPr sz="3200" spc="-5" dirty="0">
                <a:latin typeface="Arial"/>
                <a:cs typeface="Arial"/>
              </a:rPr>
              <a:t>considerarse la protección contra  sobretensiones (para protección del </a:t>
            </a:r>
            <a:r>
              <a:rPr sz="3200" dirty="0">
                <a:latin typeface="Arial"/>
                <a:cs typeface="Arial"/>
              </a:rPr>
              <a:t>trafo y/o </a:t>
            </a:r>
            <a:r>
              <a:rPr sz="3200" spc="-5" dirty="0">
                <a:latin typeface="Arial"/>
                <a:cs typeface="Arial"/>
              </a:rPr>
              <a:t>en caso  de </a:t>
            </a:r>
            <a:r>
              <a:rPr sz="3200" dirty="0">
                <a:latin typeface="Arial"/>
                <a:cs typeface="Arial"/>
              </a:rPr>
              <a:t>correrse </a:t>
            </a:r>
            <a:r>
              <a:rPr sz="3200" spc="-5" dirty="0">
                <a:latin typeface="Arial"/>
                <a:cs typeface="Arial"/>
              </a:rPr>
              <a:t>la referencia de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tierra).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42427" y="622300"/>
            <a:ext cx="763714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96160" algn="l"/>
                <a:tab pos="5284470" algn="l"/>
                <a:tab pos="7171690" algn="l"/>
              </a:tabLst>
            </a:pPr>
            <a:r>
              <a:rPr sz="4000" spc="-10" dirty="0"/>
              <a:t>E</a:t>
            </a:r>
            <a:r>
              <a:rPr sz="4000" spc="5" dirty="0"/>
              <a:t>s</a:t>
            </a:r>
            <a:r>
              <a:rPr sz="4000" spc="-5" dirty="0"/>
              <a:t>que</a:t>
            </a:r>
            <a:r>
              <a:rPr sz="4000" spc="-15" dirty="0"/>
              <a:t>m</a:t>
            </a:r>
            <a:r>
              <a:rPr sz="4000" dirty="0"/>
              <a:t>a	</a:t>
            </a:r>
            <a:r>
              <a:rPr sz="4000" spc="-5" dirty="0"/>
              <a:t>d</a:t>
            </a:r>
            <a:r>
              <a:rPr sz="4000" dirty="0"/>
              <a:t>e</a:t>
            </a:r>
            <a:r>
              <a:rPr sz="4000" spc="-10" dirty="0"/>
              <a:t> C</a:t>
            </a:r>
            <a:r>
              <a:rPr sz="4000" spc="-5" dirty="0"/>
              <a:t>one</a:t>
            </a:r>
            <a:r>
              <a:rPr sz="4000" spc="5" dirty="0"/>
              <a:t>x</a:t>
            </a:r>
            <a:r>
              <a:rPr sz="4000" spc="-5" dirty="0"/>
              <a:t>i</a:t>
            </a:r>
            <a:r>
              <a:rPr sz="4000" spc="-20" dirty="0"/>
              <a:t>ó</a:t>
            </a:r>
            <a:r>
              <a:rPr sz="4000" dirty="0"/>
              <a:t>n	a</a:t>
            </a:r>
            <a:r>
              <a:rPr sz="4000" spc="-10" dirty="0"/>
              <a:t> </a:t>
            </a:r>
            <a:r>
              <a:rPr sz="4000" spc="-5" dirty="0"/>
              <a:t>Ti</a:t>
            </a:r>
            <a:r>
              <a:rPr sz="4000" spc="-10" dirty="0"/>
              <a:t>e</a:t>
            </a:r>
            <a:r>
              <a:rPr sz="4000" spc="-5" dirty="0"/>
              <a:t>rr</a:t>
            </a:r>
            <a:r>
              <a:rPr sz="4000" dirty="0"/>
              <a:t>a	IT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7500" y="1765300"/>
            <a:ext cx="9982200" cy="7832914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55600" indent="-342900" algn="just">
              <a:lnSpc>
                <a:spcPct val="100000"/>
              </a:lnSpc>
              <a:spcBef>
                <a:spcPts val="900"/>
              </a:spcBef>
              <a:buChar char="•"/>
              <a:tabLst>
                <a:tab pos="354965" algn="l"/>
                <a:tab pos="355600" algn="l"/>
              </a:tabLst>
            </a:pPr>
            <a:r>
              <a:rPr sz="4400" spc="-5" dirty="0">
                <a:latin typeface="Arial"/>
                <a:cs typeface="Arial"/>
              </a:rPr>
              <a:t>Variantes:</a:t>
            </a:r>
            <a:endParaRPr sz="4400" dirty="0">
              <a:latin typeface="Arial"/>
              <a:cs typeface="Arial"/>
            </a:endParaRPr>
          </a:p>
          <a:p>
            <a:pPr marL="755650" marR="5080" lvl="1" indent="-285750" algn="just">
              <a:lnSpc>
                <a:spcPct val="99900"/>
              </a:lnSpc>
              <a:spcBef>
                <a:spcPts val="700"/>
              </a:spcBef>
              <a:buChar char="–"/>
              <a:tabLst>
                <a:tab pos="755650" algn="l"/>
              </a:tabLst>
            </a:pPr>
            <a:r>
              <a:rPr sz="4400" dirty="0">
                <a:latin typeface="Arial"/>
                <a:cs typeface="Arial"/>
              </a:rPr>
              <a:t>IT </a:t>
            </a:r>
            <a:r>
              <a:rPr sz="4400" spc="-5" dirty="0">
                <a:latin typeface="Arial"/>
                <a:cs typeface="Arial"/>
              </a:rPr>
              <a:t>puro: </a:t>
            </a:r>
            <a:r>
              <a:rPr sz="4400" dirty="0">
                <a:latin typeface="Arial"/>
                <a:cs typeface="Arial"/>
              </a:rPr>
              <a:t>con </a:t>
            </a:r>
            <a:r>
              <a:rPr sz="4400" spc="-5" dirty="0">
                <a:latin typeface="Arial"/>
                <a:cs typeface="Arial"/>
              </a:rPr>
              <a:t>punto neutro aislado de tierra. La  corriente de falla </a:t>
            </a:r>
            <a:r>
              <a:rPr sz="4400" dirty="0">
                <a:latin typeface="Arial"/>
                <a:cs typeface="Arial"/>
              </a:rPr>
              <a:t>cierra </a:t>
            </a:r>
            <a:r>
              <a:rPr sz="4400" spc="-5" dirty="0">
                <a:latin typeface="Arial"/>
                <a:cs typeface="Arial"/>
              </a:rPr>
              <a:t>por </a:t>
            </a:r>
            <a:r>
              <a:rPr sz="4400" dirty="0">
                <a:latin typeface="Arial"/>
                <a:cs typeface="Arial"/>
              </a:rPr>
              <a:t>las </a:t>
            </a:r>
            <a:r>
              <a:rPr sz="4400" spc="-5" dirty="0">
                <a:latin typeface="Arial"/>
                <a:cs typeface="Arial"/>
              </a:rPr>
              <a:t>capacidades  entre los conductores de linea </a:t>
            </a:r>
            <a:r>
              <a:rPr sz="4400" dirty="0">
                <a:latin typeface="Arial"/>
                <a:cs typeface="Arial"/>
              </a:rPr>
              <a:t>y</a:t>
            </a:r>
            <a:r>
              <a:rPr sz="4400" spc="15" dirty="0">
                <a:latin typeface="Arial"/>
                <a:cs typeface="Arial"/>
              </a:rPr>
              <a:t> </a:t>
            </a:r>
            <a:r>
              <a:rPr sz="4400" spc="-5" dirty="0" err="1">
                <a:latin typeface="Arial"/>
                <a:cs typeface="Arial"/>
              </a:rPr>
              <a:t>tierra</a:t>
            </a:r>
            <a:r>
              <a:rPr sz="4400" spc="-5" dirty="0" smtClean="0">
                <a:latin typeface="Arial"/>
                <a:cs typeface="Arial"/>
              </a:rPr>
              <a:t>.</a:t>
            </a:r>
            <a:endParaRPr lang="es-AR" sz="4400" spc="-5" dirty="0" smtClean="0">
              <a:latin typeface="Arial"/>
              <a:cs typeface="Arial"/>
            </a:endParaRPr>
          </a:p>
          <a:p>
            <a:pPr marL="469900" marR="5080" lvl="1" algn="just">
              <a:lnSpc>
                <a:spcPct val="99900"/>
              </a:lnSpc>
              <a:spcBef>
                <a:spcPts val="700"/>
              </a:spcBef>
              <a:tabLst>
                <a:tab pos="755650" algn="l"/>
              </a:tabLst>
            </a:pPr>
            <a:endParaRPr sz="4400" dirty="0">
              <a:latin typeface="Arial"/>
              <a:cs typeface="Arial"/>
            </a:endParaRPr>
          </a:p>
          <a:p>
            <a:pPr marL="755650" marR="426084" lvl="1" indent="-285750" algn="just">
              <a:lnSpc>
                <a:spcPct val="100000"/>
              </a:lnSpc>
              <a:spcBef>
                <a:spcPts val="700"/>
              </a:spcBef>
              <a:buChar char="–"/>
              <a:tabLst>
                <a:tab pos="755650" algn="l"/>
              </a:tabLst>
            </a:pPr>
            <a:r>
              <a:rPr sz="4400" dirty="0">
                <a:latin typeface="Arial"/>
                <a:cs typeface="Arial"/>
              </a:rPr>
              <a:t>IT con </a:t>
            </a:r>
            <a:r>
              <a:rPr sz="4400" spc="-5" dirty="0">
                <a:latin typeface="Arial"/>
                <a:cs typeface="Arial"/>
              </a:rPr>
              <a:t>impedancia: el punto neutro está  puesto </a:t>
            </a:r>
            <a:r>
              <a:rPr sz="4400" dirty="0">
                <a:latin typeface="Arial"/>
                <a:cs typeface="Arial"/>
              </a:rPr>
              <a:t>a tierra a </a:t>
            </a:r>
            <a:r>
              <a:rPr sz="4400" spc="-5" dirty="0">
                <a:latin typeface="Arial"/>
                <a:cs typeface="Arial"/>
              </a:rPr>
              <a:t>través de una impedancia  (1000 </a:t>
            </a:r>
            <a:r>
              <a:rPr sz="4400" dirty="0">
                <a:latin typeface="Arial"/>
                <a:cs typeface="Arial"/>
              </a:rPr>
              <a:t>a 1500Ω). </a:t>
            </a:r>
            <a:r>
              <a:rPr sz="4400" spc="-5" dirty="0">
                <a:latin typeface="Arial"/>
                <a:cs typeface="Arial"/>
              </a:rPr>
              <a:t>La corriente de falla </a:t>
            </a:r>
            <a:r>
              <a:rPr sz="4400" dirty="0">
                <a:latin typeface="Arial"/>
                <a:cs typeface="Arial"/>
              </a:rPr>
              <a:t>cierra  </a:t>
            </a:r>
            <a:r>
              <a:rPr sz="4400" spc="-5" dirty="0">
                <a:latin typeface="Arial"/>
                <a:cs typeface="Arial"/>
              </a:rPr>
              <a:t>por </a:t>
            </a:r>
            <a:r>
              <a:rPr sz="4400" dirty="0">
                <a:latin typeface="Arial"/>
                <a:cs typeface="Arial"/>
              </a:rPr>
              <a:t>tierra a través </a:t>
            </a:r>
            <a:r>
              <a:rPr sz="4400" spc="-5" dirty="0">
                <a:latin typeface="Arial"/>
                <a:cs typeface="Arial"/>
              </a:rPr>
              <a:t>de Ra </a:t>
            </a:r>
            <a:r>
              <a:rPr sz="4400" dirty="0">
                <a:latin typeface="Arial"/>
                <a:cs typeface="Arial"/>
              </a:rPr>
              <a:t>y</a:t>
            </a:r>
            <a:r>
              <a:rPr sz="4400" spc="-30" dirty="0">
                <a:latin typeface="Arial"/>
                <a:cs typeface="Arial"/>
              </a:rPr>
              <a:t> </a:t>
            </a:r>
            <a:r>
              <a:rPr sz="4400" spc="-5" dirty="0">
                <a:latin typeface="Arial"/>
                <a:cs typeface="Arial"/>
              </a:rPr>
              <a:t>Rb.</a:t>
            </a:r>
            <a:endParaRPr sz="44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3300" y="698500"/>
            <a:ext cx="926868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92400" marR="5080" indent="-2679700">
              <a:lnSpc>
                <a:spcPct val="100000"/>
              </a:lnSpc>
              <a:spcBef>
                <a:spcPts val="100"/>
              </a:spcBef>
              <a:tabLst>
                <a:tab pos="3002280" algn="l"/>
                <a:tab pos="5286375" algn="l"/>
              </a:tabLst>
            </a:pPr>
            <a:r>
              <a:rPr sz="4000" spc="-5" dirty="0"/>
              <a:t>Esquema</a:t>
            </a:r>
            <a:r>
              <a:rPr sz="4000" dirty="0"/>
              <a:t> </a:t>
            </a:r>
            <a:r>
              <a:rPr sz="4000" spc="-5" dirty="0"/>
              <a:t>de	Conexión	</a:t>
            </a:r>
            <a:r>
              <a:rPr sz="4000" dirty="0"/>
              <a:t>a</a:t>
            </a:r>
            <a:r>
              <a:rPr sz="4000" spc="-110" dirty="0"/>
              <a:t> </a:t>
            </a:r>
            <a:r>
              <a:rPr sz="4000" spc="-5" dirty="0"/>
              <a:t>Tierra  </a:t>
            </a:r>
            <a:r>
              <a:rPr sz="4000" dirty="0"/>
              <a:t>IT</a:t>
            </a:r>
            <a:r>
              <a:rPr sz="4000" spc="-20" dirty="0"/>
              <a:t> </a:t>
            </a:r>
            <a:r>
              <a:rPr sz="4000" spc="-5" dirty="0"/>
              <a:t>Puro</a:t>
            </a:r>
            <a:endParaRPr sz="4000" dirty="0"/>
          </a:p>
        </p:txBody>
      </p:sp>
      <p:sp>
        <p:nvSpPr>
          <p:cNvPr id="3" name="object 3"/>
          <p:cNvSpPr/>
          <p:nvPr/>
        </p:nvSpPr>
        <p:spPr>
          <a:xfrm>
            <a:off x="241300" y="1460500"/>
            <a:ext cx="10452099" cy="7924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38020" y="546100"/>
            <a:ext cx="7045959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36370" marR="5080" indent="-1423670">
              <a:lnSpc>
                <a:spcPct val="100000"/>
              </a:lnSpc>
              <a:spcBef>
                <a:spcPts val="100"/>
              </a:spcBef>
              <a:tabLst>
                <a:tab pos="2987675" algn="l"/>
                <a:tab pos="5286375" algn="l"/>
              </a:tabLst>
            </a:pPr>
            <a:r>
              <a:rPr sz="4000" spc="-5" dirty="0"/>
              <a:t>Esquema</a:t>
            </a:r>
            <a:r>
              <a:rPr sz="4000" dirty="0"/>
              <a:t> </a:t>
            </a:r>
            <a:r>
              <a:rPr sz="4000" spc="-5" dirty="0"/>
              <a:t>de	Conexión	</a:t>
            </a:r>
            <a:r>
              <a:rPr sz="4000" dirty="0"/>
              <a:t>a</a:t>
            </a:r>
            <a:r>
              <a:rPr sz="4000" spc="-110" dirty="0"/>
              <a:t> </a:t>
            </a:r>
            <a:r>
              <a:rPr sz="4000" spc="-5" dirty="0"/>
              <a:t>Tierra  </a:t>
            </a:r>
            <a:r>
              <a:rPr sz="4000" dirty="0"/>
              <a:t>IT</a:t>
            </a:r>
            <a:r>
              <a:rPr sz="4000" spc="-10" dirty="0"/>
              <a:t> </a:t>
            </a:r>
            <a:r>
              <a:rPr sz="4000" spc="-5" dirty="0"/>
              <a:t>con	Impedancia</a:t>
            </a:r>
            <a:endParaRPr sz="4000" dirty="0"/>
          </a:p>
        </p:txBody>
      </p:sp>
      <p:sp>
        <p:nvSpPr>
          <p:cNvPr id="3" name="object 3"/>
          <p:cNvSpPr/>
          <p:nvPr/>
        </p:nvSpPr>
        <p:spPr>
          <a:xfrm>
            <a:off x="622300" y="1917700"/>
            <a:ext cx="9677400" cy="8001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8127" y="698500"/>
            <a:ext cx="763714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96160" algn="l"/>
                <a:tab pos="5284470" algn="l"/>
                <a:tab pos="7171690" algn="l"/>
              </a:tabLst>
            </a:pPr>
            <a:r>
              <a:rPr sz="4000" spc="-10" dirty="0"/>
              <a:t>E</a:t>
            </a:r>
            <a:r>
              <a:rPr sz="4000" spc="5" dirty="0"/>
              <a:t>s</a:t>
            </a:r>
            <a:r>
              <a:rPr sz="4000" spc="-5" dirty="0"/>
              <a:t>que</a:t>
            </a:r>
            <a:r>
              <a:rPr sz="4000" spc="-15" dirty="0"/>
              <a:t>m</a:t>
            </a:r>
            <a:r>
              <a:rPr sz="4000" dirty="0"/>
              <a:t>a	</a:t>
            </a:r>
            <a:r>
              <a:rPr sz="4000" spc="-5" dirty="0"/>
              <a:t>d</a:t>
            </a:r>
            <a:r>
              <a:rPr sz="4000" dirty="0"/>
              <a:t>e</a:t>
            </a:r>
            <a:r>
              <a:rPr sz="4000" spc="-10" dirty="0"/>
              <a:t> C</a:t>
            </a:r>
            <a:r>
              <a:rPr sz="4000" spc="-5" dirty="0"/>
              <a:t>one</a:t>
            </a:r>
            <a:r>
              <a:rPr sz="4000" spc="5" dirty="0"/>
              <a:t>x</a:t>
            </a:r>
            <a:r>
              <a:rPr sz="4000" spc="-5" dirty="0"/>
              <a:t>i</a:t>
            </a:r>
            <a:r>
              <a:rPr sz="4000" spc="-20" dirty="0"/>
              <a:t>ó</a:t>
            </a:r>
            <a:r>
              <a:rPr sz="4000" dirty="0"/>
              <a:t>n	a</a:t>
            </a:r>
            <a:r>
              <a:rPr sz="4000" spc="-10" dirty="0"/>
              <a:t> </a:t>
            </a:r>
            <a:r>
              <a:rPr sz="4000" spc="-5" dirty="0"/>
              <a:t>Ti</a:t>
            </a:r>
            <a:r>
              <a:rPr sz="4000" spc="-10" dirty="0"/>
              <a:t>e</a:t>
            </a:r>
            <a:r>
              <a:rPr sz="4000" spc="-5" dirty="0"/>
              <a:t>rr</a:t>
            </a:r>
            <a:r>
              <a:rPr sz="4000" dirty="0"/>
              <a:t>a	IT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50899" y="1917700"/>
            <a:ext cx="8991600" cy="7743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4400" spc="-5" dirty="0">
                <a:latin typeface="Arial"/>
                <a:cs typeface="Arial"/>
              </a:rPr>
              <a:t>Dispositivos </a:t>
            </a:r>
            <a:r>
              <a:rPr sz="4400" spc="-10" dirty="0">
                <a:latin typeface="Arial"/>
                <a:cs typeface="Arial"/>
              </a:rPr>
              <a:t>de </a:t>
            </a:r>
            <a:r>
              <a:rPr sz="4400" spc="-5" dirty="0">
                <a:latin typeface="Arial"/>
                <a:cs typeface="Arial"/>
              </a:rPr>
              <a:t>protección </a:t>
            </a:r>
            <a:r>
              <a:rPr sz="4400" spc="-10" dirty="0">
                <a:latin typeface="Arial"/>
                <a:cs typeface="Arial"/>
              </a:rPr>
              <a:t>que </a:t>
            </a:r>
            <a:r>
              <a:rPr sz="4400" dirty="0">
                <a:latin typeface="Arial"/>
                <a:cs typeface="Arial"/>
              </a:rPr>
              <a:t>se </a:t>
            </a:r>
            <a:r>
              <a:rPr sz="4400" spc="-10" dirty="0">
                <a:latin typeface="Arial"/>
                <a:cs typeface="Arial"/>
              </a:rPr>
              <a:t>pueden  </a:t>
            </a:r>
            <a:r>
              <a:rPr sz="4400" spc="-5" dirty="0">
                <a:latin typeface="Arial"/>
                <a:cs typeface="Arial"/>
              </a:rPr>
              <a:t>usar en </a:t>
            </a:r>
            <a:r>
              <a:rPr sz="4400" spc="-10" dirty="0">
                <a:latin typeface="Arial"/>
                <a:cs typeface="Arial"/>
              </a:rPr>
              <a:t>el esquema</a:t>
            </a:r>
            <a:r>
              <a:rPr sz="4400" spc="-15" dirty="0">
                <a:latin typeface="Arial"/>
                <a:cs typeface="Arial"/>
              </a:rPr>
              <a:t> </a:t>
            </a:r>
            <a:r>
              <a:rPr sz="4400" spc="-5" dirty="0">
                <a:latin typeface="Arial"/>
                <a:cs typeface="Arial"/>
              </a:rPr>
              <a:t>IT</a:t>
            </a:r>
            <a:r>
              <a:rPr sz="4400" spc="-5" dirty="0" smtClean="0">
                <a:latin typeface="Arial"/>
                <a:cs typeface="Arial"/>
              </a:rPr>
              <a:t>:</a:t>
            </a:r>
            <a:endParaRPr lang="es-AR" sz="4400" spc="-5" dirty="0" smtClean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354965" algn="l"/>
                <a:tab pos="355600" algn="l"/>
              </a:tabLst>
            </a:pPr>
            <a:endParaRPr sz="4400" dirty="0">
              <a:latin typeface="Arial"/>
              <a:cs typeface="Arial"/>
            </a:endParaRPr>
          </a:p>
          <a:p>
            <a:pPr marL="755650" marR="1896745" lvl="1" indent="-285750" algn="just">
              <a:lnSpc>
                <a:spcPct val="100000"/>
              </a:lnSpc>
              <a:spcBef>
                <a:spcPts val="690"/>
              </a:spcBef>
              <a:buChar char="–"/>
              <a:tabLst>
                <a:tab pos="755650" algn="l"/>
              </a:tabLst>
            </a:pPr>
            <a:r>
              <a:rPr sz="4400" spc="-5" dirty="0">
                <a:latin typeface="Arial"/>
                <a:cs typeface="Arial"/>
              </a:rPr>
              <a:t>Dispositivos de protección </a:t>
            </a:r>
            <a:r>
              <a:rPr sz="4400" dirty="0">
                <a:latin typeface="Arial"/>
                <a:cs typeface="Arial"/>
              </a:rPr>
              <a:t>contra  </a:t>
            </a:r>
            <a:r>
              <a:rPr sz="4400" spc="-5" dirty="0" err="1">
                <a:latin typeface="Arial"/>
                <a:cs typeface="Arial"/>
              </a:rPr>
              <a:t>sobreintensidades</a:t>
            </a:r>
            <a:r>
              <a:rPr sz="4400" spc="-5" dirty="0" smtClean="0">
                <a:latin typeface="Arial"/>
                <a:cs typeface="Arial"/>
              </a:rPr>
              <a:t>.</a:t>
            </a:r>
            <a:endParaRPr lang="es-AR" sz="4400" spc="-5" dirty="0" smtClean="0">
              <a:latin typeface="Arial"/>
              <a:cs typeface="Arial"/>
            </a:endParaRPr>
          </a:p>
          <a:p>
            <a:pPr marL="469900" marR="1896745" lvl="1" algn="just">
              <a:lnSpc>
                <a:spcPct val="100000"/>
              </a:lnSpc>
              <a:spcBef>
                <a:spcPts val="690"/>
              </a:spcBef>
              <a:tabLst>
                <a:tab pos="755650" algn="l"/>
              </a:tabLst>
            </a:pPr>
            <a:endParaRPr sz="4400" dirty="0">
              <a:latin typeface="Arial"/>
              <a:cs typeface="Arial"/>
            </a:endParaRPr>
          </a:p>
          <a:p>
            <a:pPr marL="755650" marR="61594" lvl="1" indent="-285750" algn="just">
              <a:lnSpc>
                <a:spcPct val="100000"/>
              </a:lnSpc>
              <a:spcBef>
                <a:spcPts val="700"/>
              </a:spcBef>
              <a:buChar char="–"/>
              <a:tabLst>
                <a:tab pos="755650" algn="l"/>
              </a:tabLst>
            </a:pPr>
            <a:r>
              <a:rPr sz="4400" spc="-5" dirty="0">
                <a:latin typeface="Arial"/>
                <a:cs typeface="Arial"/>
              </a:rPr>
              <a:t>Dispositivos de protección de corriente  diferencial. </a:t>
            </a:r>
            <a:r>
              <a:rPr sz="4400" b="1" spc="-5" dirty="0">
                <a:latin typeface="Arial"/>
                <a:cs typeface="Arial"/>
              </a:rPr>
              <a:t>OJO</a:t>
            </a:r>
            <a:r>
              <a:rPr sz="4400" spc="-5" dirty="0">
                <a:latin typeface="Arial"/>
                <a:cs typeface="Arial"/>
              </a:rPr>
              <a:t>, pueden no funcionar dadas  las bajas corrientes de</a:t>
            </a:r>
            <a:r>
              <a:rPr sz="4400" spc="20" dirty="0">
                <a:latin typeface="Arial"/>
                <a:cs typeface="Arial"/>
              </a:rPr>
              <a:t> </a:t>
            </a:r>
            <a:r>
              <a:rPr sz="4400" spc="-5" dirty="0">
                <a:latin typeface="Arial"/>
                <a:cs typeface="Arial"/>
              </a:rPr>
              <a:t>falla.</a:t>
            </a:r>
            <a:endParaRPr sz="44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50900" y="1003300"/>
            <a:ext cx="9372600" cy="8686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700" y="1384300"/>
            <a:ext cx="9372600" cy="8153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795009" y="6523990"/>
            <a:ext cx="273558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latin typeface="Carlito"/>
                <a:cs typeface="Carlito"/>
              </a:rPr>
              <a:t>Ing. Mecánico Electricista Horacio Dagum </a:t>
            </a:r>
            <a:r>
              <a:rPr sz="1000" dirty="0">
                <a:latin typeface="Carlito"/>
                <a:cs typeface="Carlito"/>
              </a:rPr>
              <a:t>–</a:t>
            </a:r>
            <a:r>
              <a:rPr sz="1000" spc="-25" dirty="0">
                <a:latin typeface="Carlito"/>
                <a:cs typeface="Carlito"/>
              </a:rPr>
              <a:t> </a:t>
            </a:r>
            <a:r>
              <a:rPr sz="1000" spc="-5" dirty="0">
                <a:latin typeface="Carlito"/>
                <a:cs typeface="Carlito"/>
              </a:rPr>
              <a:t>COPAIPA</a:t>
            </a:r>
            <a:endParaRPr sz="1000" dirty="0">
              <a:latin typeface="Carlito"/>
              <a:cs typeface="Carli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9541" y="2240280"/>
            <a:ext cx="6035675" cy="2463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635" algn="ctr">
              <a:lnSpc>
                <a:spcPct val="100000"/>
              </a:lnSpc>
              <a:spcBef>
                <a:spcPts val="100"/>
              </a:spcBef>
              <a:tabLst>
                <a:tab pos="2354580" algn="l"/>
                <a:tab pos="4973320" algn="l"/>
              </a:tabLst>
            </a:pPr>
            <a:r>
              <a:rPr sz="4000" spc="-10" dirty="0"/>
              <a:t>Reglamentación</a:t>
            </a:r>
            <a:r>
              <a:rPr sz="4000" spc="20" dirty="0"/>
              <a:t> </a:t>
            </a:r>
            <a:r>
              <a:rPr sz="4000" spc="-5" dirty="0"/>
              <a:t>para	la  Ejecución	de</a:t>
            </a:r>
            <a:r>
              <a:rPr sz="4000" spc="-70" dirty="0"/>
              <a:t> </a:t>
            </a:r>
            <a:r>
              <a:rPr sz="4000" spc="-5" dirty="0"/>
              <a:t>Instalaciones  Eléctricas en Inmuebles  AEA</a:t>
            </a:r>
            <a:r>
              <a:rPr sz="4000" spc="-15" dirty="0"/>
              <a:t> </a:t>
            </a:r>
            <a:r>
              <a:rPr sz="4000" spc="-5" dirty="0"/>
              <a:t>90364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2527300" y="4965700"/>
            <a:ext cx="6162040" cy="1691639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6985" algn="ctr">
              <a:lnSpc>
                <a:spcPct val="100000"/>
              </a:lnSpc>
              <a:spcBef>
                <a:spcPts val="900"/>
              </a:spcBef>
            </a:pPr>
            <a:r>
              <a:rPr sz="3200" spc="-5" dirty="0">
                <a:latin typeface="Arial"/>
                <a:cs typeface="Arial"/>
              </a:rPr>
              <a:t>Parte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7</a:t>
            </a:r>
            <a:endParaRPr sz="320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800"/>
              </a:spcBef>
            </a:pPr>
            <a:r>
              <a:rPr sz="3200" spc="-5" dirty="0">
                <a:latin typeface="Arial"/>
                <a:cs typeface="Arial"/>
              </a:rPr>
              <a:t>Sección </a:t>
            </a:r>
            <a:r>
              <a:rPr sz="3200" spc="-10" dirty="0">
                <a:latin typeface="Arial"/>
                <a:cs typeface="Arial"/>
              </a:rPr>
              <a:t>771: </a:t>
            </a:r>
            <a:r>
              <a:rPr sz="3200" spc="-5" dirty="0">
                <a:latin typeface="Arial"/>
                <a:cs typeface="Arial"/>
              </a:rPr>
              <a:t>Viviendas, </a:t>
            </a:r>
            <a:r>
              <a:rPr sz="3200" spc="-10" dirty="0">
                <a:latin typeface="Arial"/>
                <a:cs typeface="Arial"/>
              </a:rPr>
              <a:t>oficinas </a:t>
            </a:r>
            <a:r>
              <a:rPr sz="3200" dirty="0">
                <a:latin typeface="Arial"/>
                <a:cs typeface="Arial"/>
              </a:rPr>
              <a:t>y  </a:t>
            </a:r>
            <a:r>
              <a:rPr sz="3200" spc="-10" dirty="0">
                <a:latin typeface="Arial"/>
                <a:cs typeface="Arial"/>
              </a:rPr>
              <a:t>locales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(unitarios)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82469" y="2984500"/>
            <a:ext cx="436562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49070" algn="l"/>
              </a:tabLst>
            </a:pPr>
            <a:r>
              <a:rPr sz="4000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Tema	</a:t>
            </a:r>
            <a:r>
              <a:rPr sz="40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</a:t>
            </a:r>
            <a:r>
              <a:rPr sz="4000" u="heavy" spc="-9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40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Desarrollar</a:t>
            </a:r>
            <a:endParaRPr sz="4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31900" y="4813300"/>
            <a:ext cx="8006080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24610" marR="5080" indent="-1312545">
              <a:lnSpc>
                <a:spcPct val="100000"/>
              </a:lnSpc>
              <a:spcBef>
                <a:spcPts val="100"/>
              </a:spcBef>
              <a:tabLst>
                <a:tab pos="4934585" algn="l"/>
                <a:tab pos="6045835" algn="l"/>
              </a:tabLst>
            </a:pPr>
            <a:r>
              <a:rPr sz="4000" spc="-10" dirty="0">
                <a:latin typeface="Arial"/>
                <a:cs typeface="Arial"/>
              </a:rPr>
              <a:t>E</a:t>
            </a:r>
            <a:r>
              <a:rPr sz="4000" dirty="0">
                <a:latin typeface="Arial"/>
                <a:cs typeface="Arial"/>
              </a:rPr>
              <a:t>sq</a:t>
            </a:r>
            <a:r>
              <a:rPr sz="4000" spc="-20" dirty="0">
                <a:latin typeface="Arial"/>
                <a:cs typeface="Arial"/>
              </a:rPr>
              <a:t>u</a:t>
            </a:r>
            <a:r>
              <a:rPr sz="4000" spc="-5" dirty="0">
                <a:latin typeface="Arial"/>
                <a:cs typeface="Arial"/>
              </a:rPr>
              <a:t>ema</a:t>
            </a:r>
            <a:r>
              <a:rPr sz="4000" dirty="0">
                <a:latin typeface="Arial"/>
                <a:cs typeface="Arial"/>
              </a:rPr>
              <a:t>s </a:t>
            </a:r>
            <a:r>
              <a:rPr sz="4000" spc="-5" dirty="0">
                <a:latin typeface="Arial"/>
                <a:cs typeface="Arial"/>
              </a:rPr>
              <a:t>d</a:t>
            </a:r>
            <a:r>
              <a:rPr sz="4000" dirty="0">
                <a:latin typeface="Arial"/>
                <a:cs typeface="Arial"/>
              </a:rPr>
              <a:t>e</a:t>
            </a:r>
            <a:r>
              <a:rPr sz="4000" spc="-10" dirty="0">
                <a:latin typeface="Arial"/>
                <a:cs typeface="Arial"/>
              </a:rPr>
              <a:t> D</a:t>
            </a:r>
            <a:r>
              <a:rPr sz="4000" spc="-5" dirty="0">
                <a:latin typeface="Arial"/>
                <a:cs typeface="Arial"/>
              </a:rPr>
              <a:t>i</a:t>
            </a:r>
            <a:r>
              <a:rPr sz="4000" spc="5" dirty="0">
                <a:latin typeface="Arial"/>
                <a:cs typeface="Arial"/>
              </a:rPr>
              <a:t>s</a:t>
            </a:r>
            <a:r>
              <a:rPr sz="4000" spc="-5" dirty="0">
                <a:latin typeface="Arial"/>
                <a:cs typeface="Arial"/>
              </a:rPr>
              <a:t>t</a:t>
            </a:r>
            <a:r>
              <a:rPr sz="4000" spc="-10" dirty="0">
                <a:latin typeface="Arial"/>
                <a:cs typeface="Arial"/>
              </a:rPr>
              <a:t>r</a:t>
            </a:r>
            <a:r>
              <a:rPr sz="4000" spc="-5" dirty="0">
                <a:latin typeface="Arial"/>
                <a:cs typeface="Arial"/>
              </a:rPr>
              <a:t>ibu</a:t>
            </a:r>
            <a:r>
              <a:rPr sz="4000" spc="5" dirty="0">
                <a:latin typeface="Arial"/>
                <a:cs typeface="Arial"/>
              </a:rPr>
              <a:t>c</a:t>
            </a:r>
            <a:r>
              <a:rPr sz="4000" spc="-10" dirty="0">
                <a:latin typeface="Arial"/>
                <a:cs typeface="Arial"/>
              </a:rPr>
              <a:t>i</a:t>
            </a:r>
            <a:r>
              <a:rPr sz="4000" spc="-5" dirty="0">
                <a:latin typeface="Arial"/>
                <a:cs typeface="Arial"/>
              </a:rPr>
              <a:t>ó</a:t>
            </a:r>
            <a:r>
              <a:rPr sz="4000" dirty="0">
                <a:latin typeface="Arial"/>
                <a:cs typeface="Arial"/>
              </a:rPr>
              <a:t>n	</a:t>
            </a:r>
            <a:r>
              <a:rPr sz="4000" spc="-10" dirty="0">
                <a:latin typeface="Arial"/>
                <a:cs typeface="Arial"/>
              </a:rPr>
              <a:t>E</a:t>
            </a:r>
            <a:r>
              <a:rPr sz="4000" spc="-5" dirty="0">
                <a:latin typeface="Arial"/>
                <a:cs typeface="Arial"/>
              </a:rPr>
              <a:t>lé</a:t>
            </a:r>
            <a:r>
              <a:rPr sz="4000" spc="5" dirty="0">
                <a:latin typeface="Arial"/>
                <a:cs typeface="Arial"/>
              </a:rPr>
              <a:t>c</a:t>
            </a:r>
            <a:r>
              <a:rPr sz="4000" spc="-5" dirty="0">
                <a:latin typeface="Arial"/>
                <a:cs typeface="Arial"/>
              </a:rPr>
              <a:t>t</a:t>
            </a:r>
            <a:r>
              <a:rPr sz="4000" spc="-10" dirty="0">
                <a:latin typeface="Arial"/>
                <a:cs typeface="Arial"/>
              </a:rPr>
              <a:t>r</a:t>
            </a:r>
            <a:r>
              <a:rPr sz="4000" spc="-5" dirty="0">
                <a:latin typeface="Arial"/>
                <a:cs typeface="Arial"/>
              </a:rPr>
              <a:t>i</a:t>
            </a:r>
            <a:r>
              <a:rPr sz="4000" spc="5" dirty="0">
                <a:latin typeface="Arial"/>
                <a:cs typeface="Arial"/>
              </a:rPr>
              <a:t>c</a:t>
            </a:r>
            <a:r>
              <a:rPr sz="4000" dirty="0">
                <a:latin typeface="Arial"/>
                <a:cs typeface="Arial"/>
              </a:rPr>
              <a:t>a  </a:t>
            </a:r>
            <a:r>
              <a:rPr sz="4000" spc="-5" dirty="0">
                <a:latin typeface="Arial"/>
                <a:cs typeface="Arial"/>
              </a:rPr>
              <a:t>en</a:t>
            </a:r>
            <a:r>
              <a:rPr sz="4000" spc="-10" dirty="0">
                <a:latin typeface="Arial"/>
                <a:cs typeface="Arial"/>
              </a:rPr>
              <a:t> </a:t>
            </a:r>
            <a:r>
              <a:rPr sz="4000" spc="-5" dirty="0">
                <a:latin typeface="Arial"/>
                <a:cs typeface="Arial"/>
              </a:rPr>
              <a:t>Inmuebles</a:t>
            </a:r>
            <a:r>
              <a:rPr sz="4000" dirty="0">
                <a:latin typeface="Arial"/>
                <a:cs typeface="Arial"/>
              </a:rPr>
              <a:t> –	</a:t>
            </a:r>
            <a:r>
              <a:rPr sz="4000" spc="-5" dirty="0">
                <a:latin typeface="Arial"/>
                <a:cs typeface="Arial"/>
              </a:rPr>
              <a:t>(771.6)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14980" y="1530351"/>
            <a:ext cx="8495427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82850" marR="5080" indent="-2470150">
              <a:lnSpc>
                <a:spcPct val="100000"/>
              </a:lnSpc>
              <a:spcBef>
                <a:spcPts val="100"/>
              </a:spcBef>
              <a:tabLst>
                <a:tab pos="3256279" algn="l"/>
              </a:tabLst>
            </a:pPr>
            <a:r>
              <a:rPr sz="4000" spc="-5" dirty="0"/>
              <a:t>Esquemas</a:t>
            </a:r>
            <a:r>
              <a:rPr sz="4000" spc="5" dirty="0"/>
              <a:t> </a:t>
            </a:r>
            <a:r>
              <a:rPr sz="4000" spc="-5" dirty="0"/>
              <a:t>de	Distribución</a:t>
            </a:r>
            <a:r>
              <a:rPr sz="4000" spc="-70" dirty="0"/>
              <a:t> </a:t>
            </a:r>
            <a:r>
              <a:rPr sz="4000" spc="-5" dirty="0"/>
              <a:t>Eléctrica  en</a:t>
            </a:r>
            <a:r>
              <a:rPr sz="4000" spc="-20" dirty="0"/>
              <a:t> </a:t>
            </a:r>
            <a:r>
              <a:rPr sz="4000" spc="-5" dirty="0"/>
              <a:t>Inmuebles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774700" y="2755900"/>
            <a:ext cx="9296400" cy="7162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60500" y="1155700"/>
            <a:ext cx="8007984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82850" marR="5080" indent="-2470150">
              <a:lnSpc>
                <a:spcPct val="100000"/>
              </a:lnSpc>
              <a:spcBef>
                <a:spcPts val="100"/>
              </a:spcBef>
              <a:tabLst>
                <a:tab pos="3256279" algn="l"/>
              </a:tabLst>
            </a:pPr>
            <a:r>
              <a:rPr sz="4000" spc="-5" dirty="0"/>
              <a:t>Esquemas</a:t>
            </a:r>
            <a:r>
              <a:rPr sz="4000" spc="5" dirty="0"/>
              <a:t> </a:t>
            </a:r>
            <a:r>
              <a:rPr sz="4000" spc="-5" dirty="0"/>
              <a:t>de	Distribución</a:t>
            </a:r>
            <a:r>
              <a:rPr sz="4000" spc="-70" dirty="0"/>
              <a:t> </a:t>
            </a:r>
            <a:r>
              <a:rPr sz="4000" spc="-5" dirty="0"/>
              <a:t>Eléctrica  en</a:t>
            </a:r>
            <a:r>
              <a:rPr sz="4000" spc="-20" dirty="0"/>
              <a:t> </a:t>
            </a:r>
            <a:r>
              <a:rPr sz="4000" spc="-5" dirty="0"/>
              <a:t>Inmuebles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1430021" y="2476288"/>
            <a:ext cx="7848600" cy="7830348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59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Arial"/>
                <a:cs typeface="Arial"/>
              </a:rPr>
              <a:t>Reseñas:</a:t>
            </a:r>
            <a:endParaRPr sz="3200" dirty="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310"/>
              </a:spcBef>
              <a:buChar char="–"/>
              <a:tabLst>
                <a:tab pos="755650" algn="l"/>
              </a:tabLst>
            </a:pPr>
            <a:r>
              <a:rPr sz="3200" spc="-10" dirty="0">
                <a:latin typeface="Arial"/>
                <a:cs typeface="Arial"/>
              </a:rPr>
              <a:t>RDD: Red </a:t>
            </a:r>
            <a:r>
              <a:rPr sz="3200" spc="-5" dirty="0">
                <a:latin typeface="Arial"/>
                <a:cs typeface="Arial"/>
              </a:rPr>
              <a:t>de Distribución </a:t>
            </a:r>
            <a:r>
              <a:rPr sz="3200" dirty="0">
                <a:latin typeface="Arial"/>
                <a:cs typeface="Arial"/>
              </a:rPr>
              <a:t>de </a:t>
            </a:r>
            <a:r>
              <a:rPr sz="3200" spc="-5" dirty="0">
                <a:latin typeface="Arial"/>
                <a:cs typeface="Arial"/>
              </a:rPr>
              <a:t>la</a:t>
            </a:r>
            <a:r>
              <a:rPr sz="3200" spc="-2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Distribuidora.</a:t>
            </a:r>
            <a:endParaRPr sz="3200" dirty="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310"/>
              </a:spcBef>
              <a:buChar char="–"/>
              <a:tabLst>
                <a:tab pos="755650" algn="l"/>
              </a:tabLst>
            </a:pPr>
            <a:r>
              <a:rPr sz="3200" spc="-5" dirty="0">
                <a:latin typeface="Arial"/>
                <a:cs typeface="Arial"/>
              </a:rPr>
              <a:t>LAD: Línea de Alimentación </a:t>
            </a:r>
            <a:r>
              <a:rPr sz="3200" dirty="0">
                <a:latin typeface="Arial"/>
                <a:cs typeface="Arial"/>
              </a:rPr>
              <a:t>de </a:t>
            </a:r>
            <a:r>
              <a:rPr sz="3200" spc="-5" dirty="0">
                <a:latin typeface="Arial"/>
                <a:cs typeface="Arial"/>
              </a:rPr>
              <a:t>la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Distribuidora.</a:t>
            </a:r>
            <a:endParaRPr sz="3200" dirty="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310"/>
              </a:spcBef>
              <a:buChar char="–"/>
              <a:tabLst>
                <a:tab pos="755650" algn="l"/>
              </a:tabLst>
            </a:pPr>
            <a:r>
              <a:rPr sz="3200" spc="-10" dirty="0">
                <a:latin typeface="Arial"/>
                <a:cs typeface="Arial"/>
              </a:rPr>
              <a:t>DPLA: </a:t>
            </a:r>
            <a:r>
              <a:rPr sz="3200" spc="-5" dirty="0">
                <a:latin typeface="Arial"/>
                <a:cs typeface="Arial"/>
              </a:rPr>
              <a:t>Dispositivo de Protección de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LAD.</a:t>
            </a:r>
            <a:endParaRPr sz="3200" dirty="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310"/>
              </a:spcBef>
              <a:buChar char="–"/>
              <a:tabLst>
                <a:tab pos="755650" algn="l"/>
              </a:tabLst>
            </a:pPr>
            <a:r>
              <a:rPr sz="3200" dirty="0">
                <a:latin typeface="Arial"/>
                <a:cs typeface="Arial"/>
              </a:rPr>
              <a:t>M: </a:t>
            </a:r>
            <a:r>
              <a:rPr sz="3200" spc="-5" dirty="0">
                <a:latin typeface="Arial"/>
                <a:cs typeface="Arial"/>
              </a:rPr>
              <a:t>Medidor </a:t>
            </a:r>
            <a:r>
              <a:rPr sz="3200" dirty="0">
                <a:latin typeface="Arial"/>
                <a:cs typeface="Arial"/>
              </a:rPr>
              <a:t>de </a:t>
            </a:r>
            <a:r>
              <a:rPr sz="3200" spc="-5" dirty="0">
                <a:latin typeface="Arial"/>
                <a:cs typeface="Arial"/>
              </a:rPr>
              <a:t>Energía.</a:t>
            </a:r>
            <a:endParaRPr sz="3200" dirty="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310"/>
              </a:spcBef>
              <a:buChar char="–"/>
              <a:tabLst>
                <a:tab pos="755650" algn="l"/>
              </a:tabLst>
            </a:pPr>
            <a:r>
              <a:rPr sz="3200" spc="-5" dirty="0">
                <a:latin typeface="Arial"/>
                <a:cs typeface="Arial"/>
              </a:rPr>
              <a:t>LP: Línea </a:t>
            </a:r>
            <a:r>
              <a:rPr sz="3200" spc="-10" dirty="0">
                <a:latin typeface="Arial"/>
                <a:cs typeface="Arial"/>
              </a:rPr>
              <a:t>Principal.</a:t>
            </a:r>
            <a:endParaRPr sz="3200" dirty="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310"/>
              </a:spcBef>
              <a:buChar char="–"/>
              <a:tabLst>
                <a:tab pos="755650" algn="l"/>
              </a:tabLst>
            </a:pPr>
            <a:r>
              <a:rPr sz="3200" spc="-5" dirty="0">
                <a:latin typeface="Arial"/>
                <a:cs typeface="Arial"/>
              </a:rPr>
              <a:t>TP: Tablero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Principal.</a:t>
            </a:r>
            <a:endParaRPr sz="3200" dirty="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310"/>
              </a:spcBef>
              <a:buChar char="–"/>
              <a:tabLst>
                <a:tab pos="755650" algn="l"/>
              </a:tabLst>
            </a:pPr>
            <a:r>
              <a:rPr sz="3200" spc="-10" dirty="0">
                <a:latin typeface="Arial"/>
                <a:cs typeface="Arial"/>
              </a:rPr>
              <a:t>CS: </a:t>
            </a:r>
            <a:r>
              <a:rPr sz="3200" spc="-5" dirty="0">
                <a:latin typeface="Arial"/>
                <a:cs typeface="Arial"/>
              </a:rPr>
              <a:t>Circuito</a:t>
            </a:r>
            <a:r>
              <a:rPr sz="3200" spc="1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Seccional.</a:t>
            </a:r>
            <a:endParaRPr sz="3200" dirty="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300"/>
              </a:spcBef>
              <a:buChar char="–"/>
              <a:tabLst>
                <a:tab pos="755650" algn="l"/>
              </a:tabLst>
            </a:pPr>
            <a:r>
              <a:rPr sz="3200" spc="-5" dirty="0">
                <a:latin typeface="Arial"/>
                <a:cs typeface="Arial"/>
              </a:rPr>
              <a:t>TSG: Tablero </a:t>
            </a:r>
            <a:r>
              <a:rPr sz="3200" spc="-10" dirty="0">
                <a:latin typeface="Arial"/>
                <a:cs typeface="Arial"/>
              </a:rPr>
              <a:t>Seccional </a:t>
            </a:r>
            <a:r>
              <a:rPr sz="3200" spc="-5" dirty="0">
                <a:latin typeface="Arial"/>
                <a:cs typeface="Arial"/>
              </a:rPr>
              <a:t>General.</a:t>
            </a:r>
            <a:endParaRPr sz="3200" dirty="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310"/>
              </a:spcBef>
              <a:buChar char="–"/>
              <a:tabLst>
                <a:tab pos="755650" algn="l"/>
              </a:tabLst>
            </a:pPr>
            <a:r>
              <a:rPr sz="3200" spc="-5" dirty="0">
                <a:latin typeface="Arial"/>
                <a:cs typeface="Arial"/>
              </a:rPr>
              <a:t>TS </a:t>
            </a:r>
            <a:r>
              <a:rPr sz="3200" dirty="0">
                <a:latin typeface="Arial"/>
                <a:cs typeface="Arial"/>
              </a:rPr>
              <a:t>o </a:t>
            </a:r>
            <a:r>
              <a:rPr sz="3200" spc="-10" dirty="0">
                <a:latin typeface="Arial"/>
                <a:cs typeface="Arial"/>
              </a:rPr>
              <a:t>TSi: </a:t>
            </a:r>
            <a:r>
              <a:rPr sz="3200" spc="-5" dirty="0">
                <a:latin typeface="Arial"/>
                <a:cs typeface="Arial"/>
              </a:rPr>
              <a:t>Tablero </a:t>
            </a:r>
            <a:r>
              <a:rPr sz="3200" spc="-10" dirty="0">
                <a:latin typeface="Arial"/>
                <a:cs typeface="Arial"/>
              </a:rPr>
              <a:t>Seccional </a:t>
            </a:r>
            <a:r>
              <a:rPr sz="3200" dirty="0">
                <a:latin typeface="Arial"/>
                <a:cs typeface="Arial"/>
              </a:rPr>
              <a:t>o </a:t>
            </a:r>
            <a:r>
              <a:rPr sz="3200" spc="-5" dirty="0">
                <a:latin typeface="Arial"/>
                <a:cs typeface="Arial"/>
              </a:rPr>
              <a:t>Tab. Secc. Nºi.</a:t>
            </a:r>
            <a:endParaRPr sz="3200" dirty="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310"/>
              </a:spcBef>
              <a:buChar char="–"/>
              <a:tabLst>
                <a:tab pos="755650" algn="l"/>
              </a:tabLst>
            </a:pPr>
            <a:r>
              <a:rPr sz="3200" spc="-5" dirty="0">
                <a:latin typeface="Arial"/>
                <a:cs typeface="Arial"/>
              </a:rPr>
              <a:t>CT: Circuito Terminal.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3700" y="1536700"/>
            <a:ext cx="9829800" cy="7848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7500" y="393700"/>
            <a:ext cx="10134600" cy="9601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9900" y="1003300"/>
            <a:ext cx="9982200" cy="8534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7500" y="241300"/>
            <a:ext cx="10210800" cy="9829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40941" y="2773680"/>
            <a:ext cx="6035675" cy="2463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635" algn="ctr">
              <a:lnSpc>
                <a:spcPct val="100000"/>
              </a:lnSpc>
              <a:spcBef>
                <a:spcPts val="100"/>
              </a:spcBef>
              <a:tabLst>
                <a:tab pos="2354580" algn="l"/>
                <a:tab pos="4973320" algn="l"/>
              </a:tabLst>
            </a:pPr>
            <a:r>
              <a:rPr sz="4000" spc="-10" dirty="0"/>
              <a:t>Reglamentación</a:t>
            </a:r>
            <a:r>
              <a:rPr sz="4000" spc="20" dirty="0"/>
              <a:t> </a:t>
            </a:r>
            <a:r>
              <a:rPr sz="4000" spc="-5" dirty="0"/>
              <a:t>para	la  Ejecución	de</a:t>
            </a:r>
            <a:r>
              <a:rPr sz="4000" spc="-70" dirty="0"/>
              <a:t> </a:t>
            </a:r>
            <a:r>
              <a:rPr sz="4000" spc="-5" dirty="0"/>
              <a:t>Instalaciones  Eléctricas en Inmuebles  AEA</a:t>
            </a:r>
            <a:r>
              <a:rPr sz="4000" spc="-15" dirty="0"/>
              <a:t> </a:t>
            </a:r>
            <a:r>
              <a:rPr sz="4000" spc="-5" dirty="0"/>
              <a:t>90364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2298700" y="5499100"/>
            <a:ext cx="6162040" cy="1691639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6985" algn="ctr">
              <a:lnSpc>
                <a:spcPct val="100000"/>
              </a:lnSpc>
              <a:spcBef>
                <a:spcPts val="900"/>
              </a:spcBef>
            </a:pPr>
            <a:r>
              <a:rPr sz="3200" spc="-5" dirty="0">
                <a:latin typeface="Arial"/>
                <a:cs typeface="Arial"/>
              </a:rPr>
              <a:t>Parte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7</a:t>
            </a:r>
            <a:endParaRPr sz="320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800"/>
              </a:spcBef>
            </a:pPr>
            <a:r>
              <a:rPr sz="3200" spc="-5" dirty="0">
                <a:latin typeface="Arial"/>
                <a:cs typeface="Arial"/>
              </a:rPr>
              <a:t>Sección </a:t>
            </a:r>
            <a:r>
              <a:rPr sz="3200" spc="-10" dirty="0">
                <a:latin typeface="Arial"/>
                <a:cs typeface="Arial"/>
              </a:rPr>
              <a:t>771: </a:t>
            </a:r>
            <a:r>
              <a:rPr sz="3200" spc="-5" dirty="0">
                <a:latin typeface="Arial"/>
                <a:cs typeface="Arial"/>
              </a:rPr>
              <a:t>Viviendas, </a:t>
            </a:r>
            <a:r>
              <a:rPr sz="3200" spc="-10" dirty="0">
                <a:latin typeface="Arial"/>
                <a:cs typeface="Arial"/>
              </a:rPr>
              <a:t>oficinas </a:t>
            </a:r>
            <a:r>
              <a:rPr sz="3200" dirty="0">
                <a:latin typeface="Arial"/>
                <a:cs typeface="Arial"/>
              </a:rPr>
              <a:t>y  </a:t>
            </a:r>
            <a:r>
              <a:rPr sz="3200" spc="-10" dirty="0">
                <a:latin typeface="Arial"/>
                <a:cs typeface="Arial"/>
              </a:rPr>
              <a:t>locales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(unitarios)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14548" y="3365500"/>
            <a:ext cx="436562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49070" algn="l"/>
              </a:tabLst>
            </a:pPr>
            <a:r>
              <a:rPr sz="4000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Tema	</a:t>
            </a:r>
            <a:r>
              <a:rPr sz="40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</a:t>
            </a:r>
            <a:r>
              <a:rPr sz="4000" u="heavy" spc="-9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40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Desarrollar</a:t>
            </a:r>
            <a:endParaRPr sz="4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41500" y="5194300"/>
            <a:ext cx="7051040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37640" marR="5080" indent="-1425575">
              <a:lnSpc>
                <a:spcPct val="100000"/>
              </a:lnSpc>
              <a:spcBef>
                <a:spcPts val="100"/>
              </a:spcBef>
              <a:tabLst>
                <a:tab pos="3707765" algn="l"/>
              </a:tabLst>
            </a:pPr>
            <a:r>
              <a:rPr sz="4000" spc="-5" dirty="0">
                <a:latin typeface="Arial"/>
                <a:cs typeface="Arial"/>
              </a:rPr>
              <a:t>Clasificación</a:t>
            </a:r>
            <a:r>
              <a:rPr sz="4000" spc="5" dirty="0">
                <a:latin typeface="Arial"/>
                <a:cs typeface="Arial"/>
              </a:rPr>
              <a:t> </a:t>
            </a:r>
            <a:r>
              <a:rPr sz="4000" spc="-5" dirty="0">
                <a:latin typeface="Arial"/>
                <a:cs typeface="Arial"/>
              </a:rPr>
              <a:t>de	las líneas </a:t>
            </a:r>
            <a:r>
              <a:rPr sz="4000" dirty="0">
                <a:latin typeface="Arial"/>
                <a:cs typeface="Arial"/>
              </a:rPr>
              <a:t>y</a:t>
            </a:r>
            <a:r>
              <a:rPr sz="4000" spc="-70" dirty="0">
                <a:latin typeface="Arial"/>
                <a:cs typeface="Arial"/>
              </a:rPr>
              <a:t> </a:t>
            </a:r>
            <a:r>
              <a:rPr sz="4000" spc="-5" dirty="0">
                <a:latin typeface="Arial"/>
                <a:cs typeface="Arial"/>
              </a:rPr>
              <a:t>los  circuitos </a:t>
            </a:r>
            <a:r>
              <a:rPr sz="4000" dirty="0">
                <a:latin typeface="Arial"/>
                <a:cs typeface="Arial"/>
              </a:rPr>
              <a:t>–</a:t>
            </a:r>
            <a:r>
              <a:rPr sz="4000" spc="-10" dirty="0">
                <a:latin typeface="Arial"/>
                <a:cs typeface="Arial"/>
              </a:rPr>
              <a:t> </a:t>
            </a:r>
            <a:r>
              <a:rPr sz="4000" spc="-5" dirty="0">
                <a:latin typeface="Arial"/>
                <a:cs typeface="Arial"/>
              </a:rPr>
              <a:t>(771.7)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79500" y="653093"/>
            <a:ext cx="8618000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95880" marR="5080" indent="-2583180" algn="just">
              <a:lnSpc>
                <a:spcPct val="100000"/>
              </a:lnSpc>
              <a:spcBef>
                <a:spcPts val="100"/>
              </a:spcBef>
              <a:tabLst>
                <a:tab pos="3002915" algn="l"/>
              </a:tabLst>
            </a:pPr>
            <a:r>
              <a:rPr sz="4000" spc="-5" dirty="0"/>
              <a:t>Clasificación	de las líneas </a:t>
            </a:r>
            <a:r>
              <a:rPr sz="4000" dirty="0"/>
              <a:t>y</a:t>
            </a:r>
            <a:r>
              <a:rPr sz="4000" spc="-70" dirty="0"/>
              <a:t> </a:t>
            </a:r>
            <a:r>
              <a:rPr sz="4000" spc="-5" dirty="0"/>
              <a:t>los  circuitos</a:t>
            </a:r>
            <a:endParaRPr sz="4000" dirty="0"/>
          </a:p>
        </p:txBody>
      </p:sp>
      <p:sp>
        <p:nvSpPr>
          <p:cNvPr id="3" name="object 3"/>
          <p:cNvSpPr txBox="1"/>
          <p:nvPr/>
        </p:nvSpPr>
        <p:spPr>
          <a:xfrm>
            <a:off x="750497" y="3157220"/>
            <a:ext cx="9677400" cy="6673109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5600" marR="627380" indent="-342900">
              <a:lnSpc>
                <a:spcPct val="80000"/>
              </a:lnSpc>
              <a:spcBef>
                <a:spcPts val="58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Línea de </a:t>
            </a:r>
            <a:r>
              <a:rPr sz="32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Alimentación</a:t>
            </a:r>
            <a:r>
              <a:rPr sz="3200" dirty="0">
                <a:latin typeface="Arial"/>
                <a:cs typeface="Arial"/>
              </a:rPr>
              <a:t>: Vincula la Red de </a:t>
            </a:r>
            <a:r>
              <a:rPr sz="3200" spc="-5" dirty="0">
                <a:latin typeface="Arial"/>
                <a:cs typeface="Arial"/>
              </a:rPr>
              <a:t>Distribución </a:t>
            </a:r>
            <a:r>
              <a:rPr sz="3200" dirty="0">
                <a:latin typeface="Arial"/>
                <a:cs typeface="Arial"/>
              </a:rPr>
              <a:t>con los  bornes del Medidor de </a:t>
            </a:r>
            <a:r>
              <a:rPr sz="3200" spc="-5" dirty="0">
                <a:latin typeface="Arial"/>
                <a:cs typeface="Arial"/>
              </a:rPr>
              <a:t>Energía </a:t>
            </a:r>
            <a:r>
              <a:rPr sz="3200" dirty="0">
                <a:latin typeface="Arial"/>
                <a:cs typeface="Arial"/>
              </a:rPr>
              <a:t>(M) o con el </a:t>
            </a:r>
            <a:r>
              <a:rPr sz="3200" spc="-5" dirty="0">
                <a:latin typeface="Arial"/>
                <a:cs typeface="Arial"/>
              </a:rPr>
              <a:t>primario </a:t>
            </a:r>
            <a:r>
              <a:rPr sz="3200" dirty="0">
                <a:latin typeface="Arial"/>
                <a:cs typeface="Arial"/>
              </a:rPr>
              <a:t>del  Transformador </a:t>
            </a:r>
            <a:r>
              <a:rPr sz="3200" spc="-5" dirty="0">
                <a:latin typeface="Arial"/>
                <a:cs typeface="Arial"/>
              </a:rPr>
              <a:t>de Medición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(TI).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"/>
              <a:buChar char="•"/>
            </a:pPr>
            <a:endParaRPr sz="3200" dirty="0">
              <a:latin typeface="Arial"/>
              <a:cs typeface="Arial"/>
            </a:endParaRPr>
          </a:p>
          <a:p>
            <a:pPr marL="355600" marR="136525" indent="-342900">
              <a:lnSpc>
                <a:spcPct val="80000"/>
              </a:lnSpc>
              <a:buChar char="•"/>
              <a:tabLst>
                <a:tab pos="354965" algn="l"/>
                <a:tab pos="355600" algn="l"/>
              </a:tabLst>
            </a:pPr>
            <a:r>
              <a:rPr sz="32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Línea </a:t>
            </a:r>
            <a:r>
              <a:rPr sz="32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Principal</a:t>
            </a:r>
            <a:r>
              <a:rPr sz="3200" dirty="0">
                <a:latin typeface="Arial"/>
                <a:cs typeface="Arial"/>
              </a:rPr>
              <a:t>: Vincula la salida del M o del primario del </a:t>
            </a:r>
            <a:r>
              <a:rPr sz="3200" spc="-5" dirty="0">
                <a:latin typeface="Arial"/>
                <a:cs typeface="Arial"/>
              </a:rPr>
              <a:t>TI </a:t>
            </a:r>
            <a:r>
              <a:rPr sz="3200" dirty="0">
                <a:latin typeface="Arial"/>
                <a:cs typeface="Arial"/>
              </a:rPr>
              <a:t>con</a:t>
            </a:r>
            <a:r>
              <a:rPr sz="3200" spc="-10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el  </a:t>
            </a:r>
            <a:r>
              <a:rPr sz="3200" spc="-5" dirty="0">
                <a:latin typeface="Arial"/>
                <a:cs typeface="Arial"/>
              </a:rPr>
              <a:t>Tablero </a:t>
            </a:r>
            <a:r>
              <a:rPr sz="3200" dirty="0">
                <a:latin typeface="Arial"/>
                <a:cs typeface="Arial"/>
              </a:rPr>
              <a:t>Principal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(TP).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3200" dirty="0">
              <a:latin typeface="Arial"/>
              <a:cs typeface="Arial"/>
            </a:endParaRPr>
          </a:p>
          <a:p>
            <a:pPr marL="355600" marR="161925" indent="-342900">
              <a:lnSpc>
                <a:spcPct val="79800"/>
              </a:lnSpc>
              <a:buChar char="•"/>
              <a:tabLst>
                <a:tab pos="354965" algn="l"/>
                <a:tab pos="355600" algn="l"/>
              </a:tabLst>
            </a:pPr>
            <a:r>
              <a:rPr sz="32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Circuito Seccional o de distribución</a:t>
            </a:r>
            <a:r>
              <a:rPr sz="3200" dirty="0">
                <a:latin typeface="Arial"/>
                <a:cs typeface="Arial"/>
              </a:rPr>
              <a:t>: Vincula la salida de un  </a:t>
            </a:r>
            <a:r>
              <a:rPr sz="3200" spc="-5" dirty="0">
                <a:latin typeface="Arial"/>
                <a:cs typeface="Arial"/>
              </a:rPr>
              <a:t>dispositivo </a:t>
            </a:r>
            <a:r>
              <a:rPr sz="3200" dirty="0">
                <a:latin typeface="Arial"/>
                <a:cs typeface="Arial"/>
              </a:rPr>
              <a:t>de maniobra y protección de </a:t>
            </a:r>
            <a:r>
              <a:rPr sz="3200" spc="-5" dirty="0">
                <a:latin typeface="Arial"/>
                <a:cs typeface="Arial"/>
              </a:rPr>
              <a:t>un </a:t>
            </a:r>
            <a:r>
              <a:rPr sz="3200" dirty="0">
                <a:latin typeface="Arial"/>
                <a:cs typeface="Arial"/>
              </a:rPr>
              <a:t>tablero con los bornes  de entrada </a:t>
            </a:r>
            <a:r>
              <a:rPr sz="3200" spc="-5" dirty="0">
                <a:latin typeface="Arial"/>
                <a:cs typeface="Arial"/>
              </a:rPr>
              <a:t>de otro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tablero.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3200" dirty="0">
              <a:latin typeface="Arial"/>
              <a:cs typeface="Arial"/>
            </a:endParaRPr>
          </a:p>
          <a:p>
            <a:pPr marL="355600" marR="5080" indent="-342900">
              <a:lnSpc>
                <a:spcPct val="79600"/>
              </a:lnSpc>
              <a:buChar char="•"/>
              <a:tabLst>
                <a:tab pos="354965" algn="l"/>
                <a:tab pos="355600" algn="l"/>
              </a:tabLst>
            </a:pPr>
            <a:r>
              <a:rPr sz="32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Circuito Terminal</a:t>
            </a:r>
            <a:r>
              <a:rPr sz="3200" dirty="0">
                <a:latin typeface="Arial"/>
                <a:cs typeface="Arial"/>
              </a:rPr>
              <a:t>: </a:t>
            </a:r>
            <a:r>
              <a:rPr sz="3200" spc="-5" dirty="0">
                <a:latin typeface="Arial"/>
                <a:cs typeface="Arial"/>
              </a:rPr>
              <a:t>Vincula </a:t>
            </a:r>
            <a:r>
              <a:rPr sz="3200" dirty="0">
                <a:latin typeface="Arial"/>
                <a:cs typeface="Arial"/>
              </a:rPr>
              <a:t>los bornes de </a:t>
            </a:r>
            <a:r>
              <a:rPr sz="3200" spc="-5" dirty="0">
                <a:latin typeface="Arial"/>
                <a:cs typeface="Arial"/>
              </a:rPr>
              <a:t>salida </a:t>
            </a:r>
            <a:r>
              <a:rPr sz="3200" dirty="0">
                <a:latin typeface="Arial"/>
                <a:cs typeface="Arial"/>
              </a:rPr>
              <a:t>de </a:t>
            </a:r>
            <a:r>
              <a:rPr sz="3200" spc="-5" dirty="0">
                <a:latin typeface="Arial"/>
                <a:cs typeface="Arial"/>
              </a:rPr>
              <a:t>un dispositivo </a:t>
            </a:r>
            <a:r>
              <a:rPr sz="3200" dirty="0">
                <a:latin typeface="Arial"/>
                <a:cs typeface="Arial"/>
              </a:rPr>
              <a:t>de  maniobra y protección con </a:t>
            </a:r>
            <a:r>
              <a:rPr sz="3200" spc="-5" dirty="0">
                <a:latin typeface="Arial"/>
                <a:cs typeface="Arial"/>
              </a:rPr>
              <a:t>los </a:t>
            </a:r>
            <a:r>
              <a:rPr sz="3200" b="1" dirty="0">
                <a:latin typeface="Arial"/>
                <a:cs typeface="Arial"/>
              </a:rPr>
              <a:t>puntos </a:t>
            </a:r>
            <a:r>
              <a:rPr sz="3200" b="1" spc="-5" dirty="0">
                <a:latin typeface="Arial"/>
                <a:cs typeface="Arial"/>
              </a:rPr>
              <a:t>de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utilización</a:t>
            </a:r>
            <a:r>
              <a:rPr sz="3200" spc="-5" dirty="0">
                <a:latin typeface="Arial"/>
                <a:cs typeface="Arial"/>
              </a:rPr>
              <a:t>.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4752" y="2379980"/>
            <a:ext cx="10058473" cy="294953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433070" indent="-342900">
              <a:lnSpc>
                <a:spcPts val="2290"/>
              </a:lnSpc>
              <a:buChar char="•"/>
              <a:tabLst>
                <a:tab pos="432434" algn="l"/>
                <a:tab pos="433070" algn="l"/>
              </a:tabLst>
            </a:pPr>
            <a:r>
              <a:rPr sz="2000" dirty="0">
                <a:latin typeface="Arial"/>
                <a:cs typeface="Arial"/>
              </a:rPr>
              <a:t>Las </a:t>
            </a:r>
            <a:r>
              <a:rPr sz="2000" spc="-5" dirty="0">
                <a:latin typeface="Arial"/>
                <a:cs typeface="Arial"/>
              </a:rPr>
              <a:t>líneas </a:t>
            </a:r>
            <a:r>
              <a:rPr sz="2000" dirty="0">
                <a:latin typeface="Arial"/>
                <a:cs typeface="Arial"/>
              </a:rPr>
              <a:t>o circuitos deberán ser </a:t>
            </a:r>
            <a:r>
              <a:rPr sz="2000" b="1" dirty="0">
                <a:latin typeface="Arial"/>
                <a:cs typeface="Arial"/>
              </a:rPr>
              <a:t>por </a:t>
            </a:r>
            <a:r>
              <a:rPr sz="2000" b="1" spc="-5" dirty="0">
                <a:latin typeface="Arial"/>
                <a:cs typeface="Arial"/>
              </a:rPr>
              <a:t>lo menos</a:t>
            </a:r>
            <a:r>
              <a:rPr sz="2000" b="1" spc="2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bifilares</a:t>
            </a:r>
            <a:r>
              <a:rPr sz="2000" spc="-5" dirty="0"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38273" y="2098903"/>
            <a:ext cx="6485255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03605" marR="5080" indent="-891540">
              <a:lnSpc>
                <a:spcPct val="100000"/>
              </a:lnSpc>
              <a:spcBef>
                <a:spcPts val="100"/>
              </a:spcBef>
              <a:tabLst>
                <a:tab pos="3002915" algn="l"/>
                <a:tab pos="3708400" algn="l"/>
              </a:tabLst>
            </a:pPr>
            <a:r>
              <a:rPr sz="4000" spc="-5" dirty="0"/>
              <a:t>Clasificación	de	los</a:t>
            </a:r>
            <a:r>
              <a:rPr sz="4000" spc="-90" dirty="0"/>
              <a:t> </a:t>
            </a:r>
            <a:r>
              <a:rPr sz="4000" spc="-5" dirty="0"/>
              <a:t>Circuitos  </a:t>
            </a:r>
            <a:r>
              <a:rPr sz="4000" spc="-10" dirty="0"/>
              <a:t>Terminales </a:t>
            </a:r>
            <a:r>
              <a:rPr sz="4000" spc="-5" dirty="0"/>
              <a:t>(771.7.6)</a:t>
            </a:r>
            <a:endParaRPr sz="4000"/>
          </a:p>
        </p:txBody>
      </p:sp>
      <p:grpSp>
        <p:nvGrpSpPr>
          <p:cNvPr id="3" name="object 3"/>
          <p:cNvGrpSpPr/>
          <p:nvPr/>
        </p:nvGrpSpPr>
        <p:grpSpPr>
          <a:xfrm>
            <a:off x="2488475" y="3470820"/>
            <a:ext cx="5788025" cy="2734310"/>
            <a:chOff x="1677352" y="1595437"/>
            <a:chExt cx="5788025" cy="2734310"/>
          </a:xfrm>
        </p:grpSpPr>
        <p:sp>
          <p:nvSpPr>
            <p:cNvPr id="4" name="object 4"/>
            <p:cNvSpPr/>
            <p:nvPr/>
          </p:nvSpPr>
          <p:spPr>
            <a:xfrm>
              <a:off x="1691639" y="3409950"/>
              <a:ext cx="5759450" cy="905510"/>
            </a:xfrm>
            <a:custGeom>
              <a:avLst/>
              <a:gdLst/>
              <a:ahLst/>
              <a:cxnLst/>
              <a:rect l="l" t="t" r="r" b="b"/>
              <a:pathLst>
                <a:path w="5759450" h="905510">
                  <a:moveTo>
                    <a:pt x="5759450" y="905510"/>
                  </a:moveTo>
                  <a:lnTo>
                    <a:pt x="5759450" y="452119"/>
                  </a:lnTo>
                  <a:lnTo>
                    <a:pt x="2879090" y="452119"/>
                  </a:lnTo>
                  <a:lnTo>
                    <a:pt x="2879090" y="0"/>
                  </a:lnTo>
                </a:path>
                <a:path w="5759450" h="905510">
                  <a:moveTo>
                    <a:pt x="2879090" y="905510"/>
                  </a:moveTo>
                  <a:lnTo>
                    <a:pt x="2879090" y="0"/>
                  </a:lnTo>
                </a:path>
                <a:path w="5759450" h="905510">
                  <a:moveTo>
                    <a:pt x="0" y="905510"/>
                  </a:moveTo>
                  <a:lnTo>
                    <a:pt x="0" y="452119"/>
                  </a:lnTo>
                  <a:lnTo>
                    <a:pt x="2879090" y="452119"/>
                  </a:lnTo>
                  <a:lnTo>
                    <a:pt x="2879090" y="0"/>
                  </a:lnTo>
                </a:path>
              </a:pathLst>
            </a:custGeom>
            <a:ln w="283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36289" y="1600200"/>
              <a:ext cx="2468880" cy="1809750"/>
            </a:xfrm>
            <a:custGeom>
              <a:avLst/>
              <a:gdLst/>
              <a:ahLst/>
              <a:cxnLst/>
              <a:rect l="l" t="t" r="r" b="b"/>
              <a:pathLst>
                <a:path w="2468879" h="1809750">
                  <a:moveTo>
                    <a:pt x="302260" y="0"/>
                  </a:moveTo>
                  <a:lnTo>
                    <a:pt x="257072" y="4347"/>
                  </a:lnTo>
                  <a:lnTo>
                    <a:pt x="212791" y="16794"/>
                  </a:lnTo>
                  <a:lnTo>
                    <a:pt x="170323" y="36450"/>
                  </a:lnTo>
                  <a:lnTo>
                    <a:pt x="130576" y="62423"/>
                  </a:lnTo>
                  <a:lnTo>
                    <a:pt x="94456" y="93821"/>
                  </a:lnTo>
                  <a:lnTo>
                    <a:pt x="62870" y="129753"/>
                  </a:lnTo>
                  <a:lnTo>
                    <a:pt x="36724" y="169327"/>
                  </a:lnTo>
                  <a:lnTo>
                    <a:pt x="16926" y="211653"/>
                  </a:lnTo>
                  <a:lnTo>
                    <a:pt x="4382" y="255837"/>
                  </a:lnTo>
                  <a:lnTo>
                    <a:pt x="0" y="300989"/>
                  </a:lnTo>
                  <a:lnTo>
                    <a:pt x="0" y="1507489"/>
                  </a:lnTo>
                  <a:lnTo>
                    <a:pt x="4382" y="1552677"/>
                  </a:lnTo>
                  <a:lnTo>
                    <a:pt x="16926" y="1596958"/>
                  </a:lnTo>
                  <a:lnTo>
                    <a:pt x="36724" y="1639426"/>
                  </a:lnTo>
                  <a:lnTo>
                    <a:pt x="62870" y="1679173"/>
                  </a:lnTo>
                  <a:lnTo>
                    <a:pt x="94456" y="1715293"/>
                  </a:lnTo>
                  <a:lnTo>
                    <a:pt x="130576" y="1746879"/>
                  </a:lnTo>
                  <a:lnTo>
                    <a:pt x="170323" y="1773025"/>
                  </a:lnTo>
                  <a:lnTo>
                    <a:pt x="212791" y="1792823"/>
                  </a:lnTo>
                  <a:lnTo>
                    <a:pt x="257072" y="1805367"/>
                  </a:lnTo>
                  <a:lnTo>
                    <a:pt x="302260" y="1809750"/>
                  </a:lnTo>
                  <a:lnTo>
                    <a:pt x="2167890" y="1809750"/>
                  </a:lnTo>
                  <a:lnTo>
                    <a:pt x="2213042" y="1805367"/>
                  </a:lnTo>
                  <a:lnTo>
                    <a:pt x="2257226" y="1792823"/>
                  </a:lnTo>
                  <a:lnTo>
                    <a:pt x="2299552" y="1773025"/>
                  </a:lnTo>
                  <a:lnTo>
                    <a:pt x="2339126" y="1746879"/>
                  </a:lnTo>
                  <a:lnTo>
                    <a:pt x="2375058" y="1715293"/>
                  </a:lnTo>
                  <a:lnTo>
                    <a:pt x="2406456" y="1679173"/>
                  </a:lnTo>
                  <a:lnTo>
                    <a:pt x="2432429" y="1639426"/>
                  </a:lnTo>
                  <a:lnTo>
                    <a:pt x="2452085" y="1596958"/>
                  </a:lnTo>
                  <a:lnTo>
                    <a:pt x="2464532" y="1552677"/>
                  </a:lnTo>
                  <a:lnTo>
                    <a:pt x="2468880" y="1507489"/>
                  </a:lnTo>
                  <a:lnTo>
                    <a:pt x="2468880" y="300989"/>
                  </a:lnTo>
                  <a:lnTo>
                    <a:pt x="2464532" y="255837"/>
                  </a:lnTo>
                  <a:lnTo>
                    <a:pt x="2452085" y="211653"/>
                  </a:lnTo>
                  <a:lnTo>
                    <a:pt x="2432429" y="169327"/>
                  </a:lnTo>
                  <a:lnTo>
                    <a:pt x="2406456" y="129753"/>
                  </a:lnTo>
                  <a:lnTo>
                    <a:pt x="2375058" y="93821"/>
                  </a:lnTo>
                  <a:lnTo>
                    <a:pt x="2339126" y="62423"/>
                  </a:lnTo>
                  <a:lnTo>
                    <a:pt x="2299552" y="36450"/>
                  </a:lnTo>
                  <a:lnTo>
                    <a:pt x="2257226" y="16794"/>
                  </a:lnTo>
                  <a:lnTo>
                    <a:pt x="2213042" y="4347"/>
                  </a:lnTo>
                  <a:lnTo>
                    <a:pt x="2167890" y="0"/>
                  </a:lnTo>
                  <a:lnTo>
                    <a:pt x="302260" y="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411573" y="3847692"/>
            <a:ext cx="1938020" cy="982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41630">
              <a:lnSpc>
                <a:spcPct val="120800"/>
              </a:lnSpc>
              <a:spcBef>
                <a:spcPts val="100"/>
              </a:spcBef>
            </a:pPr>
            <a:r>
              <a:rPr sz="2600" spc="-5" dirty="0">
                <a:latin typeface="Arial"/>
                <a:cs typeface="Arial"/>
              </a:rPr>
              <a:t>Hay tres  tipos</a:t>
            </a:r>
            <a:r>
              <a:rPr sz="2600" spc="-7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básicos</a:t>
            </a:r>
            <a:endParaRPr sz="26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263560" y="6184810"/>
            <a:ext cx="2478405" cy="1820545"/>
            <a:chOff x="452437" y="4309427"/>
            <a:chExt cx="2478405" cy="1820545"/>
          </a:xfrm>
        </p:grpSpPr>
        <p:sp>
          <p:nvSpPr>
            <p:cNvPr id="8" name="object 8"/>
            <p:cNvSpPr/>
            <p:nvPr/>
          </p:nvSpPr>
          <p:spPr>
            <a:xfrm>
              <a:off x="457200" y="4314190"/>
              <a:ext cx="2468880" cy="1811020"/>
            </a:xfrm>
            <a:custGeom>
              <a:avLst/>
              <a:gdLst/>
              <a:ahLst/>
              <a:cxnLst/>
              <a:rect l="l" t="t" r="r" b="b"/>
              <a:pathLst>
                <a:path w="2468880" h="1811020">
                  <a:moveTo>
                    <a:pt x="2166620" y="0"/>
                  </a:moveTo>
                  <a:lnTo>
                    <a:pt x="300990" y="0"/>
                  </a:lnTo>
                  <a:lnTo>
                    <a:pt x="255837" y="4382"/>
                  </a:lnTo>
                  <a:lnTo>
                    <a:pt x="211653" y="16926"/>
                  </a:lnTo>
                  <a:lnTo>
                    <a:pt x="169327" y="36724"/>
                  </a:lnTo>
                  <a:lnTo>
                    <a:pt x="129753" y="62870"/>
                  </a:lnTo>
                  <a:lnTo>
                    <a:pt x="93821" y="94456"/>
                  </a:lnTo>
                  <a:lnTo>
                    <a:pt x="62423" y="130576"/>
                  </a:lnTo>
                  <a:lnTo>
                    <a:pt x="36450" y="170323"/>
                  </a:lnTo>
                  <a:lnTo>
                    <a:pt x="16794" y="212791"/>
                  </a:lnTo>
                  <a:lnTo>
                    <a:pt x="4347" y="257072"/>
                  </a:lnTo>
                  <a:lnTo>
                    <a:pt x="0" y="302260"/>
                  </a:lnTo>
                  <a:lnTo>
                    <a:pt x="0" y="1508760"/>
                  </a:lnTo>
                  <a:lnTo>
                    <a:pt x="4347" y="1553947"/>
                  </a:lnTo>
                  <a:lnTo>
                    <a:pt x="16794" y="1598228"/>
                  </a:lnTo>
                  <a:lnTo>
                    <a:pt x="36450" y="1640696"/>
                  </a:lnTo>
                  <a:lnTo>
                    <a:pt x="62423" y="1680443"/>
                  </a:lnTo>
                  <a:lnTo>
                    <a:pt x="93821" y="1716563"/>
                  </a:lnTo>
                  <a:lnTo>
                    <a:pt x="129753" y="1748149"/>
                  </a:lnTo>
                  <a:lnTo>
                    <a:pt x="169327" y="1774295"/>
                  </a:lnTo>
                  <a:lnTo>
                    <a:pt x="211653" y="1794093"/>
                  </a:lnTo>
                  <a:lnTo>
                    <a:pt x="255837" y="1806637"/>
                  </a:lnTo>
                  <a:lnTo>
                    <a:pt x="300990" y="1811020"/>
                  </a:lnTo>
                  <a:lnTo>
                    <a:pt x="2166620" y="1811020"/>
                  </a:lnTo>
                  <a:lnTo>
                    <a:pt x="2211807" y="1806637"/>
                  </a:lnTo>
                  <a:lnTo>
                    <a:pt x="2256088" y="1794093"/>
                  </a:lnTo>
                  <a:lnTo>
                    <a:pt x="2298556" y="1774295"/>
                  </a:lnTo>
                  <a:lnTo>
                    <a:pt x="2338303" y="1748149"/>
                  </a:lnTo>
                  <a:lnTo>
                    <a:pt x="2374423" y="1716563"/>
                  </a:lnTo>
                  <a:lnTo>
                    <a:pt x="2406009" y="1680443"/>
                  </a:lnTo>
                  <a:lnTo>
                    <a:pt x="2432155" y="1640696"/>
                  </a:lnTo>
                  <a:lnTo>
                    <a:pt x="2451953" y="1598228"/>
                  </a:lnTo>
                  <a:lnTo>
                    <a:pt x="2464497" y="1553947"/>
                  </a:lnTo>
                  <a:lnTo>
                    <a:pt x="2468880" y="1508760"/>
                  </a:lnTo>
                  <a:lnTo>
                    <a:pt x="2468880" y="302260"/>
                  </a:lnTo>
                  <a:lnTo>
                    <a:pt x="2464497" y="257072"/>
                  </a:lnTo>
                  <a:lnTo>
                    <a:pt x="2451953" y="212791"/>
                  </a:lnTo>
                  <a:lnTo>
                    <a:pt x="2432155" y="170323"/>
                  </a:lnTo>
                  <a:lnTo>
                    <a:pt x="2406009" y="130576"/>
                  </a:lnTo>
                  <a:lnTo>
                    <a:pt x="2374423" y="94456"/>
                  </a:lnTo>
                  <a:lnTo>
                    <a:pt x="2338303" y="62870"/>
                  </a:lnTo>
                  <a:lnTo>
                    <a:pt x="2298556" y="36724"/>
                  </a:lnTo>
                  <a:lnTo>
                    <a:pt x="2256088" y="16926"/>
                  </a:lnTo>
                  <a:lnTo>
                    <a:pt x="2211807" y="4382"/>
                  </a:lnTo>
                  <a:lnTo>
                    <a:pt x="216662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7200" y="4314190"/>
              <a:ext cx="2468880" cy="1811020"/>
            </a:xfrm>
            <a:custGeom>
              <a:avLst/>
              <a:gdLst/>
              <a:ahLst/>
              <a:cxnLst/>
              <a:rect l="l" t="t" r="r" b="b"/>
              <a:pathLst>
                <a:path w="2468880" h="1811020">
                  <a:moveTo>
                    <a:pt x="300990" y="0"/>
                  </a:moveTo>
                  <a:lnTo>
                    <a:pt x="255837" y="4382"/>
                  </a:lnTo>
                  <a:lnTo>
                    <a:pt x="211653" y="16926"/>
                  </a:lnTo>
                  <a:lnTo>
                    <a:pt x="169327" y="36724"/>
                  </a:lnTo>
                  <a:lnTo>
                    <a:pt x="129753" y="62870"/>
                  </a:lnTo>
                  <a:lnTo>
                    <a:pt x="93821" y="94456"/>
                  </a:lnTo>
                  <a:lnTo>
                    <a:pt x="62423" y="130576"/>
                  </a:lnTo>
                  <a:lnTo>
                    <a:pt x="36450" y="170323"/>
                  </a:lnTo>
                  <a:lnTo>
                    <a:pt x="16794" y="212791"/>
                  </a:lnTo>
                  <a:lnTo>
                    <a:pt x="4347" y="257072"/>
                  </a:lnTo>
                  <a:lnTo>
                    <a:pt x="0" y="302260"/>
                  </a:lnTo>
                  <a:lnTo>
                    <a:pt x="0" y="1508760"/>
                  </a:lnTo>
                  <a:lnTo>
                    <a:pt x="4347" y="1553947"/>
                  </a:lnTo>
                  <a:lnTo>
                    <a:pt x="16794" y="1598228"/>
                  </a:lnTo>
                  <a:lnTo>
                    <a:pt x="36450" y="1640696"/>
                  </a:lnTo>
                  <a:lnTo>
                    <a:pt x="62423" y="1680443"/>
                  </a:lnTo>
                  <a:lnTo>
                    <a:pt x="93821" y="1716563"/>
                  </a:lnTo>
                  <a:lnTo>
                    <a:pt x="129753" y="1748149"/>
                  </a:lnTo>
                  <a:lnTo>
                    <a:pt x="169327" y="1774295"/>
                  </a:lnTo>
                  <a:lnTo>
                    <a:pt x="211653" y="1794093"/>
                  </a:lnTo>
                  <a:lnTo>
                    <a:pt x="255837" y="1806637"/>
                  </a:lnTo>
                  <a:lnTo>
                    <a:pt x="300990" y="1811020"/>
                  </a:lnTo>
                  <a:lnTo>
                    <a:pt x="2166620" y="1811020"/>
                  </a:lnTo>
                  <a:lnTo>
                    <a:pt x="2211807" y="1806637"/>
                  </a:lnTo>
                  <a:lnTo>
                    <a:pt x="2256088" y="1794093"/>
                  </a:lnTo>
                  <a:lnTo>
                    <a:pt x="2298556" y="1774295"/>
                  </a:lnTo>
                  <a:lnTo>
                    <a:pt x="2338303" y="1748149"/>
                  </a:lnTo>
                  <a:lnTo>
                    <a:pt x="2374423" y="1716563"/>
                  </a:lnTo>
                  <a:lnTo>
                    <a:pt x="2406009" y="1680443"/>
                  </a:lnTo>
                  <a:lnTo>
                    <a:pt x="2432155" y="1640696"/>
                  </a:lnTo>
                  <a:lnTo>
                    <a:pt x="2451953" y="1598228"/>
                  </a:lnTo>
                  <a:lnTo>
                    <a:pt x="2464497" y="1553947"/>
                  </a:lnTo>
                  <a:lnTo>
                    <a:pt x="2468880" y="1508760"/>
                  </a:lnTo>
                  <a:lnTo>
                    <a:pt x="2468880" y="302260"/>
                  </a:lnTo>
                  <a:lnTo>
                    <a:pt x="2464497" y="257072"/>
                  </a:lnTo>
                  <a:lnTo>
                    <a:pt x="2451953" y="212791"/>
                  </a:lnTo>
                  <a:lnTo>
                    <a:pt x="2432155" y="170323"/>
                  </a:lnTo>
                  <a:lnTo>
                    <a:pt x="2406009" y="130576"/>
                  </a:lnTo>
                  <a:lnTo>
                    <a:pt x="2374423" y="94456"/>
                  </a:lnTo>
                  <a:lnTo>
                    <a:pt x="2338303" y="62870"/>
                  </a:lnTo>
                  <a:lnTo>
                    <a:pt x="2298556" y="36724"/>
                  </a:lnTo>
                  <a:lnTo>
                    <a:pt x="2256088" y="16926"/>
                  </a:lnTo>
                  <a:lnTo>
                    <a:pt x="2211807" y="4382"/>
                  </a:lnTo>
                  <a:lnTo>
                    <a:pt x="2166620" y="0"/>
                  </a:lnTo>
                  <a:lnTo>
                    <a:pt x="300990" y="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397863" y="6899503"/>
            <a:ext cx="22072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Usos</a:t>
            </a:r>
            <a:r>
              <a:rPr sz="2400" u="heavy" spc="-7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Generales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142650" y="6184811"/>
            <a:ext cx="2478405" cy="1815782"/>
            <a:chOff x="3331527" y="4309427"/>
            <a:chExt cx="2478405" cy="1820545"/>
          </a:xfrm>
        </p:grpSpPr>
        <p:sp>
          <p:nvSpPr>
            <p:cNvPr id="12" name="object 12"/>
            <p:cNvSpPr/>
            <p:nvPr/>
          </p:nvSpPr>
          <p:spPr>
            <a:xfrm>
              <a:off x="3336290" y="4314190"/>
              <a:ext cx="2468880" cy="1811020"/>
            </a:xfrm>
            <a:custGeom>
              <a:avLst/>
              <a:gdLst/>
              <a:ahLst/>
              <a:cxnLst/>
              <a:rect l="l" t="t" r="r" b="b"/>
              <a:pathLst>
                <a:path w="2468879" h="1811020">
                  <a:moveTo>
                    <a:pt x="2167890" y="0"/>
                  </a:moveTo>
                  <a:lnTo>
                    <a:pt x="302260" y="0"/>
                  </a:lnTo>
                  <a:lnTo>
                    <a:pt x="257072" y="4382"/>
                  </a:lnTo>
                  <a:lnTo>
                    <a:pt x="212791" y="16926"/>
                  </a:lnTo>
                  <a:lnTo>
                    <a:pt x="170323" y="36724"/>
                  </a:lnTo>
                  <a:lnTo>
                    <a:pt x="130576" y="62870"/>
                  </a:lnTo>
                  <a:lnTo>
                    <a:pt x="94456" y="94456"/>
                  </a:lnTo>
                  <a:lnTo>
                    <a:pt x="62870" y="130576"/>
                  </a:lnTo>
                  <a:lnTo>
                    <a:pt x="36724" y="170323"/>
                  </a:lnTo>
                  <a:lnTo>
                    <a:pt x="16926" y="212791"/>
                  </a:lnTo>
                  <a:lnTo>
                    <a:pt x="4382" y="257072"/>
                  </a:lnTo>
                  <a:lnTo>
                    <a:pt x="0" y="302260"/>
                  </a:lnTo>
                  <a:lnTo>
                    <a:pt x="0" y="1508760"/>
                  </a:lnTo>
                  <a:lnTo>
                    <a:pt x="4382" y="1553947"/>
                  </a:lnTo>
                  <a:lnTo>
                    <a:pt x="16926" y="1598228"/>
                  </a:lnTo>
                  <a:lnTo>
                    <a:pt x="36724" y="1640696"/>
                  </a:lnTo>
                  <a:lnTo>
                    <a:pt x="62870" y="1680443"/>
                  </a:lnTo>
                  <a:lnTo>
                    <a:pt x="94456" y="1716563"/>
                  </a:lnTo>
                  <a:lnTo>
                    <a:pt x="130576" y="1748149"/>
                  </a:lnTo>
                  <a:lnTo>
                    <a:pt x="170323" y="1774295"/>
                  </a:lnTo>
                  <a:lnTo>
                    <a:pt x="212791" y="1794093"/>
                  </a:lnTo>
                  <a:lnTo>
                    <a:pt x="257072" y="1806637"/>
                  </a:lnTo>
                  <a:lnTo>
                    <a:pt x="302260" y="1811020"/>
                  </a:lnTo>
                  <a:lnTo>
                    <a:pt x="2167890" y="1811020"/>
                  </a:lnTo>
                  <a:lnTo>
                    <a:pt x="2213042" y="1806637"/>
                  </a:lnTo>
                  <a:lnTo>
                    <a:pt x="2257226" y="1794093"/>
                  </a:lnTo>
                  <a:lnTo>
                    <a:pt x="2299552" y="1774295"/>
                  </a:lnTo>
                  <a:lnTo>
                    <a:pt x="2339126" y="1748149"/>
                  </a:lnTo>
                  <a:lnTo>
                    <a:pt x="2375058" y="1716563"/>
                  </a:lnTo>
                  <a:lnTo>
                    <a:pt x="2406456" y="1680443"/>
                  </a:lnTo>
                  <a:lnTo>
                    <a:pt x="2432429" y="1640696"/>
                  </a:lnTo>
                  <a:lnTo>
                    <a:pt x="2452085" y="1598228"/>
                  </a:lnTo>
                  <a:lnTo>
                    <a:pt x="2464532" y="1553947"/>
                  </a:lnTo>
                  <a:lnTo>
                    <a:pt x="2468880" y="1508760"/>
                  </a:lnTo>
                  <a:lnTo>
                    <a:pt x="2468880" y="302260"/>
                  </a:lnTo>
                  <a:lnTo>
                    <a:pt x="2464532" y="257072"/>
                  </a:lnTo>
                  <a:lnTo>
                    <a:pt x="2452085" y="212791"/>
                  </a:lnTo>
                  <a:lnTo>
                    <a:pt x="2432429" y="170323"/>
                  </a:lnTo>
                  <a:lnTo>
                    <a:pt x="2406456" y="130576"/>
                  </a:lnTo>
                  <a:lnTo>
                    <a:pt x="2375058" y="94456"/>
                  </a:lnTo>
                  <a:lnTo>
                    <a:pt x="2339126" y="62870"/>
                  </a:lnTo>
                  <a:lnTo>
                    <a:pt x="2299552" y="36724"/>
                  </a:lnTo>
                  <a:lnTo>
                    <a:pt x="2257226" y="16926"/>
                  </a:lnTo>
                  <a:lnTo>
                    <a:pt x="2213042" y="4382"/>
                  </a:lnTo>
                  <a:lnTo>
                    <a:pt x="216789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336290" y="4314190"/>
              <a:ext cx="2468880" cy="1811020"/>
            </a:xfrm>
            <a:custGeom>
              <a:avLst/>
              <a:gdLst/>
              <a:ahLst/>
              <a:cxnLst/>
              <a:rect l="l" t="t" r="r" b="b"/>
              <a:pathLst>
                <a:path w="2468879" h="1811020">
                  <a:moveTo>
                    <a:pt x="302260" y="0"/>
                  </a:moveTo>
                  <a:lnTo>
                    <a:pt x="257072" y="4382"/>
                  </a:lnTo>
                  <a:lnTo>
                    <a:pt x="212791" y="16926"/>
                  </a:lnTo>
                  <a:lnTo>
                    <a:pt x="170323" y="36724"/>
                  </a:lnTo>
                  <a:lnTo>
                    <a:pt x="130576" y="62870"/>
                  </a:lnTo>
                  <a:lnTo>
                    <a:pt x="94456" y="94456"/>
                  </a:lnTo>
                  <a:lnTo>
                    <a:pt x="62870" y="130576"/>
                  </a:lnTo>
                  <a:lnTo>
                    <a:pt x="36724" y="170323"/>
                  </a:lnTo>
                  <a:lnTo>
                    <a:pt x="16926" y="212791"/>
                  </a:lnTo>
                  <a:lnTo>
                    <a:pt x="4382" y="257072"/>
                  </a:lnTo>
                  <a:lnTo>
                    <a:pt x="0" y="302260"/>
                  </a:lnTo>
                  <a:lnTo>
                    <a:pt x="0" y="1508760"/>
                  </a:lnTo>
                  <a:lnTo>
                    <a:pt x="4382" y="1553947"/>
                  </a:lnTo>
                  <a:lnTo>
                    <a:pt x="16926" y="1598228"/>
                  </a:lnTo>
                  <a:lnTo>
                    <a:pt x="36724" y="1640696"/>
                  </a:lnTo>
                  <a:lnTo>
                    <a:pt x="62870" y="1680443"/>
                  </a:lnTo>
                  <a:lnTo>
                    <a:pt x="94456" y="1716563"/>
                  </a:lnTo>
                  <a:lnTo>
                    <a:pt x="130576" y="1748149"/>
                  </a:lnTo>
                  <a:lnTo>
                    <a:pt x="170323" y="1774295"/>
                  </a:lnTo>
                  <a:lnTo>
                    <a:pt x="212791" y="1794093"/>
                  </a:lnTo>
                  <a:lnTo>
                    <a:pt x="257072" y="1806637"/>
                  </a:lnTo>
                  <a:lnTo>
                    <a:pt x="302260" y="1811020"/>
                  </a:lnTo>
                  <a:lnTo>
                    <a:pt x="2167890" y="1811020"/>
                  </a:lnTo>
                  <a:lnTo>
                    <a:pt x="2213042" y="1806637"/>
                  </a:lnTo>
                  <a:lnTo>
                    <a:pt x="2257226" y="1794093"/>
                  </a:lnTo>
                  <a:lnTo>
                    <a:pt x="2299552" y="1774295"/>
                  </a:lnTo>
                  <a:lnTo>
                    <a:pt x="2339126" y="1748149"/>
                  </a:lnTo>
                  <a:lnTo>
                    <a:pt x="2375058" y="1716563"/>
                  </a:lnTo>
                  <a:lnTo>
                    <a:pt x="2406456" y="1680443"/>
                  </a:lnTo>
                  <a:lnTo>
                    <a:pt x="2432429" y="1640696"/>
                  </a:lnTo>
                  <a:lnTo>
                    <a:pt x="2452085" y="1598228"/>
                  </a:lnTo>
                  <a:lnTo>
                    <a:pt x="2464532" y="1553947"/>
                  </a:lnTo>
                  <a:lnTo>
                    <a:pt x="2468880" y="1508760"/>
                  </a:lnTo>
                  <a:lnTo>
                    <a:pt x="2468880" y="302260"/>
                  </a:lnTo>
                  <a:lnTo>
                    <a:pt x="2464532" y="257072"/>
                  </a:lnTo>
                  <a:lnTo>
                    <a:pt x="2452085" y="212791"/>
                  </a:lnTo>
                  <a:lnTo>
                    <a:pt x="2432429" y="170323"/>
                  </a:lnTo>
                  <a:lnTo>
                    <a:pt x="2406456" y="130576"/>
                  </a:lnTo>
                  <a:lnTo>
                    <a:pt x="2375058" y="94456"/>
                  </a:lnTo>
                  <a:lnTo>
                    <a:pt x="2339126" y="62870"/>
                  </a:lnTo>
                  <a:lnTo>
                    <a:pt x="2299552" y="36724"/>
                  </a:lnTo>
                  <a:lnTo>
                    <a:pt x="2257226" y="16926"/>
                  </a:lnTo>
                  <a:lnTo>
                    <a:pt x="2213042" y="4382"/>
                  </a:lnTo>
                  <a:lnTo>
                    <a:pt x="2167890" y="0"/>
                  </a:lnTo>
                  <a:lnTo>
                    <a:pt x="302260" y="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245202" y="6899503"/>
            <a:ext cx="22739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Usos</a:t>
            </a:r>
            <a:r>
              <a:rPr sz="2400" u="heavy" spc="-4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Especiales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7023100" y="6184900"/>
            <a:ext cx="2478405" cy="1820545"/>
            <a:chOff x="6211977" y="4309517"/>
            <a:chExt cx="2478405" cy="1820545"/>
          </a:xfrm>
        </p:grpSpPr>
        <p:sp>
          <p:nvSpPr>
            <p:cNvPr id="16" name="object 16"/>
            <p:cNvSpPr/>
            <p:nvPr/>
          </p:nvSpPr>
          <p:spPr>
            <a:xfrm>
              <a:off x="6216650" y="4314189"/>
              <a:ext cx="2468880" cy="1811020"/>
            </a:xfrm>
            <a:custGeom>
              <a:avLst/>
              <a:gdLst/>
              <a:ahLst/>
              <a:cxnLst/>
              <a:rect l="l" t="t" r="r" b="b"/>
              <a:pathLst>
                <a:path w="2468879" h="1811020">
                  <a:moveTo>
                    <a:pt x="2167890" y="0"/>
                  </a:moveTo>
                  <a:lnTo>
                    <a:pt x="302259" y="0"/>
                  </a:lnTo>
                  <a:lnTo>
                    <a:pt x="257072" y="4382"/>
                  </a:lnTo>
                  <a:lnTo>
                    <a:pt x="212791" y="16926"/>
                  </a:lnTo>
                  <a:lnTo>
                    <a:pt x="170323" y="36724"/>
                  </a:lnTo>
                  <a:lnTo>
                    <a:pt x="130576" y="62870"/>
                  </a:lnTo>
                  <a:lnTo>
                    <a:pt x="94456" y="94456"/>
                  </a:lnTo>
                  <a:lnTo>
                    <a:pt x="62870" y="130576"/>
                  </a:lnTo>
                  <a:lnTo>
                    <a:pt x="36724" y="170323"/>
                  </a:lnTo>
                  <a:lnTo>
                    <a:pt x="16926" y="212791"/>
                  </a:lnTo>
                  <a:lnTo>
                    <a:pt x="4382" y="257072"/>
                  </a:lnTo>
                  <a:lnTo>
                    <a:pt x="0" y="302260"/>
                  </a:lnTo>
                  <a:lnTo>
                    <a:pt x="0" y="1508760"/>
                  </a:lnTo>
                  <a:lnTo>
                    <a:pt x="4382" y="1553947"/>
                  </a:lnTo>
                  <a:lnTo>
                    <a:pt x="16926" y="1598228"/>
                  </a:lnTo>
                  <a:lnTo>
                    <a:pt x="36724" y="1640696"/>
                  </a:lnTo>
                  <a:lnTo>
                    <a:pt x="62870" y="1680443"/>
                  </a:lnTo>
                  <a:lnTo>
                    <a:pt x="94456" y="1716563"/>
                  </a:lnTo>
                  <a:lnTo>
                    <a:pt x="130576" y="1748149"/>
                  </a:lnTo>
                  <a:lnTo>
                    <a:pt x="170323" y="1774295"/>
                  </a:lnTo>
                  <a:lnTo>
                    <a:pt x="212791" y="1794093"/>
                  </a:lnTo>
                  <a:lnTo>
                    <a:pt x="257072" y="1806637"/>
                  </a:lnTo>
                  <a:lnTo>
                    <a:pt x="302259" y="1811020"/>
                  </a:lnTo>
                  <a:lnTo>
                    <a:pt x="2167890" y="1811020"/>
                  </a:lnTo>
                  <a:lnTo>
                    <a:pt x="2213042" y="1806637"/>
                  </a:lnTo>
                  <a:lnTo>
                    <a:pt x="2257226" y="1794093"/>
                  </a:lnTo>
                  <a:lnTo>
                    <a:pt x="2299552" y="1774295"/>
                  </a:lnTo>
                  <a:lnTo>
                    <a:pt x="2339126" y="1748149"/>
                  </a:lnTo>
                  <a:lnTo>
                    <a:pt x="2375058" y="1716563"/>
                  </a:lnTo>
                  <a:lnTo>
                    <a:pt x="2406456" y="1680443"/>
                  </a:lnTo>
                  <a:lnTo>
                    <a:pt x="2432429" y="1640696"/>
                  </a:lnTo>
                  <a:lnTo>
                    <a:pt x="2452085" y="1598228"/>
                  </a:lnTo>
                  <a:lnTo>
                    <a:pt x="2464532" y="1553947"/>
                  </a:lnTo>
                  <a:lnTo>
                    <a:pt x="2468879" y="1508760"/>
                  </a:lnTo>
                  <a:lnTo>
                    <a:pt x="2468879" y="302260"/>
                  </a:lnTo>
                  <a:lnTo>
                    <a:pt x="2464532" y="257072"/>
                  </a:lnTo>
                  <a:lnTo>
                    <a:pt x="2452085" y="212791"/>
                  </a:lnTo>
                  <a:lnTo>
                    <a:pt x="2432429" y="170323"/>
                  </a:lnTo>
                  <a:lnTo>
                    <a:pt x="2406456" y="130576"/>
                  </a:lnTo>
                  <a:lnTo>
                    <a:pt x="2375058" y="94456"/>
                  </a:lnTo>
                  <a:lnTo>
                    <a:pt x="2339126" y="62870"/>
                  </a:lnTo>
                  <a:lnTo>
                    <a:pt x="2299552" y="36724"/>
                  </a:lnTo>
                  <a:lnTo>
                    <a:pt x="2257226" y="16926"/>
                  </a:lnTo>
                  <a:lnTo>
                    <a:pt x="2213042" y="4382"/>
                  </a:lnTo>
                  <a:lnTo>
                    <a:pt x="2167890" y="0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216650" y="4314189"/>
              <a:ext cx="2468880" cy="1811020"/>
            </a:xfrm>
            <a:custGeom>
              <a:avLst/>
              <a:gdLst/>
              <a:ahLst/>
              <a:cxnLst/>
              <a:rect l="l" t="t" r="r" b="b"/>
              <a:pathLst>
                <a:path w="2468879" h="1811020">
                  <a:moveTo>
                    <a:pt x="302259" y="0"/>
                  </a:moveTo>
                  <a:lnTo>
                    <a:pt x="257072" y="4382"/>
                  </a:lnTo>
                  <a:lnTo>
                    <a:pt x="212791" y="16926"/>
                  </a:lnTo>
                  <a:lnTo>
                    <a:pt x="170323" y="36724"/>
                  </a:lnTo>
                  <a:lnTo>
                    <a:pt x="130576" y="62870"/>
                  </a:lnTo>
                  <a:lnTo>
                    <a:pt x="94456" y="94456"/>
                  </a:lnTo>
                  <a:lnTo>
                    <a:pt x="62870" y="130576"/>
                  </a:lnTo>
                  <a:lnTo>
                    <a:pt x="36724" y="170323"/>
                  </a:lnTo>
                  <a:lnTo>
                    <a:pt x="16926" y="212791"/>
                  </a:lnTo>
                  <a:lnTo>
                    <a:pt x="4382" y="257072"/>
                  </a:lnTo>
                  <a:lnTo>
                    <a:pt x="0" y="302260"/>
                  </a:lnTo>
                  <a:lnTo>
                    <a:pt x="0" y="1508760"/>
                  </a:lnTo>
                  <a:lnTo>
                    <a:pt x="4382" y="1553947"/>
                  </a:lnTo>
                  <a:lnTo>
                    <a:pt x="16926" y="1598228"/>
                  </a:lnTo>
                  <a:lnTo>
                    <a:pt x="36724" y="1640696"/>
                  </a:lnTo>
                  <a:lnTo>
                    <a:pt x="62870" y="1680443"/>
                  </a:lnTo>
                  <a:lnTo>
                    <a:pt x="94456" y="1716563"/>
                  </a:lnTo>
                  <a:lnTo>
                    <a:pt x="130576" y="1748149"/>
                  </a:lnTo>
                  <a:lnTo>
                    <a:pt x="170323" y="1774295"/>
                  </a:lnTo>
                  <a:lnTo>
                    <a:pt x="212791" y="1794093"/>
                  </a:lnTo>
                  <a:lnTo>
                    <a:pt x="257072" y="1806637"/>
                  </a:lnTo>
                  <a:lnTo>
                    <a:pt x="302259" y="1811020"/>
                  </a:lnTo>
                  <a:lnTo>
                    <a:pt x="2167890" y="1811020"/>
                  </a:lnTo>
                  <a:lnTo>
                    <a:pt x="2213042" y="1806637"/>
                  </a:lnTo>
                  <a:lnTo>
                    <a:pt x="2257226" y="1794093"/>
                  </a:lnTo>
                  <a:lnTo>
                    <a:pt x="2299552" y="1774295"/>
                  </a:lnTo>
                  <a:lnTo>
                    <a:pt x="2339126" y="1748149"/>
                  </a:lnTo>
                  <a:lnTo>
                    <a:pt x="2375058" y="1716563"/>
                  </a:lnTo>
                  <a:lnTo>
                    <a:pt x="2406456" y="1680443"/>
                  </a:lnTo>
                  <a:lnTo>
                    <a:pt x="2432429" y="1640696"/>
                  </a:lnTo>
                  <a:lnTo>
                    <a:pt x="2452085" y="1598228"/>
                  </a:lnTo>
                  <a:lnTo>
                    <a:pt x="2464532" y="1553947"/>
                  </a:lnTo>
                  <a:lnTo>
                    <a:pt x="2468879" y="1508760"/>
                  </a:lnTo>
                  <a:lnTo>
                    <a:pt x="2468879" y="302260"/>
                  </a:lnTo>
                  <a:lnTo>
                    <a:pt x="2464532" y="257072"/>
                  </a:lnTo>
                  <a:lnTo>
                    <a:pt x="2452085" y="212791"/>
                  </a:lnTo>
                  <a:lnTo>
                    <a:pt x="2432429" y="170323"/>
                  </a:lnTo>
                  <a:lnTo>
                    <a:pt x="2406456" y="130576"/>
                  </a:lnTo>
                  <a:lnTo>
                    <a:pt x="2375058" y="94456"/>
                  </a:lnTo>
                  <a:lnTo>
                    <a:pt x="2339126" y="62870"/>
                  </a:lnTo>
                  <a:lnTo>
                    <a:pt x="2299552" y="36724"/>
                  </a:lnTo>
                  <a:lnTo>
                    <a:pt x="2257226" y="16926"/>
                  </a:lnTo>
                  <a:lnTo>
                    <a:pt x="2213042" y="4382"/>
                  </a:lnTo>
                  <a:lnTo>
                    <a:pt x="2167890" y="0"/>
                  </a:lnTo>
                  <a:lnTo>
                    <a:pt x="302259" y="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7081113" y="6899503"/>
            <a:ext cx="23602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Usos</a:t>
            </a:r>
            <a:r>
              <a:rPr sz="2400" u="heavy" spc="-6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Específicos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98700" y="850900"/>
            <a:ext cx="6485255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90089" marR="5080" indent="-1977389">
              <a:lnSpc>
                <a:spcPct val="100000"/>
              </a:lnSpc>
              <a:spcBef>
                <a:spcPts val="100"/>
              </a:spcBef>
              <a:tabLst>
                <a:tab pos="3002915" algn="l"/>
                <a:tab pos="3708400" algn="l"/>
              </a:tabLst>
            </a:pPr>
            <a:r>
              <a:rPr sz="4000" spc="-5" dirty="0"/>
              <a:t>Clasificación	de	los</a:t>
            </a:r>
            <a:r>
              <a:rPr sz="4000" spc="-90" dirty="0"/>
              <a:t> </a:t>
            </a:r>
            <a:r>
              <a:rPr sz="4000" spc="-5" dirty="0"/>
              <a:t>Circuitos  </a:t>
            </a:r>
            <a:r>
              <a:rPr sz="4000" spc="-10" dirty="0"/>
              <a:t>Terminales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974090" y="2260600"/>
            <a:ext cx="8991600" cy="749692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04139" indent="-342900" algn="just">
              <a:lnSpc>
                <a:spcPct val="100000"/>
              </a:lnSpc>
              <a:spcBef>
                <a:spcPts val="100"/>
              </a:spcBef>
              <a:buChar char="•"/>
              <a:tabLst>
                <a:tab pos="355600" algn="l"/>
              </a:tabLst>
            </a:pPr>
            <a:r>
              <a:rPr sz="36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Usos </a:t>
            </a:r>
            <a:r>
              <a:rPr sz="36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Generales</a:t>
            </a:r>
            <a:r>
              <a:rPr sz="3600" dirty="0">
                <a:latin typeface="Arial"/>
                <a:cs typeface="Arial"/>
              </a:rPr>
              <a:t>: </a:t>
            </a:r>
            <a:r>
              <a:rPr sz="3600" spc="-5" dirty="0">
                <a:latin typeface="Arial"/>
                <a:cs typeface="Arial"/>
              </a:rPr>
              <a:t>Monofásicos para iluminación  </a:t>
            </a:r>
            <a:r>
              <a:rPr sz="3600" dirty="0">
                <a:latin typeface="Arial"/>
                <a:cs typeface="Arial"/>
              </a:rPr>
              <a:t>y </a:t>
            </a:r>
            <a:r>
              <a:rPr sz="3600" spc="-5" dirty="0">
                <a:latin typeface="Arial"/>
                <a:cs typeface="Arial"/>
              </a:rPr>
              <a:t>tomas en espacios cubiertos </a:t>
            </a:r>
            <a:r>
              <a:rPr sz="3600" dirty="0">
                <a:latin typeface="Arial"/>
                <a:cs typeface="Arial"/>
              </a:rPr>
              <a:t>o </a:t>
            </a:r>
            <a:r>
              <a:rPr sz="3600" spc="-5" dirty="0">
                <a:latin typeface="Arial"/>
                <a:cs typeface="Arial"/>
              </a:rPr>
              <a:t>semicubiertos  (ver Nota 4, pag.22</a:t>
            </a:r>
            <a:r>
              <a:rPr sz="3600" spc="-5" dirty="0" smtClean="0">
                <a:latin typeface="Arial"/>
                <a:cs typeface="Arial"/>
              </a:rPr>
              <a:t>).</a:t>
            </a:r>
            <a:endParaRPr lang="es-AR" sz="3600" spc="-5" dirty="0" smtClean="0">
              <a:latin typeface="Arial"/>
              <a:cs typeface="Arial"/>
            </a:endParaRPr>
          </a:p>
          <a:p>
            <a:pPr marL="355600" marR="104139" indent="-342900" algn="just">
              <a:lnSpc>
                <a:spcPct val="100000"/>
              </a:lnSpc>
              <a:spcBef>
                <a:spcPts val="100"/>
              </a:spcBef>
              <a:buChar char="•"/>
              <a:tabLst>
                <a:tab pos="355600" algn="l"/>
              </a:tabLst>
            </a:pPr>
            <a:endParaRPr sz="3600" dirty="0">
              <a:latin typeface="Arial"/>
              <a:cs typeface="Arial"/>
            </a:endParaRPr>
          </a:p>
          <a:p>
            <a:pPr marL="355600" marR="25400" indent="-342900">
              <a:lnSpc>
                <a:spcPct val="99900"/>
              </a:lnSpc>
              <a:spcBef>
                <a:spcPts val="700"/>
              </a:spcBef>
              <a:buChar char="•"/>
              <a:tabLst>
                <a:tab pos="354965" algn="l"/>
                <a:tab pos="355600" algn="l"/>
              </a:tabLst>
            </a:pPr>
            <a:r>
              <a:rPr sz="36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Usos Especiales</a:t>
            </a:r>
            <a:r>
              <a:rPr sz="3600" spc="-5" dirty="0">
                <a:latin typeface="Arial"/>
                <a:cs typeface="Arial"/>
              </a:rPr>
              <a:t>: Monofásicos para iluminación  </a:t>
            </a:r>
            <a:r>
              <a:rPr sz="3600" dirty="0">
                <a:latin typeface="Arial"/>
                <a:cs typeface="Arial"/>
              </a:rPr>
              <a:t>y </a:t>
            </a:r>
            <a:r>
              <a:rPr sz="3600" spc="-5" dirty="0">
                <a:latin typeface="Arial"/>
                <a:cs typeface="Arial"/>
              </a:rPr>
              <a:t>tomas </a:t>
            </a:r>
            <a:r>
              <a:rPr sz="3600" dirty="0">
                <a:latin typeface="Arial"/>
                <a:cs typeface="Arial"/>
              </a:rPr>
              <a:t>que </a:t>
            </a:r>
            <a:r>
              <a:rPr sz="3600" spc="5" dirty="0">
                <a:latin typeface="Arial"/>
                <a:cs typeface="Arial"/>
              </a:rPr>
              <a:t>no </a:t>
            </a:r>
            <a:r>
              <a:rPr sz="3600" dirty="0">
                <a:latin typeface="Arial"/>
                <a:cs typeface="Arial"/>
              </a:rPr>
              <a:t>se </a:t>
            </a:r>
            <a:r>
              <a:rPr sz="3600" spc="-5" dirty="0">
                <a:latin typeface="Arial"/>
                <a:cs typeface="Arial"/>
              </a:rPr>
              <a:t>incluyen </a:t>
            </a:r>
            <a:r>
              <a:rPr sz="3600" spc="5" dirty="0">
                <a:latin typeface="Arial"/>
                <a:cs typeface="Arial"/>
              </a:rPr>
              <a:t>en </a:t>
            </a:r>
            <a:r>
              <a:rPr sz="3600" spc="-5" dirty="0">
                <a:latin typeface="Arial"/>
                <a:cs typeface="Arial"/>
              </a:rPr>
              <a:t>el anterior </a:t>
            </a:r>
            <a:r>
              <a:rPr sz="3600" dirty="0">
                <a:latin typeface="Arial"/>
                <a:cs typeface="Arial"/>
              </a:rPr>
              <a:t>por  </a:t>
            </a:r>
            <a:r>
              <a:rPr sz="3600" spc="-5" dirty="0">
                <a:latin typeface="Arial"/>
                <a:cs typeface="Arial"/>
              </a:rPr>
              <a:t>consumo </a:t>
            </a:r>
            <a:r>
              <a:rPr sz="3600" dirty="0">
                <a:latin typeface="Arial"/>
                <a:cs typeface="Arial"/>
              </a:rPr>
              <a:t>unitario o </a:t>
            </a:r>
            <a:r>
              <a:rPr sz="3600" spc="-5" dirty="0">
                <a:latin typeface="Arial"/>
                <a:cs typeface="Arial"/>
              </a:rPr>
              <a:t>por estar </a:t>
            </a:r>
            <a:r>
              <a:rPr sz="3600" dirty="0">
                <a:latin typeface="Arial"/>
                <a:cs typeface="Arial"/>
              </a:rPr>
              <a:t>a la</a:t>
            </a:r>
            <a:r>
              <a:rPr sz="3600" spc="-40" dirty="0">
                <a:latin typeface="Arial"/>
                <a:cs typeface="Arial"/>
              </a:rPr>
              <a:t> </a:t>
            </a:r>
            <a:r>
              <a:rPr sz="3600" spc="-5" dirty="0" err="1">
                <a:latin typeface="Arial"/>
                <a:cs typeface="Arial"/>
              </a:rPr>
              <a:t>intemperie</a:t>
            </a:r>
            <a:r>
              <a:rPr sz="3600" spc="-5" dirty="0" smtClean="0">
                <a:latin typeface="Arial"/>
                <a:cs typeface="Arial"/>
              </a:rPr>
              <a:t>.</a:t>
            </a:r>
            <a:endParaRPr lang="es-AR" sz="3600" spc="-5" dirty="0" smtClean="0">
              <a:latin typeface="Arial"/>
              <a:cs typeface="Arial"/>
            </a:endParaRPr>
          </a:p>
          <a:p>
            <a:pPr marL="12700" marR="25400">
              <a:lnSpc>
                <a:spcPct val="99900"/>
              </a:lnSpc>
              <a:spcBef>
                <a:spcPts val="700"/>
              </a:spcBef>
              <a:tabLst>
                <a:tab pos="354965" algn="l"/>
                <a:tab pos="355600" algn="l"/>
              </a:tabLst>
            </a:pPr>
            <a:endParaRPr sz="3600" dirty="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700"/>
              </a:spcBef>
              <a:buChar char="•"/>
              <a:tabLst>
                <a:tab pos="354965" algn="l"/>
                <a:tab pos="355600" algn="l"/>
              </a:tabLst>
            </a:pPr>
            <a:r>
              <a:rPr sz="36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Usos Específicos</a:t>
            </a:r>
            <a:r>
              <a:rPr sz="3600" spc="-5" dirty="0">
                <a:latin typeface="Arial"/>
                <a:cs typeface="Arial"/>
              </a:rPr>
              <a:t>: Monofásicos </a:t>
            </a:r>
            <a:r>
              <a:rPr sz="3600" dirty="0">
                <a:latin typeface="Arial"/>
                <a:cs typeface="Arial"/>
              </a:rPr>
              <a:t>o </a:t>
            </a:r>
            <a:r>
              <a:rPr sz="3600" spc="-5" dirty="0">
                <a:latin typeface="Arial"/>
                <a:cs typeface="Arial"/>
              </a:rPr>
              <a:t>Trifásicos que  alimentan cargas no comprendidas en las  anteriores.</a:t>
            </a:r>
            <a:endParaRPr sz="36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7769164"/>
              </p:ext>
            </p:extLst>
          </p:nvPr>
        </p:nvGraphicFramePr>
        <p:xfrm>
          <a:off x="469901" y="774702"/>
          <a:ext cx="9753598" cy="922019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23655"/>
                <a:gridCol w="4279130"/>
                <a:gridCol w="999367"/>
                <a:gridCol w="1221639"/>
                <a:gridCol w="1729807"/>
              </a:tblGrid>
              <a:tr h="1110927">
                <a:tc>
                  <a:txBody>
                    <a:bodyPr/>
                    <a:lstStyle/>
                    <a:p>
                      <a:pPr marL="234950" marR="224790" indent="20320">
                        <a:lnSpc>
                          <a:spcPts val="1600"/>
                        </a:lnSpc>
                        <a:spcBef>
                          <a:spcPts val="1300"/>
                        </a:spcBef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Tipo de  C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ir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uito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165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Designación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R="154305" algn="r">
                        <a:lnSpc>
                          <a:spcPct val="100000"/>
                        </a:lnSpc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400" b="1" spc="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la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014" marR="113664" indent="-1270" algn="ctr">
                        <a:lnSpc>
                          <a:spcPts val="1610"/>
                        </a:lnSpc>
                        <a:spcBef>
                          <a:spcPts val="480"/>
                        </a:spcBef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Max.  cant.</a:t>
                      </a:r>
                      <a:r>
                        <a:rPr sz="14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de 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bocas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09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4620" marR="127635" algn="ctr">
                        <a:lnSpc>
                          <a:spcPts val="1610"/>
                        </a:lnSpc>
                        <a:spcBef>
                          <a:spcPts val="480"/>
                        </a:spcBef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Max.</a:t>
                      </a:r>
                      <a:r>
                        <a:rPr sz="14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calibre  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de      protección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09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72263">
                <a:tc rowSpan="2">
                  <a:txBody>
                    <a:bodyPr/>
                    <a:lstStyle/>
                    <a:p>
                      <a:pPr marL="254000" marR="245110" indent="158750">
                        <a:lnSpc>
                          <a:spcPts val="1570"/>
                        </a:lnSpc>
                        <a:spcBef>
                          <a:spcPts val="89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Uso  </a:t>
                      </a:r>
                      <a:r>
                        <a:rPr sz="1400" spc="1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al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1303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Iluminación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Uso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General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21590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IUG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15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16A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00"/>
                    </a:solidFill>
                  </a:tcPr>
                </a:tc>
              </a:tr>
              <a:tr h="37896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303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0"/>
                        </a:lnSpc>
                        <a:spcBef>
                          <a:spcPts val="309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Tomacorriente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Uso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General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186055">
                        <a:lnSpc>
                          <a:spcPts val="1560"/>
                        </a:lnSpc>
                        <a:spcBef>
                          <a:spcPts val="309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TUG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0"/>
                        </a:lnSpc>
                        <a:spcBef>
                          <a:spcPts val="309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15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0"/>
                        </a:lnSpc>
                        <a:spcBef>
                          <a:spcPts val="309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20A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00"/>
                    </a:solidFill>
                  </a:tcPr>
                </a:tc>
              </a:tr>
              <a:tr h="46553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233679" marR="224154" indent="179070">
                        <a:lnSpc>
                          <a:spcPts val="157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Uso  E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pec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al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Iluminación Uso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Especial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224154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IUE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12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32A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</a:tr>
              <a:tr h="48957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Bef>
                          <a:spcPts val="1120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Tomacorriente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Uso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 Especial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42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96850">
                        <a:lnSpc>
                          <a:spcPts val="1160"/>
                        </a:lnSpc>
                        <a:spcBef>
                          <a:spcPts val="1120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TUE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42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Bef>
                          <a:spcPts val="1120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12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42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Bef>
                          <a:spcPts val="1120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32A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42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</a:tr>
              <a:tr h="787746">
                <a:tc row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158750" marR="149860" indent="254000">
                        <a:lnSpc>
                          <a:spcPts val="1570"/>
                        </a:lnSpc>
                        <a:spcBef>
                          <a:spcPts val="101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Uso  Espe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400" spc="10" dirty="0">
                          <a:latin typeface="Arial"/>
                          <a:cs typeface="Arial"/>
                        </a:rPr>
                        <a:t>í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co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EDBA00"/>
                    </a:solidFill>
                  </a:tcPr>
                </a:tc>
                <a:tc>
                  <a:txBody>
                    <a:bodyPr/>
                    <a:lstStyle/>
                    <a:p>
                      <a:pPr marL="874394" marR="173355" indent="-695960">
                        <a:lnSpc>
                          <a:spcPts val="1570"/>
                        </a:lnSpc>
                        <a:spcBef>
                          <a:spcPts val="480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Alimentación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a fuentes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de Muy Baja  Tensión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Funcional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09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DBA00"/>
                    </a:solidFill>
                  </a:tcPr>
                </a:tc>
                <a:tc>
                  <a:txBody>
                    <a:bodyPr/>
                    <a:lstStyle/>
                    <a:p>
                      <a:pPr marR="125095" algn="r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F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42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DBA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15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42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DBA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20A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42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DBA00"/>
                    </a:solidFill>
                  </a:tcPr>
                </a:tc>
              </a:tr>
              <a:tr h="78774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EDBA00"/>
                    </a:solidFill>
                  </a:tcPr>
                </a:tc>
                <a:tc>
                  <a:txBody>
                    <a:bodyPr/>
                    <a:lstStyle/>
                    <a:p>
                      <a:pPr marL="874394" marR="342265" indent="-527050">
                        <a:lnSpc>
                          <a:spcPts val="1580"/>
                        </a:lnSpc>
                        <a:spcBef>
                          <a:spcPts val="470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Salidas de fuentes de Muy Baja  Tensión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Funcional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BA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----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42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BA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Sin</a:t>
                      </a:r>
                      <a:r>
                        <a:rPr sz="14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límite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42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BA00"/>
                    </a:solidFill>
                  </a:tcPr>
                </a:tc>
                <a:tc>
                  <a:txBody>
                    <a:bodyPr/>
                    <a:lstStyle/>
                    <a:p>
                      <a:pPr marL="215900" marR="210185" indent="54610">
                        <a:lnSpc>
                          <a:spcPts val="1580"/>
                        </a:lnSpc>
                        <a:spcBef>
                          <a:spcPts val="470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Resp. del  p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4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ta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BA00"/>
                    </a:solidFill>
                  </a:tcPr>
                </a:tc>
              </a:tr>
              <a:tr h="46552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EDBA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Alimentación de Pequeños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Motores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BA00"/>
                    </a:solidFil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APM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BA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15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BA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25A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BA00"/>
                    </a:solidFill>
                  </a:tcPr>
                </a:tc>
              </a:tr>
              <a:tr h="78774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EDBA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Alimentación Tensión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Estabilizada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42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DBA00"/>
                    </a:solidFill>
                  </a:tcPr>
                </a:tc>
                <a:tc>
                  <a:txBody>
                    <a:bodyPr/>
                    <a:lstStyle/>
                    <a:p>
                      <a:pPr marL="200660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ATE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42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DBA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15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42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DBA00"/>
                    </a:solidFill>
                  </a:tcPr>
                </a:tc>
                <a:tc>
                  <a:txBody>
                    <a:bodyPr/>
                    <a:lstStyle/>
                    <a:p>
                      <a:pPr marL="215900" marR="210185" indent="54610">
                        <a:lnSpc>
                          <a:spcPts val="1570"/>
                        </a:lnSpc>
                        <a:spcBef>
                          <a:spcPts val="484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Resp. del  p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4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ta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DBA00"/>
                    </a:solidFill>
                  </a:tcPr>
                </a:tc>
              </a:tr>
              <a:tr h="78774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EDBA00"/>
                    </a:solidFill>
                  </a:tcPr>
                </a:tc>
                <a:tc>
                  <a:txBody>
                    <a:bodyPr/>
                    <a:lstStyle/>
                    <a:p>
                      <a:pPr marL="1030605" marR="278765" indent="-746760">
                        <a:lnSpc>
                          <a:spcPts val="1580"/>
                        </a:lnSpc>
                        <a:spcBef>
                          <a:spcPts val="470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Circuito de Muy Baja Tensión Sin 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puesta a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tierra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BA00"/>
                    </a:solidFill>
                  </a:tcPr>
                </a:tc>
                <a:tc>
                  <a:txBody>
                    <a:bodyPr/>
                    <a:lstStyle/>
                    <a:p>
                      <a:pPr marR="120014" algn="r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S</a:t>
                      </a:r>
                    </a:p>
                  </a:txBody>
                  <a:tcPr marL="0" marR="0" marT="142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BA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Sin</a:t>
                      </a:r>
                      <a:r>
                        <a:rPr sz="14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límite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42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BA00"/>
                    </a:solidFill>
                  </a:tcPr>
                </a:tc>
                <a:tc>
                  <a:txBody>
                    <a:bodyPr/>
                    <a:lstStyle/>
                    <a:p>
                      <a:pPr marL="215900" marR="210185" indent="54610">
                        <a:lnSpc>
                          <a:spcPts val="1580"/>
                        </a:lnSpc>
                        <a:spcBef>
                          <a:spcPts val="470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Resp. del  p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4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ta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BA00"/>
                    </a:solidFill>
                  </a:tcPr>
                </a:tc>
              </a:tr>
              <a:tr h="111188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EDBA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Alimentación Carga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Unica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BA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700" dirty="0">
                        <a:latin typeface="Times New Roman"/>
                        <a:cs typeface="Times New Roman"/>
                      </a:endParaRPr>
                    </a:p>
                    <a:p>
                      <a:pPr marL="186055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ACU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BA00"/>
                    </a:solidFill>
                  </a:tcPr>
                </a:tc>
                <a:tc>
                  <a:txBody>
                    <a:bodyPr/>
                    <a:lstStyle/>
                    <a:p>
                      <a:pPr marL="108585" marR="104139" indent="635" algn="ctr">
                        <a:lnSpc>
                          <a:spcPct val="93700"/>
                        </a:lnSpc>
                        <a:spcBef>
                          <a:spcPts val="495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No  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rr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espo  nde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628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BA00"/>
                    </a:solidFill>
                  </a:tcPr>
                </a:tc>
                <a:tc>
                  <a:txBody>
                    <a:bodyPr/>
                    <a:lstStyle/>
                    <a:p>
                      <a:pPr marL="215900" marR="210185" indent="54610">
                        <a:lnSpc>
                          <a:spcPts val="1570"/>
                        </a:lnSpc>
                        <a:spcBef>
                          <a:spcPts val="1325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Resp. del  p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4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ta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68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BA00"/>
                    </a:solidFill>
                  </a:tcPr>
                </a:tc>
              </a:tr>
              <a:tr h="78678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EDBA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Iluminación Trifásica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 Específica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42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BA00"/>
                    </a:solidFill>
                  </a:tcPr>
                </a:tc>
                <a:tc>
                  <a:txBody>
                    <a:bodyPr/>
                    <a:lstStyle/>
                    <a:p>
                      <a:pPr marL="234950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ITE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42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BA00"/>
                    </a:solidFill>
                  </a:tcPr>
                </a:tc>
                <a:tc>
                  <a:txBody>
                    <a:bodyPr/>
                    <a:lstStyle/>
                    <a:p>
                      <a:pPr marL="287655" marR="198120" indent="-83820">
                        <a:lnSpc>
                          <a:spcPts val="1580"/>
                        </a:lnSpc>
                        <a:spcBef>
                          <a:spcPts val="465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12</a:t>
                      </a:r>
                      <a:r>
                        <a:rPr sz="1400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por 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fase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BA00"/>
                    </a:solidFill>
                  </a:tcPr>
                </a:tc>
                <a:tc>
                  <a:txBody>
                    <a:bodyPr/>
                    <a:lstStyle/>
                    <a:p>
                      <a:pPr marL="215900" marR="210185" indent="54610">
                        <a:lnSpc>
                          <a:spcPts val="1580"/>
                        </a:lnSpc>
                        <a:spcBef>
                          <a:spcPts val="465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Resp. del  p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4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ta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BA00"/>
                    </a:solidFill>
                  </a:tcPr>
                </a:tc>
              </a:tr>
              <a:tr h="78774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EDBA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Otros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Circuitos</a:t>
                      </a:r>
                      <a:r>
                        <a:rPr sz="14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Específicos</a:t>
                      </a:r>
                    </a:p>
                  </a:txBody>
                  <a:tcPr marL="0" marR="0" marT="142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EDBA00"/>
                    </a:solidFil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OCE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42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EDBA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Sin</a:t>
                      </a:r>
                      <a:r>
                        <a:rPr sz="14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límite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42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EDBA00"/>
                    </a:solidFill>
                  </a:tcPr>
                </a:tc>
                <a:tc>
                  <a:txBody>
                    <a:bodyPr/>
                    <a:lstStyle/>
                    <a:p>
                      <a:pPr marL="215900" marR="210185" indent="54610">
                        <a:lnSpc>
                          <a:spcPts val="1570"/>
                        </a:lnSpc>
                        <a:spcBef>
                          <a:spcPts val="480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Resp. del  p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4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ta</a:t>
                      </a:r>
                    </a:p>
                  </a:txBody>
                  <a:tcPr marL="0" marR="0" marT="609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EDBA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08100" y="1308100"/>
            <a:ext cx="79121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52015" algn="l"/>
                <a:tab pos="3729990" algn="l"/>
              </a:tabLst>
            </a:pPr>
            <a:r>
              <a:rPr sz="40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Algunas	cosas	</a:t>
            </a:r>
            <a:r>
              <a:rPr sz="40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 </a:t>
            </a:r>
            <a:r>
              <a:rPr sz="40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tener </a:t>
            </a:r>
            <a:r>
              <a:rPr sz="4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</a:t>
            </a:r>
            <a:r>
              <a:rPr sz="4000" b="1" u="heavy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40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cuenta</a:t>
            </a:r>
            <a:endParaRPr sz="4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51891" y="2379980"/>
            <a:ext cx="8305800" cy="2662652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50165" rIns="0" bIns="0" rtlCol="0">
            <a:spAutoFit/>
          </a:bodyPr>
          <a:lstStyle/>
          <a:p>
            <a:pPr marL="434340" marR="945515" indent="-342900">
              <a:lnSpc>
                <a:spcPts val="3030"/>
              </a:lnSpc>
              <a:spcBef>
                <a:spcPts val="395"/>
              </a:spcBef>
              <a:buChar char="•"/>
              <a:tabLst>
                <a:tab pos="433705" algn="l"/>
                <a:tab pos="434340" algn="l"/>
              </a:tabLst>
            </a:pPr>
            <a:r>
              <a:rPr sz="3200" spc="-5" dirty="0">
                <a:latin typeface="Arial"/>
                <a:cs typeface="Arial"/>
              </a:rPr>
              <a:t>Ver </a:t>
            </a:r>
            <a:r>
              <a:rPr sz="3200" dirty="0">
                <a:latin typeface="Arial"/>
                <a:cs typeface="Arial"/>
              </a:rPr>
              <a:t>las </a:t>
            </a:r>
            <a:r>
              <a:rPr sz="3200" spc="-5" dirty="0">
                <a:latin typeface="Arial"/>
                <a:cs typeface="Arial"/>
              </a:rPr>
              <a:t>cargas unitarias máximas para </a:t>
            </a:r>
            <a:r>
              <a:rPr sz="3200" dirty="0">
                <a:latin typeface="Arial"/>
                <a:cs typeface="Arial"/>
              </a:rPr>
              <a:t>cada  </a:t>
            </a:r>
            <a:r>
              <a:rPr sz="3200" spc="-5" dirty="0" err="1">
                <a:latin typeface="Arial"/>
                <a:cs typeface="Arial"/>
              </a:rPr>
              <a:t>caso</a:t>
            </a:r>
            <a:r>
              <a:rPr sz="3200" spc="-5" dirty="0" smtClean="0">
                <a:latin typeface="Arial"/>
                <a:cs typeface="Arial"/>
              </a:rPr>
              <a:t>.</a:t>
            </a:r>
            <a:endParaRPr lang="es-AR" sz="3200" spc="-5" dirty="0" smtClean="0">
              <a:latin typeface="Arial"/>
              <a:cs typeface="Arial"/>
            </a:endParaRPr>
          </a:p>
          <a:p>
            <a:pPr marL="434340" marR="945515" indent="-342900">
              <a:lnSpc>
                <a:spcPts val="3030"/>
              </a:lnSpc>
              <a:spcBef>
                <a:spcPts val="395"/>
              </a:spcBef>
              <a:buChar char="•"/>
              <a:tabLst>
                <a:tab pos="433705" algn="l"/>
                <a:tab pos="434340" algn="l"/>
              </a:tabLst>
            </a:pPr>
            <a:endParaRPr sz="3200" dirty="0">
              <a:latin typeface="Arial"/>
              <a:cs typeface="Arial"/>
            </a:endParaRPr>
          </a:p>
          <a:p>
            <a:pPr marL="434340" marR="492759" indent="-342900">
              <a:lnSpc>
                <a:spcPct val="90000"/>
              </a:lnSpc>
              <a:spcBef>
                <a:spcPts val="640"/>
              </a:spcBef>
              <a:buChar char="•"/>
              <a:tabLst>
                <a:tab pos="433705" algn="l"/>
                <a:tab pos="434340" algn="l"/>
              </a:tabLst>
            </a:pPr>
            <a:r>
              <a:rPr sz="3200" spc="-5" dirty="0">
                <a:latin typeface="Arial"/>
                <a:cs typeface="Arial"/>
              </a:rPr>
              <a:t>Uso de tomacorrientes que cumplan </a:t>
            </a:r>
            <a:r>
              <a:rPr sz="3200" dirty="0">
                <a:latin typeface="Arial"/>
                <a:cs typeface="Arial"/>
              </a:rPr>
              <a:t>con </a:t>
            </a:r>
            <a:r>
              <a:rPr sz="3200" spc="-5" dirty="0">
                <a:latin typeface="Arial"/>
                <a:cs typeface="Arial"/>
              </a:rPr>
              <a:t>IRAM  2071 (2P+T </a:t>
            </a:r>
            <a:r>
              <a:rPr sz="3200" dirty="0">
                <a:latin typeface="Arial"/>
                <a:cs typeface="Arial"/>
              </a:rPr>
              <a:t>– </a:t>
            </a:r>
            <a:r>
              <a:rPr sz="3200" spc="-5" dirty="0">
                <a:latin typeface="Arial"/>
                <a:cs typeface="Arial"/>
              </a:rPr>
              <a:t>10A </a:t>
            </a:r>
            <a:r>
              <a:rPr sz="3200" dirty="0">
                <a:latin typeface="Arial"/>
                <a:cs typeface="Arial"/>
              </a:rPr>
              <a:t>y </a:t>
            </a:r>
            <a:r>
              <a:rPr sz="3200" spc="-5" dirty="0">
                <a:latin typeface="Arial"/>
                <a:cs typeface="Arial"/>
              </a:rPr>
              <a:t>20A) </a:t>
            </a:r>
            <a:r>
              <a:rPr sz="3200" dirty="0">
                <a:latin typeface="Arial"/>
                <a:cs typeface="Arial"/>
              </a:rPr>
              <a:t>o </a:t>
            </a:r>
            <a:r>
              <a:rPr sz="3200" spc="-5" dirty="0">
                <a:latin typeface="Arial"/>
                <a:cs typeface="Arial"/>
              </a:rPr>
              <a:t>IRAM-IEC 60309  (2P+T </a:t>
            </a:r>
            <a:r>
              <a:rPr sz="3200" dirty="0">
                <a:latin typeface="Arial"/>
                <a:cs typeface="Arial"/>
              </a:rPr>
              <a:t>–</a:t>
            </a:r>
            <a:r>
              <a:rPr sz="3200" spc="-2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16A).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303547" y="6577687"/>
            <a:ext cx="1917481" cy="15855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7166604" y="6425973"/>
            <a:ext cx="2238375" cy="1704975"/>
            <a:chOff x="6462803" y="4481603"/>
            <a:chExt cx="2238375" cy="1704975"/>
          </a:xfrm>
        </p:grpSpPr>
        <p:sp>
          <p:nvSpPr>
            <p:cNvPr id="6" name="object 6"/>
            <p:cNvSpPr/>
            <p:nvPr/>
          </p:nvSpPr>
          <p:spPr>
            <a:xfrm>
              <a:off x="6504939" y="4571999"/>
              <a:ext cx="2104390" cy="156972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476999" y="4495799"/>
              <a:ext cx="2209800" cy="1676400"/>
            </a:xfrm>
            <a:custGeom>
              <a:avLst/>
              <a:gdLst/>
              <a:ahLst/>
              <a:cxnLst/>
              <a:rect l="l" t="t" r="r" b="b"/>
              <a:pathLst>
                <a:path w="2209800" h="1676400">
                  <a:moveTo>
                    <a:pt x="0" y="0"/>
                  </a:moveTo>
                  <a:lnTo>
                    <a:pt x="2209800" y="1676400"/>
                  </a:lnTo>
                </a:path>
                <a:path w="2209800" h="1676400">
                  <a:moveTo>
                    <a:pt x="2209800" y="0"/>
                  </a:moveTo>
                  <a:lnTo>
                    <a:pt x="0" y="1676400"/>
                  </a:lnTo>
                </a:path>
              </a:pathLst>
            </a:custGeom>
            <a:ln w="283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695670" y="8301990"/>
            <a:ext cx="11658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IRAM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2071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39270" y="8317229"/>
            <a:ext cx="12928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IRAM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63072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730555" y="6579944"/>
            <a:ext cx="3168650" cy="1400810"/>
            <a:chOff x="3026754" y="4635574"/>
            <a:chExt cx="3168650" cy="1400810"/>
          </a:xfrm>
        </p:grpSpPr>
        <p:sp>
          <p:nvSpPr>
            <p:cNvPr id="11" name="object 11"/>
            <p:cNvSpPr/>
            <p:nvPr/>
          </p:nvSpPr>
          <p:spPr>
            <a:xfrm>
              <a:off x="4557203" y="4712846"/>
              <a:ext cx="1637930" cy="132346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026754" y="4635574"/>
              <a:ext cx="1499525" cy="130009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4515071" y="8317229"/>
            <a:ext cx="11029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IEC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60309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xfrm>
            <a:off x="6727410" y="8623300"/>
            <a:ext cx="2735579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50"/>
              </a:lnSpc>
            </a:pPr>
            <a:r>
              <a:rPr spc="-5" dirty="0"/>
              <a:t>Ing. Mecánico Electricista Horacio Dagum </a:t>
            </a:r>
            <a:r>
              <a:rPr dirty="0"/>
              <a:t>–</a:t>
            </a:r>
            <a:r>
              <a:rPr spc="-25" dirty="0"/>
              <a:t> </a:t>
            </a:r>
            <a:r>
              <a:rPr spc="-5" dirty="0"/>
              <a:t>COPAIPA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16709" y="1531620"/>
            <a:ext cx="79121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52015" algn="l"/>
                <a:tab pos="3729990" algn="l"/>
              </a:tabLst>
            </a:pPr>
            <a:r>
              <a:rPr sz="40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Algunas	cosas	</a:t>
            </a:r>
            <a:r>
              <a:rPr sz="40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 </a:t>
            </a:r>
            <a:r>
              <a:rPr sz="40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tener </a:t>
            </a:r>
            <a:r>
              <a:rPr sz="4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</a:t>
            </a:r>
            <a:r>
              <a:rPr sz="4000" b="1" u="heavy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40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cuenta</a:t>
            </a:r>
            <a:endParaRPr sz="4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460500" y="3213100"/>
            <a:ext cx="8229600" cy="3505200"/>
          </a:xfrm>
          <a:custGeom>
            <a:avLst/>
            <a:gdLst/>
            <a:ahLst/>
            <a:cxnLst/>
            <a:rect l="l" t="t" r="r" b="b"/>
            <a:pathLst>
              <a:path w="8229600" h="3505200">
                <a:moveTo>
                  <a:pt x="8229600" y="0"/>
                </a:moveTo>
                <a:lnTo>
                  <a:pt x="0" y="0"/>
                </a:lnTo>
                <a:lnTo>
                  <a:pt x="0" y="3505200"/>
                </a:lnTo>
                <a:lnTo>
                  <a:pt x="8229600" y="350520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98500" y="3196590"/>
            <a:ext cx="9525000" cy="5681042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68580" rIns="0" bIns="0" rtlCol="0">
            <a:spAutoFit/>
          </a:bodyPr>
          <a:lstStyle/>
          <a:p>
            <a:pPr marL="355600" marR="365760" indent="-342900">
              <a:lnSpc>
                <a:spcPts val="3450"/>
              </a:lnSpc>
              <a:spcBef>
                <a:spcPts val="540"/>
              </a:spcBef>
              <a:buChar char="•"/>
              <a:tabLst>
                <a:tab pos="354965" algn="l"/>
                <a:tab pos="355600" algn="l"/>
              </a:tabLst>
            </a:pPr>
            <a:r>
              <a:rPr sz="4000" spc="-10" dirty="0">
                <a:latin typeface="Arial"/>
                <a:cs typeface="Arial"/>
              </a:rPr>
              <a:t>Señalización de los tomas para </a:t>
            </a:r>
            <a:r>
              <a:rPr sz="4000" spc="-5" dirty="0">
                <a:latin typeface="Arial"/>
                <a:cs typeface="Arial"/>
              </a:rPr>
              <a:t>circuitos  ATE (Ver </a:t>
            </a:r>
            <a:r>
              <a:rPr sz="4000" spc="-10" dirty="0">
                <a:latin typeface="Arial"/>
                <a:cs typeface="Arial"/>
              </a:rPr>
              <a:t>771.7.6 </a:t>
            </a:r>
            <a:r>
              <a:rPr sz="4000" dirty="0">
                <a:latin typeface="Arial"/>
                <a:cs typeface="Arial"/>
              </a:rPr>
              <a:t>– c1 – </a:t>
            </a:r>
            <a:r>
              <a:rPr sz="4000" spc="-5" dirty="0">
                <a:latin typeface="Arial"/>
                <a:cs typeface="Arial"/>
              </a:rPr>
              <a:t>II </a:t>
            </a:r>
            <a:r>
              <a:rPr sz="4000" dirty="0">
                <a:latin typeface="Arial"/>
                <a:cs typeface="Arial"/>
              </a:rPr>
              <a:t>–</a:t>
            </a:r>
            <a:r>
              <a:rPr sz="4000" spc="-85" dirty="0">
                <a:latin typeface="Arial"/>
                <a:cs typeface="Arial"/>
              </a:rPr>
              <a:t> </a:t>
            </a:r>
            <a:r>
              <a:rPr sz="4000" spc="-5" dirty="0">
                <a:latin typeface="Arial"/>
                <a:cs typeface="Arial"/>
              </a:rPr>
              <a:t>2</a:t>
            </a:r>
            <a:r>
              <a:rPr sz="4000" spc="-5" dirty="0" smtClean="0">
                <a:latin typeface="Arial"/>
                <a:cs typeface="Arial"/>
              </a:rPr>
              <a:t>).</a:t>
            </a:r>
            <a:endParaRPr lang="es-AR" sz="4000" spc="-5" dirty="0" smtClean="0">
              <a:latin typeface="Arial"/>
              <a:cs typeface="Arial"/>
            </a:endParaRPr>
          </a:p>
          <a:p>
            <a:pPr marL="355600" marR="365760" indent="-342900">
              <a:lnSpc>
                <a:spcPts val="3450"/>
              </a:lnSpc>
              <a:spcBef>
                <a:spcPts val="540"/>
              </a:spcBef>
              <a:buChar char="•"/>
              <a:tabLst>
                <a:tab pos="354965" algn="l"/>
                <a:tab pos="355600" algn="l"/>
              </a:tabLst>
            </a:pPr>
            <a:endParaRPr sz="4000" dirty="0">
              <a:latin typeface="Arial"/>
              <a:cs typeface="Arial"/>
            </a:endParaRPr>
          </a:p>
          <a:p>
            <a:pPr marL="355600" marR="5080" indent="-342900">
              <a:lnSpc>
                <a:spcPts val="3450"/>
              </a:lnSpc>
              <a:spcBef>
                <a:spcPts val="810"/>
              </a:spcBef>
              <a:buChar char="•"/>
              <a:tabLst>
                <a:tab pos="354965" algn="l"/>
                <a:tab pos="355600" algn="l"/>
              </a:tabLst>
            </a:pPr>
            <a:r>
              <a:rPr sz="4000" spc="-10" dirty="0">
                <a:latin typeface="Arial"/>
                <a:cs typeface="Arial"/>
              </a:rPr>
              <a:t>Requerimiento </a:t>
            </a:r>
            <a:r>
              <a:rPr sz="4000" spc="-5" dirty="0">
                <a:latin typeface="Arial"/>
                <a:cs typeface="Arial"/>
              </a:rPr>
              <a:t>de presencia </a:t>
            </a:r>
            <a:r>
              <a:rPr sz="4000" spc="-10" dirty="0">
                <a:latin typeface="Arial"/>
                <a:cs typeface="Arial"/>
              </a:rPr>
              <a:t>permanente  </a:t>
            </a:r>
            <a:r>
              <a:rPr sz="4000" spc="-5" dirty="0">
                <a:latin typeface="Arial"/>
                <a:cs typeface="Arial"/>
              </a:rPr>
              <a:t>de </a:t>
            </a:r>
            <a:r>
              <a:rPr sz="4000" spc="-10" dirty="0">
                <a:latin typeface="Arial"/>
                <a:cs typeface="Arial"/>
              </a:rPr>
              <a:t>personal </a:t>
            </a:r>
            <a:r>
              <a:rPr sz="4000" spc="-5" dirty="0">
                <a:latin typeface="Arial"/>
                <a:cs typeface="Arial"/>
              </a:rPr>
              <a:t>BA4 </a:t>
            </a:r>
            <a:r>
              <a:rPr sz="4000" dirty="0">
                <a:latin typeface="Arial"/>
                <a:cs typeface="Arial"/>
              </a:rPr>
              <a:t>o </a:t>
            </a:r>
            <a:r>
              <a:rPr sz="4000" spc="-5" dirty="0">
                <a:latin typeface="Arial"/>
                <a:cs typeface="Arial"/>
              </a:rPr>
              <a:t>BA5 </a:t>
            </a:r>
            <a:r>
              <a:rPr sz="4000" spc="-10" dirty="0">
                <a:latin typeface="Arial"/>
                <a:cs typeface="Arial"/>
              </a:rPr>
              <a:t>para </a:t>
            </a:r>
            <a:r>
              <a:rPr sz="4000" spc="-5" dirty="0">
                <a:latin typeface="Arial"/>
                <a:cs typeface="Arial"/>
              </a:rPr>
              <a:t>circuitos</a:t>
            </a:r>
            <a:r>
              <a:rPr sz="4000" spc="-55" dirty="0">
                <a:latin typeface="Arial"/>
                <a:cs typeface="Arial"/>
              </a:rPr>
              <a:t> </a:t>
            </a:r>
            <a:r>
              <a:rPr sz="4000" spc="-5" dirty="0">
                <a:latin typeface="Arial"/>
                <a:cs typeface="Arial"/>
              </a:rPr>
              <a:t>ITE</a:t>
            </a:r>
            <a:r>
              <a:rPr sz="4000" spc="-5" dirty="0" smtClean="0">
                <a:latin typeface="Arial"/>
                <a:cs typeface="Arial"/>
              </a:rPr>
              <a:t>.</a:t>
            </a:r>
            <a:endParaRPr lang="es-AR" sz="4000" spc="-5" dirty="0" smtClean="0">
              <a:latin typeface="Arial"/>
              <a:cs typeface="Arial"/>
            </a:endParaRPr>
          </a:p>
          <a:p>
            <a:pPr marL="355600" marR="5080" indent="-342900">
              <a:lnSpc>
                <a:spcPts val="3450"/>
              </a:lnSpc>
              <a:spcBef>
                <a:spcPts val="810"/>
              </a:spcBef>
              <a:buChar char="•"/>
              <a:tabLst>
                <a:tab pos="354965" algn="l"/>
                <a:tab pos="355600" algn="l"/>
              </a:tabLst>
            </a:pPr>
            <a:endParaRPr sz="4000" dirty="0">
              <a:latin typeface="Arial"/>
              <a:cs typeface="Arial"/>
            </a:endParaRPr>
          </a:p>
          <a:p>
            <a:pPr marL="355600" marR="883919" indent="-342900">
              <a:lnSpc>
                <a:spcPct val="90000"/>
              </a:lnSpc>
              <a:spcBef>
                <a:spcPts val="740"/>
              </a:spcBef>
              <a:buChar char="•"/>
              <a:tabLst>
                <a:tab pos="354965" algn="l"/>
                <a:tab pos="355600" algn="l"/>
              </a:tabLst>
            </a:pPr>
            <a:r>
              <a:rPr sz="4000" spc="-5" dirty="0">
                <a:latin typeface="Arial"/>
                <a:cs typeface="Arial"/>
              </a:rPr>
              <a:t>La </a:t>
            </a:r>
            <a:r>
              <a:rPr sz="4000" b="1" spc="-10" dirty="0">
                <a:latin typeface="Arial"/>
                <a:cs typeface="Arial"/>
              </a:rPr>
              <a:t>caida </a:t>
            </a:r>
            <a:r>
              <a:rPr sz="4000" b="1" spc="-5" dirty="0">
                <a:latin typeface="Arial"/>
                <a:cs typeface="Arial"/>
              </a:rPr>
              <a:t>de tensión en circuitos </a:t>
            </a:r>
            <a:r>
              <a:rPr sz="4000" b="1" dirty="0">
                <a:latin typeface="Arial"/>
                <a:cs typeface="Arial"/>
              </a:rPr>
              <a:t>de  </a:t>
            </a:r>
            <a:r>
              <a:rPr sz="4000" b="1" spc="-5" dirty="0">
                <a:latin typeface="Arial"/>
                <a:cs typeface="Arial"/>
              </a:rPr>
              <a:t>MBT </a:t>
            </a:r>
            <a:r>
              <a:rPr sz="4000" spc="-10" dirty="0">
                <a:latin typeface="Arial"/>
                <a:cs typeface="Arial"/>
              </a:rPr>
              <a:t>debe </a:t>
            </a:r>
            <a:r>
              <a:rPr sz="4000" spc="-5" dirty="0">
                <a:latin typeface="Arial"/>
                <a:cs typeface="Arial"/>
              </a:rPr>
              <a:t>considerarse </a:t>
            </a:r>
            <a:r>
              <a:rPr sz="4000" spc="-10" dirty="0">
                <a:latin typeface="Arial"/>
                <a:cs typeface="Arial"/>
              </a:rPr>
              <a:t>en </a:t>
            </a:r>
            <a:r>
              <a:rPr sz="4000" dirty="0">
                <a:latin typeface="Arial"/>
                <a:cs typeface="Arial"/>
              </a:rPr>
              <a:t>% </a:t>
            </a:r>
            <a:r>
              <a:rPr sz="4000" spc="-5" dirty="0">
                <a:latin typeface="Arial"/>
                <a:cs typeface="Arial"/>
              </a:rPr>
              <a:t>de </a:t>
            </a:r>
            <a:r>
              <a:rPr sz="4000" dirty="0">
                <a:latin typeface="Arial"/>
                <a:cs typeface="Arial"/>
              </a:rPr>
              <a:t>su  </a:t>
            </a:r>
            <a:r>
              <a:rPr sz="4000" spc="-10" dirty="0">
                <a:latin typeface="Arial"/>
                <a:cs typeface="Arial"/>
              </a:rPr>
              <a:t>tensión </a:t>
            </a:r>
            <a:r>
              <a:rPr sz="4000" dirty="0">
                <a:latin typeface="Arial"/>
                <a:cs typeface="Arial"/>
              </a:rPr>
              <a:t>y </a:t>
            </a:r>
            <a:r>
              <a:rPr sz="4000" b="1" dirty="0">
                <a:latin typeface="Arial"/>
                <a:cs typeface="Arial"/>
              </a:rPr>
              <a:t>NO de </a:t>
            </a:r>
            <a:r>
              <a:rPr sz="4000" b="1" spc="-5" dirty="0">
                <a:latin typeface="Arial"/>
                <a:cs typeface="Arial"/>
              </a:rPr>
              <a:t>los </a:t>
            </a:r>
            <a:r>
              <a:rPr sz="4000" b="1" spc="-10" dirty="0">
                <a:latin typeface="Arial"/>
                <a:cs typeface="Arial"/>
              </a:rPr>
              <a:t>220</a:t>
            </a:r>
            <a:r>
              <a:rPr sz="4000" b="1" spc="-35" dirty="0">
                <a:latin typeface="Arial"/>
                <a:cs typeface="Arial"/>
              </a:rPr>
              <a:t> </a:t>
            </a:r>
            <a:r>
              <a:rPr sz="4000" b="1" dirty="0">
                <a:latin typeface="Arial"/>
                <a:cs typeface="Arial"/>
              </a:rPr>
              <a:t>V.</a:t>
            </a:r>
            <a:endParaRPr sz="40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12341" y="2697480"/>
            <a:ext cx="6035675" cy="2463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635" algn="ctr">
              <a:lnSpc>
                <a:spcPct val="100000"/>
              </a:lnSpc>
              <a:spcBef>
                <a:spcPts val="100"/>
              </a:spcBef>
              <a:tabLst>
                <a:tab pos="2354580" algn="l"/>
                <a:tab pos="4973320" algn="l"/>
              </a:tabLst>
            </a:pPr>
            <a:r>
              <a:rPr sz="4000" spc="-10" dirty="0"/>
              <a:t>Reglamentación</a:t>
            </a:r>
            <a:r>
              <a:rPr sz="4000" spc="20" dirty="0"/>
              <a:t> </a:t>
            </a:r>
            <a:r>
              <a:rPr sz="4000" spc="-5" dirty="0"/>
              <a:t>para	la  Ejecución	de</a:t>
            </a:r>
            <a:r>
              <a:rPr sz="4000" spc="-70" dirty="0"/>
              <a:t> </a:t>
            </a:r>
            <a:r>
              <a:rPr sz="4000" spc="-5" dirty="0"/>
              <a:t>Instalaciones  Eléctricas en Inmuebles  AEA</a:t>
            </a:r>
            <a:r>
              <a:rPr sz="4000" spc="-15" dirty="0"/>
              <a:t> </a:t>
            </a:r>
            <a:r>
              <a:rPr sz="4000" spc="-5" dirty="0"/>
              <a:t>90364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2070100" y="5422900"/>
            <a:ext cx="6162040" cy="1691639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6985" algn="ctr">
              <a:lnSpc>
                <a:spcPct val="100000"/>
              </a:lnSpc>
              <a:spcBef>
                <a:spcPts val="900"/>
              </a:spcBef>
            </a:pPr>
            <a:r>
              <a:rPr sz="3200" spc="-5" dirty="0">
                <a:latin typeface="Arial"/>
                <a:cs typeface="Arial"/>
              </a:rPr>
              <a:t>Parte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7</a:t>
            </a:r>
          </a:p>
          <a:p>
            <a:pPr marL="12700" marR="5080" algn="ctr">
              <a:lnSpc>
                <a:spcPct val="100000"/>
              </a:lnSpc>
              <a:spcBef>
                <a:spcPts val="800"/>
              </a:spcBef>
            </a:pPr>
            <a:r>
              <a:rPr sz="3200" spc="-5" dirty="0">
                <a:latin typeface="Arial"/>
                <a:cs typeface="Arial"/>
              </a:rPr>
              <a:t>Sección </a:t>
            </a:r>
            <a:r>
              <a:rPr sz="3200" spc="-10" dirty="0">
                <a:latin typeface="Arial"/>
                <a:cs typeface="Arial"/>
              </a:rPr>
              <a:t>771: </a:t>
            </a:r>
            <a:r>
              <a:rPr sz="3200" spc="-5" dirty="0">
                <a:latin typeface="Arial"/>
                <a:cs typeface="Arial"/>
              </a:rPr>
              <a:t>Viviendas, </a:t>
            </a:r>
            <a:r>
              <a:rPr sz="3200" spc="-10" dirty="0">
                <a:latin typeface="Arial"/>
                <a:cs typeface="Arial"/>
              </a:rPr>
              <a:t>oficinas </a:t>
            </a:r>
            <a:r>
              <a:rPr sz="3200" dirty="0">
                <a:latin typeface="Arial"/>
                <a:cs typeface="Arial"/>
              </a:rPr>
              <a:t>y  </a:t>
            </a:r>
            <a:r>
              <a:rPr sz="3200" spc="-10" dirty="0">
                <a:latin typeface="Arial"/>
                <a:cs typeface="Arial"/>
              </a:rPr>
              <a:t>locales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(unitarios)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13100" y="2298700"/>
            <a:ext cx="5302203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49070" algn="l"/>
              </a:tabLst>
            </a:pPr>
            <a:r>
              <a:rPr sz="4000" u="heavy" spc="-10" dirty="0">
                <a:uFill>
                  <a:solidFill>
                    <a:srgbClr val="000000"/>
                  </a:solidFill>
                </a:uFill>
              </a:rPr>
              <a:t>Tema	</a:t>
            </a:r>
            <a:r>
              <a:rPr sz="4000" u="heavy" dirty="0">
                <a:uFill>
                  <a:solidFill>
                    <a:srgbClr val="000000"/>
                  </a:solidFill>
                </a:uFill>
              </a:rPr>
              <a:t>a</a:t>
            </a:r>
            <a:r>
              <a:rPr sz="4000" u="heavy" spc="-9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4000" u="heavy" spc="-5" dirty="0">
                <a:uFill>
                  <a:solidFill>
                    <a:srgbClr val="000000"/>
                  </a:solidFill>
                </a:uFill>
              </a:rPr>
              <a:t>Desarrollar</a:t>
            </a:r>
            <a:endParaRPr sz="4000" dirty="0"/>
          </a:p>
        </p:txBody>
      </p:sp>
      <p:sp>
        <p:nvSpPr>
          <p:cNvPr id="3" name="object 3"/>
          <p:cNvSpPr txBox="1"/>
          <p:nvPr/>
        </p:nvSpPr>
        <p:spPr>
          <a:xfrm>
            <a:off x="698500" y="3975100"/>
            <a:ext cx="9296400" cy="24750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42545" algn="ctr">
              <a:lnSpc>
                <a:spcPct val="100000"/>
              </a:lnSpc>
              <a:spcBef>
                <a:spcPts val="100"/>
              </a:spcBef>
              <a:tabLst>
                <a:tab pos="1815464" algn="l"/>
                <a:tab pos="2520950" algn="l"/>
                <a:tab pos="4890135" algn="l"/>
              </a:tabLst>
            </a:pPr>
            <a:r>
              <a:rPr sz="4000" spc="-5" dirty="0">
                <a:latin typeface="Arial"/>
                <a:cs typeface="Arial"/>
              </a:rPr>
              <a:t>Grados de electrificación,</a:t>
            </a:r>
            <a:r>
              <a:rPr sz="4000" spc="-40" dirty="0">
                <a:latin typeface="Arial"/>
                <a:cs typeface="Arial"/>
              </a:rPr>
              <a:t> </a:t>
            </a:r>
            <a:r>
              <a:rPr sz="4000" spc="-10" dirty="0">
                <a:latin typeface="Arial"/>
                <a:cs typeface="Arial"/>
              </a:rPr>
              <a:t>número  mínimo	</a:t>
            </a:r>
            <a:r>
              <a:rPr sz="4000" spc="-5" dirty="0">
                <a:latin typeface="Arial"/>
                <a:cs typeface="Arial"/>
              </a:rPr>
              <a:t>de circuitos </a:t>
            </a:r>
            <a:r>
              <a:rPr sz="4000" dirty="0">
                <a:latin typeface="Arial"/>
                <a:cs typeface="Arial"/>
              </a:rPr>
              <a:t>y </a:t>
            </a:r>
            <a:r>
              <a:rPr sz="4000" spc="-10" dirty="0">
                <a:latin typeface="Arial"/>
                <a:cs typeface="Arial"/>
              </a:rPr>
              <a:t>número  mínimo	</a:t>
            </a:r>
            <a:r>
              <a:rPr sz="4000" spc="-5" dirty="0">
                <a:latin typeface="Arial"/>
                <a:cs typeface="Arial"/>
              </a:rPr>
              <a:t>de	puntos</a:t>
            </a:r>
            <a:r>
              <a:rPr sz="4000" dirty="0">
                <a:latin typeface="Arial"/>
                <a:cs typeface="Arial"/>
              </a:rPr>
              <a:t> </a:t>
            </a:r>
            <a:r>
              <a:rPr sz="4000" spc="-5" dirty="0">
                <a:latin typeface="Arial"/>
                <a:cs typeface="Arial"/>
              </a:rPr>
              <a:t>de	utilización </a:t>
            </a:r>
            <a:r>
              <a:rPr sz="4000" dirty="0">
                <a:latin typeface="Arial"/>
                <a:cs typeface="Arial"/>
              </a:rPr>
              <a:t>–  </a:t>
            </a:r>
            <a:r>
              <a:rPr sz="4000" spc="-5" dirty="0">
                <a:latin typeface="Arial"/>
                <a:cs typeface="Arial"/>
              </a:rPr>
              <a:t>(771.8)</a:t>
            </a:r>
            <a:endParaRPr sz="40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22500" y="1460500"/>
            <a:ext cx="595566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/>
              <a:t>Grado de</a:t>
            </a:r>
            <a:r>
              <a:rPr sz="4400" spc="-55" dirty="0"/>
              <a:t> </a:t>
            </a:r>
            <a:r>
              <a:rPr sz="4400" spc="-5" dirty="0"/>
              <a:t>Electrificación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546100" y="2908300"/>
            <a:ext cx="9753600" cy="6096001"/>
          </a:xfrm>
          <a:custGeom>
            <a:avLst/>
            <a:gdLst/>
            <a:ahLst/>
            <a:cxnLst/>
            <a:rect l="l" t="t" r="r" b="b"/>
            <a:pathLst>
              <a:path w="8229600" h="4526280">
                <a:moveTo>
                  <a:pt x="8229600" y="0"/>
                </a:moveTo>
                <a:lnTo>
                  <a:pt x="0" y="0"/>
                </a:lnTo>
                <a:lnTo>
                  <a:pt x="0" y="4526280"/>
                </a:lnTo>
                <a:lnTo>
                  <a:pt x="8229600" y="4526280"/>
                </a:lnTo>
                <a:close/>
              </a:path>
            </a:pathLst>
          </a:custGeom>
          <a:solidFill>
            <a:srgbClr val="99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40268" y="2898141"/>
            <a:ext cx="9506750" cy="6061338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355600" marR="69850" indent="-342900" algn="just">
              <a:lnSpc>
                <a:spcPct val="89900"/>
              </a:lnSpc>
              <a:spcBef>
                <a:spcPts val="439"/>
              </a:spcBef>
              <a:buChar char="•"/>
              <a:tabLst>
                <a:tab pos="354965" algn="l"/>
                <a:tab pos="355600" algn="l"/>
              </a:tabLst>
            </a:pPr>
            <a:r>
              <a:rPr sz="3600" spc="-5" dirty="0">
                <a:latin typeface="Arial"/>
                <a:cs typeface="Arial"/>
              </a:rPr>
              <a:t>Este concepto </a:t>
            </a:r>
            <a:r>
              <a:rPr sz="3600" dirty="0">
                <a:latin typeface="Arial"/>
                <a:cs typeface="Arial"/>
              </a:rPr>
              <a:t>se </a:t>
            </a:r>
            <a:r>
              <a:rPr sz="3600" spc="-5" dirty="0">
                <a:latin typeface="Arial"/>
                <a:cs typeface="Arial"/>
              </a:rPr>
              <a:t>introduce en el Reglamento  para </a:t>
            </a:r>
            <a:r>
              <a:rPr sz="3600" dirty="0">
                <a:latin typeface="Arial"/>
                <a:cs typeface="Arial"/>
              </a:rPr>
              <a:t>poder </a:t>
            </a:r>
            <a:r>
              <a:rPr sz="3600" spc="-5" dirty="0">
                <a:latin typeface="Arial"/>
                <a:cs typeface="Arial"/>
              </a:rPr>
              <a:t>determinar en un inmueble el  número mínimo de circuitos </a:t>
            </a:r>
            <a:r>
              <a:rPr sz="3600" dirty="0">
                <a:latin typeface="Arial"/>
                <a:cs typeface="Arial"/>
              </a:rPr>
              <a:t>y </a:t>
            </a:r>
            <a:r>
              <a:rPr sz="3600" spc="-5" dirty="0">
                <a:latin typeface="Arial"/>
                <a:cs typeface="Arial"/>
              </a:rPr>
              <a:t>el número mínimo  de puntos de </a:t>
            </a:r>
            <a:r>
              <a:rPr sz="3600" dirty="0">
                <a:latin typeface="Arial"/>
                <a:cs typeface="Arial"/>
              </a:rPr>
              <a:t>utilización </a:t>
            </a:r>
            <a:r>
              <a:rPr sz="3600" spc="-5" dirty="0">
                <a:latin typeface="Arial"/>
                <a:cs typeface="Arial"/>
              </a:rPr>
              <a:t>que </a:t>
            </a:r>
            <a:r>
              <a:rPr sz="3600" dirty="0">
                <a:latin typeface="Arial"/>
                <a:cs typeface="Arial"/>
              </a:rPr>
              <a:t>se </a:t>
            </a:r>
            <a:r>
              <a:rPr sz="3600" spc="-5" dirty="0">
                <a:latin typeface="Arial"/>
                <a:cs typeface="Arial"/>
              </a:rPr>
              <a:t>deben  considerar para que la instalación </a:t>
            </a:r>
            <a:r>
              <a:rPr sz="3600" dirty="0">
                <a:latin typeface="Arial"/>
                <a:cs typeface="Arial"/>
              </a:rPr>
              <a:t>sea </a:t>
            </a:r>
            <a:r>
              <a:rPr sz="3600" spc="-5" dirty="0">
                <a:latin typeface="Arial"/>
                <a:cs typeface="Arial"/>
              </a:rPr>
              <a:t>segura,  funcional </a:t>
            </a:r>
            <a:r>
              <a:rPr sz="3600" dirty="0">
                <a:latin typeface="Arial"/>
                <a:cs typeface="Arial"/>
              </a:rPr>
              <a:t>y</a:t>
            </a:r>
            <a:r>
              <a:rPr sz="3600" spc="-5" dirty="0">
                <a:latin typeface="Arial"/>
                <a:cs typeface="Arial"/>
              </a:rPr>
              <a:t> </a:t>
            </a:r>
            <a:r>
              <a:rPr sz="3600" spc="-5" dirty="0" err="1">
                <a:latin typeface="Arial"/>
                <a:cs typeface="Arial"/>
              </a:rPr>
              <a:t>confortable</a:t>
            </a:r>
            <a:r>
              <a:rPr sz="3600" spc="-5" dirty="0" smtClean="0">
                <a:latin typeface="Arial"/>
                <a:cs typeface="Arial"/>
              </a:rPr>
              <a:t>.</a:t>
            </a:r>
            <a:endParaRPr lang="es-AR" sz="3600" spc="-5" dirty="0" smtClean="0">
              <a:latin typeface="Arial"/>
              <a:cs typeface="Arial"/>
            </a:endParaRPr>
          </a:p>
          <a:p>
            <a:pPr marL="355600" marR="69850" indent="-342900" algn="just">
              <a:lnSpc>
                <a:spcPct val="89900"/>
              </a:lnSpc>
              <a:spcBef>
                <a:spcPts val="439"/>
              </a:spcBef>
              <a:buChar char="•"/>
              <a:tabLst>
                <a:tab pos="354965" algn="l"/>
                <a:tab pos="355600" algn="l"/>
              </a:tabLst>
            </a:pPr>
            <a:endParaRPr sz="3600" dirty="0">
              <a:latin typeface="Arial"/>
              <a:cs typeface="Arial"/>
            </a:endParaRPr>
          </a:p>
          <a:p>
            <a:pPr marL="355600" indent="-342900" algn="just">
              <a:lnSpc>
                <a:spcPct val="100000"/>
              </a:lnSpc>
              <a:spcBef>
                <a:spcPts val="359"/>
              </a:spcBef>
              <a:buChar char="•"/>
              <a:tabLst>
                <a:tab pos="354965" algn="l"/>
                <a:tab pos="355600" algn="l"/>
              </a:tabLst>
            </a:pPr>
            <a:r>
              <a:rPr sz="3600" spc="-5" dirty="0">
                <a:latin typeface="Arial"/>
                <a:cs typeface="Arial"/>
              </a:rPr>
              <a:t>Surge de estimaciones</a:t>
            </a:r>
            <a:r>
              <a:rPr sz="3600" dirty="0">
                <a:latin typeface="Arial"/>
                <a:cs typeface="Arial"/>
              </a:rPr>
              <a:t> </a:t>
            </a:r>
            <a:r>
              <a:rPr sz="3600" spc="-5" dirty="0" err="1">
                <a:latin typeface="Arial"/>
                <a:cs typeface="Arial"/>
              </a:rPr>
              <a:t>estadísticas</a:t>
            </a:r>
            <a:r>
              <a:rPr sz="3600" spc="-5" dirty="0" smtClean="0">
                <a:latin typeface="Arial"/>
                <a:cs typeface="Arial"/>
              </a:rPr>
              <a:t>.</a:t>
            </a:r>
            <a:endParaRPr lang="es-AR" sz="3600" spc="-5" dirty="0" smtClean="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359"/>
              </a:spcBef>
              <a:tabLst>
                <a:tab pos="354965" algn="l"/>
                <a:tab pos="355600" algn="l"/>
              </a:tabLst>
            </a:pPr>
            <a:endParaRPr sz="3600" dirty="0">
              <a:latin typeface="Arial"/>
              <a:cs typeface="Arial"/>
            </a:endParaRPr>
          </a:p>
          <a:p>
            <a:pPr marL="355600" marR="5080" indent="-342900" algn="just">
              <a:lnSpc>
                <a:spcPts val="3020"/>
              </a:lnSpc>
              <a:spcBef>
                <a:spcPts val="740"/>
              </a:spcBef>
              <a:buChar char="•"/>
              <a:tabLst>
                <a:tab pos="354965" algn="l"/>
                <a:tab pos="355600" algn="l"/>
              </a:tabLst>
            </a:pPr>
            <a:r>
              <a:rPr sz="3600" spc="-5" dirty="0">
                <a:latin typeface="Arial"/>
                <a:cs typeface="Arial"/>
              </a:rPr>
              <a:t>Se refiere </a:t>
            </a:r>
            <a:r>
              <a:rPr sz="3600" dirty="0">
                <a:latin typeface="Arial"/>
                <a:cs typeface="Arial"/>
              </a:rPr>
              <a:t>a circuitos </a:t>
            </a:r>
            <a:r>
              <a:rPr sz="3600" spc="-5" dirty="0">
                <a:latin typeface="Arial"/>
                <a:cs typeface="Arial"/>
              </a:rPr>
              <a:t>de uso general </a:t>
            </a:r>
            <a:r>
              <a:rPr sz="3600" dirty="0">
                <a:latin typeface="Arial"/>
                <a:cs typeface="Arial"/>
              </a:rPr>
              <a:t>y </a:t>
            </a:r>
            <a:r>
              <a:rPr sz="3600" spc="-5" dirty="0">
                <a:latin typeface="Arial"/>
                <a:cs typeface="Arial"/>
              </a:rPr>
              <a:t>especial </a:t>
            </a:r>
            <a:r>
              <a:rPr sz="3600" dirty="0">
                <a:latin typeface="Arial"/>
                <a:cs typeface="Arial"/>
              </a:rPr>
              <a:t>y  </a:t>
            </a:r>
            <a:r>
              <a:rPr sz="3600" b="1" spc="-10" dirty="0">
                <a:latin typeface="Arial"/>
                <a:cs typeface="Arial"/>
              </a:rPr>
              <a:t>no </a:t>
            </a:r>
            <a:r>
              <a:rPr sz="3600" b="1" dirty="0">
                <a:latin typeface="Arial"/>
                <a:cs typeface="Arial"/>
              </a:rPr>
              <a:t>a </a:t>
            </a:r>
            <a:r>
              <a:rPr sz="3600" b="1" spc="-5" dirty="0">
                <a:latin typeface="Arial"/>
                <a:cs typeface="Arial"/>
              </a:rPr>
              <a:t>circuitos de </a:t>
            </a:r>
            <a:r>
              <a:rPr sz="3600" b="1" spc="-10" dirty="0">
                <a:latin typeface="Arial"/>
                <a:cs typeface="Arial"/>
              </a:rPr>
              <a:t>usos </a:t>
            </a:r>
            <a:r>
              <a:rPr sz="3600" b="1" spc="-5" dirty="0">
                <a:latin typeface="Arial"/>
                <a:cs typeface="Arial"/>
              </a:rPr>
              <a:t>específicos </a:t>
            </a:r>
            <a:r>
              <a:rPr sz="3600" b="1" spc="-10" dirty="0">
                <a:latin typeface="Arial"/>
                <a:cs typeface="Arial"/>
              </a:rPr>
              <a:t>que </a:t>
            </a:r>
            <a:r>
              <a:rPr sz="3600" b="1" spc="-5" dirty="0">
                <a:latin typeface="Arial"/>
                <a:cs typeface="Arial"/>
              </a:rPr>
              <a:t>se  tratan </a:t>
            </a:r>
            <a:r>
              <a:rPr sz="3600" b="1" spc="-10" dirty="0">
                <a:latin typeface="Arial"/>
                <a:cs typeface="Arial"/>
              </a:rPr>
              <a:t>por</a:t>
            </a:r>
            <a:r>
              <a:rPr sz="3600" b="1" dirty="0">
                <a:latin typeface="Arial"/>
                <a:cs typeface="Arial"/>
              </a:rPr>
              <a:t> </a:t>
            </a:r>
            <a:r>
              <a:rPr sz="3600" b="1" spc="-5" dirty="0">
                <a:latin typeface="Arial"/>
                <a:cs typeface="Arial"/>
              </a:rPr>
              <a:t>separado</a:t>
            </a:r>
            <a:r>
              <a:rPr sz="3600" spc="-5" dirty="0">
                <a:latin typeface="Arial"/>
                <a:cs typeface="Arial"/>
              </a:rPr>
              <a:t>.</a:t>
            </a:r>
            <a:endParaRPr sz="36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79700" y="1634235"/>
            <a:ext cx="705856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/>
              <a:t>Grado de</a:t>
            </a:r>
            <a:r>
              <a:rPr sz="4400" spc="-55" dirty="0"/>
              <a:t> </a:t>
            </a:r>
            <a:r>
              <a:rPr sz="4400" spc="-5" dirty="0"/>
              <a:t>Electrificación</a:t>
            </a:r>
            <a:endParaRPr sz="4400" dirty="0"/>
          </a:p>
        </p:txBody>
      </p:sp>
      <p:sp>
        <p:nvSpPr>
          <p:cNvPr id="3" name="object 3"/>
          <p:cNvSpPr/>
          <p:nvPr/>
        </p:nvSpPr>
        <p:spPr>
          <a:xfrm>
            <a:off x="469900" y="2832100"/>
            <a:ext cx="9753600" cy="7086600"/>
          </a:xfrm>
          <a:custGeom>
            <a:avLst/>
            <a:gdLst/>
            <a:ahLst/>
            <a:cxnLst/>
            <a:rect l="l" t="t" r="r" b="b"/>
            <a:pathLst>
              <a:path w="8229600" h="4526280">
                <a:moveTo>
                  <a:pt x="8229600" y="0"/>
                </a:moveTo>
                <a:lnTo>
                  <a:pt x="0" y="0"/>
                </a:lnTo>
                <a:lnTo>
                  <a:pt x="0" y="4526280"/>
                </a:lnTo>
                <a:lnTo>
                  <a:pt x="8229600" y="4526280"/>
                </a:lnTo>
                <a:close/>
              </a:path>
            </a:pathLst>
          </a:custGeom>
          <a:solidFill>
            <a:srgbClr val="99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296705" y="2844800"/>
            <a:ext cx="1783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latin typeface="Arial"/>
                <a:cs typeface="Arial"/>
              </a:rPr>
              <a:t>•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86239" y="2865120"/>
            <a:ext cx="8115205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200" spc="-5" dirty="0" smtClean="0">
                <a:latin typeface="Arial"/>
                <a:cs typeface="Arial"/>
              </a:rPr>
              <a:t>Se </a:t>
            </a:r>
            <a:r>
              <a:rPr sz="3200" spc="-5" dirty="0">
                <a:latin typeface="Arial"/>
                <a:cs typeface="Arial"/>
              </a:rPr>
              <a:t>basa en dos criterios </a:t>
            </a:r>
            <a:r>
              <a:rPr sz="3200" dirty="0">
                <a:latin typeface="Arial"/>
                <a:cs typeface="Arial"/>
              </a:rPr>
              <a:t>que se </a:t>
            </a:r>
            <a:r>
              <a:rPr sz="3200" spc="-5" dirty="0">
                <a:latin typeface="Arial"/>
                <a:cs typeface="Arial"/>
              </a:rPr>
              <a:t>evalúan de  forma iterativa </a:t>
            </a:r>
            <a:r>
              <a:rPr sz="3200" dirty="0">
                <a:latin typeface="Arial"/>
                <a:cs typeface="Arial"/>
              </a:rPr>
              <a:t>(ver </a:t>
            </a:r>
            <a:r>
              <a:rPr sz="3200" spc="-5" dirty="0">
                <a:latin typeface="Arial"/>
                <a:cs typeface="Arial"/>
              </a:rPr>
              <a:t>proceso en</a:t>
            </a:r>
            <a:r>
              <a:rPr sz="3200" spc="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771.8.1.5):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65753" y="4236720"/>
            <a:ext cx="8986706" cy="49988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6100" marR="144780" indent="-53340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545465" algn="l"/>
                <a:tab pos="546100" algn="l"/>
              </a:tabLst>
            </a:pPr>
            <a:r>
              <a:rPr sz="3600" b="1" u="heavy" spc="-5" dirty="0">
                <a:solidFill>
                  <a:srgbClr val="333399"/>
                </a:solidFill>
                <a:uFill>
                  <a:solidFill>
                    <a:srgbClr val="333399"/>
                  </a:solidFill>
                </a:uFill>
                <a:latin typeface="Arial"/>
                <a:cs typeface="Arial"/>
              </a:rPr>
              <a:t>Superficie</a:t>
            </a:r>
            <a:r>
              <a:rPr sz="3600" spc="-5" dirty="0">
                <a:solidFill>
                  <a:srgbClr val="333399"/>
                </a:solidFill>
                <a:latin typeface="Arial"/>
                <a:cs typeface="Arial"/>
              </a:rPr>
              <a:t>: superficie cubierta </a:t>
            </a:r>
            <a:r>
              <a:rPr sz="3600" dirty="0">
                <a:solidFill>
                  <a:srgbClr val="333399"/>
                </a:solidFill>
                <a:latin typeface="Arial"/>
                <a:cs typeface="Arial"/>
              </a:rPr>
              <a:t>+ </a:t>
            </a:r>
            <a:r>
              <a:rPr sz="3600" spc="-10" dirty="0">
                <a:solidFill>
                  <a:srgbClr val="333399"/>
                </a:solidFill>
                <a:latin typeface="Arial"/>
                <a:cs typeface="Arial"/>
              </a:rPr>
              <a:t>50% </a:t>
            </a:r>
            <a:r>
              <a:rPr sz="3600" spc="-5" dirty="0">
                <a:solidFill>
                  <a:srgbClr val="333399"/>
                </a:solidFill>
                <a:latin typeface="Arial"/>
                <a:cs typeface="Arial"/>
              </a:rPr>
              <a:t>de superficie  semicubierta </a:t>
            </a:r>
            <a:r>
              <a:rPr sz="3600" dirty="0">
                <a:solidFill>
                  <a:srgbClr val="333399"/>
                </a:solidFill>
                <a:latin typeface="Arial"/>
                <a:cs typeface="Arial"/>
              </a:rPr>
              <a:t>(ver </a:t>
            </a:r>
            <a:r>
              <a:rPr sz="3600" spc="-5" dirty="0">
                <a:solidFill>
                  <a:srgbClr val="333399"/>
                </a:solidFill>
                <a:latin typeface="Arial"/>
                <a:cs typeface="Arial"/>
              </a:rPr>
              <a:t>Nota </a:t>
            </a:r>
            <a:r>
              <a:rPr sz="3600" spc="-10" dirty="0">
                <a:solidFill>
                  <a:srgbClr val="333399"/>
                </a:solidFill>
                <a:latin typeface="Arial"/>
                <a:cs typeface="Arial"/>
              </a:rPr>
              <a:t>4, </a:t>
            </a:r>
            <a:r>
              <a:rPr sz="3600" spc="-5" dirty="0">
                <a:solidFill>
                  <a:srgbClr val="333399"/>
                </a:solidFill>
                <a:latin typeface="Arial"/>
                <a:cs typeface="Arial"/>
              </a:rPr>
              <a:t>pag.</a:t>
            </a:r>
            <a:r>
              <a:rPr sz="3600" spc="2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600" spc="-5" dirty="0">
                <a:solidFill>
                  <a:srgbClr val="333399"/>
                </a:solidFill>
                <a:latin typeface="Arial"/>
                <a:cs typeface="Arial"/>
              </a:rPr>
              <a:t>22).</a:t>
            </a:r>
            <a:endParaRPr sz="3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333399"/>
              </a:buClr>
              <a:buFont typeface="Arial"/>
              <a:buAutoNum type="arabicPeriod"/>
            </a:pPr>
            <a:endParaRPr sz="3600" dirty="0">
              <a:latin typeface="Arial"/>
              <a:cs typeface="Arial"/>
            </a:endParaRPr>
          </a:p>
          <a:p>
            <a:pPr marL="546100" marR="5080" indent="-533400">
              <a:lnSpc>
                <a:spcPct val="100000"/>
              </a:lnSpc>
              <a:buAutoNum type="arabicPeriod"/>
              <a:tabLst>
                <a:tab pos="545465" algn="l"/>
                <a:tab pos="546100" algn="l"/>
              </a:tabLst>
            </a:pPr>
            <a:r>
              <a:rPr sz="3600" b="1" u="heavy" spc="-10" dirty="0">
                <a:solidFill>
                  <a:srgbClr val="333399"/>
                </a:solidFill>
                <a:uFill>
                  <a:solidFill>
                    <a:srgbClr val="333399"/>
                  </a:solidFill>
                </a:uFill>
                <a:latin typeface="Arial"/>
                <a:cs typeface="Arial"/>
              </a:rPr>
              <a:t>Demanda </a:t>
            </a:r>
            <a:r>
              <a:rPr sz="3600" b="1" u="heavy" spc="-5" dirty="0">
                <a:solidFill>
                  <a:srgbClr val="333399"/>
                </a:solidFill>
                <a:uFill>
                  <a:solidFill>
                    <a:srgbClr val="333399"/>
                  </a:solidFill>
                </a:uFill>
                <a:latin typeface="Arial"/>
                <a:cs typeface="Arial"/>
              </a:rPr>
              <a:t>de Potencia Máxima Simultánea  (DPMS)</a:t>
            </a:r>
            <a:r>
              <a:rPr sz="3600" spc="-5" dirty="0">
                <a:solidFill>
                  <a:srgbClr val="333399"/>
                </a:solidFill>
                <a:latin typeface="Arial"/>
                <a:cs typeface="Arial"/>
              </a:rPr>
              <a:t>: Esta </a:t>
            </a:r>
            <a:r>
              <a:rPr sz="3600" spc="-10" dirty="0">
                <a:solidFill>
                  <a:srgbClr val="333399"/>
                </a:solidFill>
                <a:latin typeface="Arial"/>
                <a:cs typeface="Arial"/>
              </a:rPr>
              <a:t>demanda </a:t>
            </a:r>
            <a:r>
              <a:rPr sz="3600" dirty="0">
                <a:solidFill>
                  <a:srgbClr val="333399"/>
                </a:solidFill>
                <a:latin typeface="Arial"/>
                <a:cs typeface="Arial"/>
              </a:rPr>
              <a:t>de </a:t>
            </a:r>
            <a:r>
              <a:rPr sz="3600" spc="-5" dirty="0">
                <a:solidFill>
                  <a:srgbClr val="333399"/>
                </a:solidFill>
                <a:latin typeface="Arial"/>
                <a:cs typeface="Arial"/>
              </a:rPr>
              <a:t>potencia </a:t>
            </a:r>
            <a:r>
              <a:rPr sz="3600" dirty="0">
                <a:solidFill>
                  <a:srgbClr val="333399"/>
                </a:solidFill>
                <a:latin typeface="Arial"/>
                <a:cs typeface="Arial"/>
              </a:rPr>
              <a:t>se </a:t>
            </a:r>
            <a:r>
              <a:rPr sz="3600" spc="-5" dirty="0">
                <a:solidFill>
                  <a:srgbClr val="333399"/>
                </a:solidFill>
                <a:latin typeface="Arial"/>
                <a:cs typeface="Arial"/>
              </a:rPr>
              <a:t>calcula  según 771.9 </a:t>
            </a:r>
            <a:r>
              <a:rPr sz="3600" dirty="0">
                <a:solidFill>
                  <a:srgbClr val="333399"/>
                </a:solidFill>
                <a:latin typeface="Arial"/>
                <a:cs typeface="Arial"/>
              </a:rPr>
              <a:t>y </a:t>
            </a:r>
            <a:r>
              <a:rPr sz="3600" spc="-5" dirty="0">
                <a:solidFill>
                  <a:srgbClr val="333399"/>
                </a:solidFill>
                <a:latin typeface="Arial"/>
                <a:cs typeface="Arial"/>
              </a:rPr>
              <a:t>sirve sólo </a:t>
            </a:r>
            <a:r>
              <a:rPr sz="3600" dirty="0">
                <a:solidFill>
                  <a:srgbClr val="333399"/>
                </a:solidFill>
                <a:latin typeface="Arial"/>
                <a:cs typeface="Arial"/>
              </a:rPr>
              <a:t>a </a:t>
            </a:r>
            <a:r>
              <a:rPr sz="3600" spc="-5" dirty="0">
                <a:solidFill>
                  <a:srgbClr val="333399"/>
                </a:solidFill>
                <a:latin typeface="Arial"/>
                <a:cs typeface="Arial"/>
              </a:rPr>
              <a:t>los fines </a:t>
            </a:r>
            <a:r>
              <a:rPr sz="3600" dirty="0">
                <a:solidFill>
                  <a:srgbClr val="333399"/>
                </a:solidFill>
                <a:latin typeface="Arial"/>
                <a:cs typeface="Arial"/>
              </a:rPr>
              <a:t>de </a:t>
            </a:r>
            <a:r>
              <a:rPr sz="3600" spc="-5" dirty="0">
                <a:solidFill>
                  <a:srgbClr val="333399"/>
                </a:solidFill>
                <a:latin typeface="Arial"/>
                <a:cs typeface="Arial"/>
              </a:rPr>
              <a:t>determinar </a:t>
            </a:r>
            <a:r>
              <a:rPr sz="3600" dirty="0">
                <a:solidFill>
                  <a:srgbClr val="333399"/>
                </a:solidFill>
                <a:latin typeface="Arial"/>
                <a:cs typeface="Arial"/>
              </a:rPr>
              <a:t>el  </a:t>
            </a:r>
            <a:r>
              <a:rPr sz="3600" spc="-5" dirty="0">
                <a:solidFill>
                  <a:srgbClr val="333399"/>
                </a:solidFill>
                <a:latin typeface="Arial"/>
                <a:cs typeface="Arial"/>
              </a:rPr>
              <a:t>Grado de Electrificación.</a:t>
            </a:r>
            <a:endParaRPr sz="36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92069" y="1353821"/>
            <a:ext cx="595566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/>
              <a:t>Grado de</a:t>
            </a:r>
            <a:r>
              <a:rPr sz="4400" spc="-55" dirty="0"/>
              <a:t> </a:t>
            </a:r>
            <a:r>
              <a:rPr sz="4400" spc="-5" dirty="0"/>
              <a:t>Electrificación</a:t>
            </a:r>
            <a:endParaRPr sz="4400"/>
          </a:p>
        </p:txBody>
      </p:sp>
      <p:grpSp>
        <p:nvGrpSpPr>
          <p:cNvPr id="3" name="object 3"/>
          <p:cNvGrpSpPr/>
          <p:nvPr/>
        </p:nvGrpSpPr>
        <p:grpSpPr>
          <a:xfrm>
            <a:off x="393700" y="2374900"/>
            <a:ext cx="10134600" cy="7162800"/>
            <a:chOff x="0" y="1518919"/>
            <a:chExt cx="9010650" cy="5290820"/>
          </a:xfrm>
        </p:grpSpPr>
        <p:sp>
          <p:nvSpPr>
            <p:cNvPr id="4" name="object 4"/>
            <p:cNvSpPr/>
            <p:nvPr/>
          </p:nvSpPr>
          <p:spPr>
            <a:xfrm>
              <a:off x="0" y="1518919"/>
              <a:ext cx="9010650" cy="25145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4039869"/>
              <a:ext cx="8991600" cy="276987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28772" y="2391003"/>
            <a:ext cx="595566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/>
              <a:t>Grado de</a:t>
            </a:r>
            <a:r>
              <a:rPr sz="4400" spc="-55" dirty="0"/>
              <a:t> </a:t>
            </a:r>
            <a:r>
              <a:rPr sz="4400" spc="-5" dirty="0"/>
              <a:t>Electrificación</a:t>
            </a:r>
            <a:endParaRPr sz="4400"/>
          </a:p>
        </p:txBody>
      </p:sp>
      <p:grpSp>
        <p:nvGrpSpPr>
          <p:cNvPr id="3" name="object 3"/>
          <p:cNvGrpSpPr/>
          <p:nvPr/>
        </p:nvGrpSpPr>
        <p:grpSpPr>
          <a:xfrm>
            <a:off x="4358640" y="3468370"/>
            <a:ext cx="1778635" cy="1221105"/>
            <a:chOff x="3618637" y="1575207"/>
            <a:chExt cx="1778635" cy="1221105"/>
          </a:xfrm>
        </p:grpSpPr>
        <p:sp>
          <p:nvSpPr>
            <p:cNvPr id="4" name="object 4"/>
            <p:cNvSpPr/>
            <p:nvPr/>
          </p:nvSpPr>
          <p:spPr>
            <a:xfrm>
              <a:off x="3623309" y="1579879"/>
              <a:ext cx="1769110" cy="1211580"/>
            </a:xfrm>
            <a:custGeom>
              <a:avLst/>
              <a:gdLst/>
              <a:ahLst/>
              <a:cxnLst/>
              <a:rect l="l" t="t" r="r" b="b"/>
              <a:pathLst>
                <a:path w="1769110" h="1211580">
                  <a:moveTo>
                    <a:pt x="1270000" y="0"/>
                  </a:moveTo>
                  <a:lnTo>
                    <a:pt x="1206500" y="363220"/>
                  </a:lnTo>
                  <a:lnTo>
                    <a:pt x="1168400" y="356870"/>
                  </a:lnTo>
                  <a:lnTo>
                    <a:pt x="1131569" y="351790"/>
                  </a:lnTo>
                  <a:lnTo>
                    <a:pt x="1093469" y="347980"/>
                  </a:lnTo>
                  <a:lnTo>
                    <a:pt x="1017269" y="342900"/>
                  </a:lnTo>
                  <a:lnTo>
                    <a:pt x="980439" y="341630"/>
                  </a:lnTo>
                  <a:lnTo>
                    <a:pt x="904239" y="341630"/>
                  </a:lnTo>
                  <a:lnTo>
                    <a:pt x="791210" y="349250"/>
                  </a:lnTo>
                  <a:lnTo>
                    <a:pt x="715010" y="359410"/>
                  </a:lnTo>
                  <a:lnTo>
                    <a:pt x="641350" y="373380"/>
                  </a:lnTo>
                  <a:lnTo>
                    <a:pt x="603250" y="382270"/>
                  </a:lnTo>
                  <a:lnTo>
                    <a:pt x="530860" y="401320"/>
                  </a:lnTo>
                  <a:lnTo>
                    <a:pt x="494029" y="412750"/>
                  </a:lnTo>
                  <a:lnTo>
                    <a:pt x="422910" y="438150"/>
                  </a:lnTo>
                  <a:lnTo>
                    <a:pt x="387350" y="452120"/>
                  </a:lnTo>
                  <a:lnTo>
                    <a:pt x="318769" y="482600"/>
                  </a:lnTo>
                  <a:lnTo>
                    <a:pt x="250189" y="516890"/>
                  </a:lnTo>
                  <a:lnTo>
                    <a:pt x="184150" y="554990"/>
                  </a:lnTo>
                  <a:lnTo>
                    <a:pt x="152400" y="574040"/>
                  </a:lnTo>
                  <a:lnTo>
                    <a:pt x="120650" y="595630"/>
                  </a:lnTo>
                  <a:lnTo>
                    <a:pt x="90169" y="617220"/>
                  </a:lnTo>
                  <a:lnTo>
                    <a:pt x="29210" y="662940"/>
                  </a:lnTo>
                  <a:lnTo>
                    <a:pt x="0" y="687070"/>
                  </a:lnTo>
                  <a:lnTo>
                    <a:pt x="316229" y="1062990"/>
                  </a:lnTo>
                  <a:lnTo>
                    <a:pt x="358139" y="1029970"/>
                  </a:lnTo>
                  <a:lnTo>
                    <a:pt x="402589" y="999490"/>
                  </a:lnTo>
                  <a:lnTo>
                    <a:pt x="447039" y="970280"/>
                  </a:lnTo>
                  <a:lnTo>
                    <a:pt x="495300" y="944880"/>
                  </a:lnTo>
                  <a:lnTo>
                    <a:pt x="543560" y="920750"/>
                  </a:lnTo>
                  <a:lnTo>
                    <a:pt x="591819" y="900430"/>
                  </a:lnTo>
                  <a:lnTo>
                    <a:pt x="642619" y="882650"/>
                  </a:lnTo>
                  <a:lnTo>
                    <a:pt x="694689" y="866140"/>
                  </a:lnTo>
                  <a:lnTo>
                    <a:pt x="746760" y="854710"/>
                  </a:lnTo>
                  <a:lnTo>
                    <a:pt x="800100" y="844550"/>
                  </a:lnTo>
                  <a:lnTo>
                    <a:pt x="853439" y="838200"/>
                  </a:lnTo>
                  <a:lnTo>
                    <a:pt x="906779" y="834390"/>
                  </a:lnTo>
                  <a:lnTo>
                    <a:pt x="960119" y="833120"/>
                  </a:lnTo>
                  <a:lnTo>
                    <a:pt x="1013460" y="835660"/>
                  </a:lnTo>
                  <a:lnTo>
                    <a:pt x="1068069" y="840740"/>
                  </a:lnTo>
                  <a:lnTo>
                    <a:pt x="1120139" y="848360"/>
                  </a:lnTo>
                  <a:lnTo>
                    <a:pt x="1056639" y="1211580"/>
                  </a:lnTo>
                  <a:lnTo>
                    <a:pt x="1769110" y="712470"/>
                  </a:lnTo>
                  <a:lnTo>
                    <a:pt x="1270000" y="0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23309" y="1579879"/>
              <a:ext cx="1769110" cy="1211580"/>
            </a:xfrm>
            <a:custGeom>
              <a:avLst/>
              <a:gdLst/>
              <a:ahLst/>
              <a:cxnLst/>
              <a:rect l="l" t="t" r="r" b="b"/>
              <a:pathLst>
                <a:path w="1769110" h="1211580">
                  <a:moveTo>
                    <a:pt x="1120139" y="848360"/>
                  </a:moveTo>
                  <a:lnTo>
                    <a:pt x="1068069" y="840740"/>
                  </a:lnTo>
                  <a:lnTo>
                    <a:pt x="1013460" y="835660"/>
                  </a:lnTo>
                  <a:lnTo>
                    <a:pt x="960119" y="833120"/>
                  </a:lnTo>
                  <a:lnTo>
                    <a:pt x="906779" y="834390"/>
                  </a:lnTo>
                  <a:lnTo>
                    <a:pt x="853439" y="838200"/>
                  </a:lnTo>
                  <a:lnTo>
                    <a:pt x="800100" y="844550"/>
                  </a:lnTo>
                  <a:lnTo>
                    <a:pt x="746760" y="854710"/>
                  </a:lnTo>
                  <a:lnTo>
                    <a:pt x="694689" y="866140"/>
                  </a:lnTo>
                  <a:lnTo>
                    <a:pt x="642619" y="882650"/>
                  </a:lnTo>
                  <a:lnTo>
                    <a:pt x="591819" y="900430"/>
                  </a:lnTo>
                  <a:lnTo>
                    <a:pt x="543560" y="920750"/>
                  </a:lnTo>
                  <a:lnTo>
                    <a:pt x="495300" y="944880"/>
                  </a:lnTo>
                  <a:lnTo>
                    <a:pt x="447039" y="970280"/>
                  </a:lnTo>
                  <a:lnTo>
                    <a:pt x="402589" y="999490"/>
                  </a:lnTo>
                  <a:lnTo>
                    <a:pt x="358139" y="1029970"/>
                  </a:lnTo>
                  <a:lnTo>
                    <a:pt x="316229" y="1062990"/>
                  </a:lnTo>
                  <a:lnTo>
                    <a:pt x="0" y="687070"/>
                  </a:lnTo>
                  <a:lnTo>
                    <a:pt x="29210" y="662940"/>
                  </a:lnTo>
                  <a:lnTo>
                    <a:pt x="59689" y="640080"/>
                  </a:lnTo>
                  <a:lnTo>
                    <a:pt x="90169" y="617220"/>
                  </a:lnTo>
                  <a:lnTo>
                    <a:pt x="120650" y="595630"/>
                  </a:lnTo>
                  <a:lnTo>
                    <a:pt x="152400" y="574040"/>
                  </a:lnTo>
                  <a:lnTo>
                    <a:pt x="184150" y="554990"/>
                  </a:lnTo>
                  <a:lnTo>
                    <a:pt x="217169" y="534670"/>
                  </a:lnTo>
                  <a:lnTo>
                    <a:pt x="250189" y="516890"/>
                  </a:lnTo>
                  <a:lnTo>
                    <a:pt x="284479" y="499110"/>
                  </a:lnTo>
                  <a:lnTo>
                    <a:pt x="318769" y="482600"/>
                  </a:lnTo>
                  <a:lnTo>
                    <a:pt x="353060" y="467360"/>
                  </a:lnTo>
                  <a:lnTo>
                    <a:pt x="387350" y="452120"/>
                  </a:lnTo>
                  <a:lnTo>
                    <a:pt x="422910" y="438150"/>
                  </a:lnTo>
                  <a:lnTo>
                    <a:pt x="494029" y="412750"/>
                  </a:lnTo>
                  <a:lnTo>
                    <a:pt x="530860" y="401320"/>
                  </a:lnTo>
                  <a:lnTo>
                    <a:pt x="567689" y="391160"/>
                  </a:lnTo>
                  <a:lnTo>
                    <a:pt x="641350" y="373380"/>
                  </a:lnTo>
                  <a:lnTo>
                    <a:pt x="715010" y="359410"/>
                  </a:lnTo>
                  <a:lnTo>
                    <a:pt x="753110" y="354330"/>
                  </a:lnTo>
                  <a:lnTo>
                    <a:pt x="791210" y="349250"/>
                  </a:lnTo>
                  <a:lnTo>
                    <a:pt x="828039" y="346710"/>
                  </a:lnTo>
                  <a:lnTo>
                    <a:pt x="866139" y="344170"/>
                  </a:lnTo>
                  <a:lnTo>
                    <a:pt x="904239" y="341630"/>
                  </a:lnTo>
                  <a:lnTo>
                    <a:pt x="942339" y="341630"/>
                  </a:lnTo>
                  <a:lnTo>
                    <a:pt x="980439" y="341630"/>
                  </a:lnTo>
                  <a:lnTo>
                    <a:pt x="1017269" y="342900"/>
                  </a:lnTo>
                  <a:lnTo>
                    <a:pt x="1055369" y="345440"/>
                  </a:lnTo>
                  <a:lnTo>
                    <a:pt x="1093469" y="347980"/>
                  </a:lnTo>
                  <a:lnTo>
                    <a:pt x="1131569" y="351790"/>
                  </a:lnTo>
                  <a:lnTo>
                    <a:pt x="1168400" y="356870"/>
                  </a:lnTo>
                  <a:lnTo>
                    <a:pt x="1206500" y="363220"/>
                  </a:lnTo>
                  <a:lnTo>
                    <a:pt x="1270000" y="0"/>
                  </a:lnTo>
                  <a:lnTo>
                    <a:pt x="1769110" y="712470"/>
                  </a:lnTo>
                  <a:lnTo>
                    <a:pt x="1056639" y="1211580"/>
                  </a:lnTo>
                  <a:lnTo>
                    <a:pt x="1120139" y="84836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6184900" y="5727700"/>
            <a:ext cx="1014094" cy="1529715"/>
            <a:chOff x="5444897" y="3834537"/>
            <a:chExt cx="1014094" cy="1529715"/>
          </a:xfrm>
        </p:grpSpPr>
        <p:sp>
          <p:nvSpPr>
            <p:cNvPr id="7" name="object 7"/>
            <p:cNvSpPr/>
            <p:nvPr/>
          </p:nvSpPr>
          <p:spPr>
            <a:xfrm>
              <a:off x="5449569" y="3839209"/>
              <a:ext cx="1004569" cy="1520190"/>
            </a:xfrm>
            <a:custGeom>
              <a:avLst/>
              <a:gdLst/>
              <a:ahLst/>
              <a:cxnLst/>
              <a:rect l="l" t="t" r="r" b="b"/>
              <a:pathLst>
                <a:path w="1004570" h="1520189">
                  <a:moveTo>
                    <a:pt x="981709" y="0"/>
                  </a:moveTo>
                  <a:lnTo>
                    <a:pt x="497839" y="86359"/>
                  </a:lnTo>
                  <a:lnTo>
                    <a:pt x="505459" y="139700"/>
                  </a:lnTo>
                  <a:lnTo>
                    <a:pt x="510539" y="193039"/>
                  </a:lnTo>
                  <a:lnTo>
                    <a:pt x="511809" y="246379"/>
                  </a:lnTo>
                  <a:lnTo>
                    <a:pt x="511809" y="300989"/>
                  </a:lnTo>
                  <a:lnTo>
                    <a:pt x="508000" y="354329"/>
                  </a:lnTo>
                  <a:lnTo>
                    <a:pt x="500379" y="406400"/>
                  </a:lnTo>
                  <a:lnTo>
                    <a:pt x="491489" y="459739"/>
                  </a:lnTo>
                  <a:lnTo>
                    <a:pt x="478789" y="511809"/>
                  </a:lnTo>
                  <a:lnTo>
                    <a:pt x="463550" y="563879"/>
                  </a:lnTo>
                  <a:lnTo>
                    <a:pt x="445769" y="614679"/>
                  </a:lnTo>
                  <a:lnTo>
                    <a:pt x="424179" y="664209"/>
                  </a:lnTo>
                  <a:lnTo>
                    <a:pt x="401319" y="712469"/>
                  </a:lnTo>
                  <a:lnTo>
                    <a:pt x="374650" y="759459"/>
                  </a:lnTo>
                  <a:lnTo>
                    <a:pt x="346709" y="803909"/>
                  </a:lnTo>
                  <a:lnTo>
                    <a:pt x="314959" y="848359"/>
                  </a:lnTo>
                  <a:lnTo>
                    <a:pt x="281939" y="890269"/>
                  </a:lnTo>
                  <a:lnTo>
                    <a:pt x="0" y="652779"/>
                  </a:lnTo>
                  <a:lnTo>
                    <a:pt x="74929" y="1520189"/>
                  </a:lnTo>
                  <a:lnTo>
                    <a:pt x="942339" y="1443989"/>
                  </a:lnTo>
                  <a:lnTo>
                    <a:pt x="659129" y="1206500"/>
                  </a:lnTo>
                  <a:lnTo>
                    <a:pt x="683259" y="1177289"/>
                  </a:lnTo>
                  <a:lnTo>
                    <a:pt x="728979" y="1116329"/>
                  </a:lnTo>
                  <a:lnTo>
                    <a:pt x="772159" y="1054100"/>
                  </a:lnTo>
                  <a:lnTo>
                    <a:pt x="829309" y="956309"/>
                  </a:lnTo>
                  <a:lnTo>
                    <a:pt x="847089" y="922019"/>
                  </a:lnTo>
                  <a:lnTo>
                    <a:pt x="894079" y="819150"/>
                  </a:lnTo>
                  <a:lnTo>
                    <a:pt x="908050" y="783589"/>
                  </a:lnTo>
                  <a:lnTo>
                    <a:pt x="933450" y="712469"/>
                  </a:lnTo>
                  <a:lnTo>
                    <a:pt x="944879" y="675639"/>
                  </a:lnTo>
                  <a:lnTo>
                    <a:pt x="955039" y="638809"/>
                  </a:lnTo>
                  <a:lnTo>
                    <a:pt x="979169" y="528319"/>
                  </a:lnTo>
                  <a:lnTo>
                    <a:pt x="991869" y="453389"/>
                  </a:lnTo>
                  <a:lnTo>
                    <a:pt x="1003300" y="340359"/>
                  </a:lnTo>
                  <a:lnTo>
                    <a:pt x="1004569" y="302259"/>
                  </a:lnTo>
                  <a:lnTo>
                    <a:pt x="1004569" y="226059"/>
                  </a:lnTo>
                  <a:lnTo>
                    <a:pt x="1003300" y="187959"/>
                  </a:lnTo>
                  <a:lnTo>
                    <a:pt x="998219" y="113029"/>
                  </a:lnTo>
                  <a:lnTo>
                    <a:pt x="988059" y="38100"/>
                  </a:lnTo>
                  <a:lnTo>
                    <a:pt x="981709" y="0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449569" y="3839209"/>
              <a:ext cx="1004569" cy="1520190"/>
            </a:xfrm>
            <a:custGeom>
              <a:avLst/>
              <a:gdLst/>
              <a:ahLst/>
              <a:cxnLst/>
              <a:rect l="l" t="t" r="r" b="b"/>
              <a:pathLst>
                <a:path w="1004570" h="1520189">
                  <a:moveTo>
                    <a:pt x="281939" y="890269"/>
                  </a:moveTo>
                  <a:lnTo>
                    <a:pt x="314959" y="848359"/>
                  </a:lnTo>
                  <a:lnTo>
                    <a:pt x="346709" y="803909"/>
                  </a:lnTo>
                  <a:lnTo>
                    <a:pt x="374650" y="759459"/>
                  </a:lnTo>
                  <a:lnTo>
                    <a:pt x="401319" y="712469"/>
                  </a:lnTo>
                  <a:lnTo>
                    <a:pt x="424179" y="664209"/>
                  </a:lnTo>
                  <a:lnTo>
                    <a:pt x="445769" y="614679"/>
                  </a:lnTo>
                  <a:lnTo>
                    <a:pt x="463550" y="563879"/>
                  </a:lnTo>
                  <a:lnTo>
                    <a:pt x="478789" y="511809"/>
                  </a:lnTo>
                  <a:lnTo>
                    <a:pt x="491489" y="459739"/>
                  </a:lnTo>
                  <a:lnTo>
                    <a:pt x="500379" y="406400"/>
                  </a:lnTo>
                  <a:lnTo>
                    <a:pt x="508000" y="354329"/>
                  </a:lnTo>
                  <a:lnTo>
                    <a:pt x="511809" y="300989"/>
                  </a:lnTo>
                  <a:lnTo>
                    <a:pt x="511809" y="246379"/>
                  </a:lnTo>
                  <a:lnTo>
                    <a:pt x="510539" y="193039"/>
                  </a:lnTo>
                  <a:lnTo>
                    <a:pt x="505459" y="139700"/>
                  </a:lnTo>
                  <a:lnTo>
                    <a:pt x="497839" y="86359"/>
                  </a:lnTo>
                  <a:lnTo>
                    <a:pt x="981709" y="0"/>
                  </a:lnTo>
                  <a:lnTo>
                    <a:pt x="988059" y="38100"/>
                  </a:lnTo>
                  <a:lnTo>
                    <a:pt x="993139" y="74929"/>
                  </a:lnTo>
                  <a:lnTo>
                    <a:pt x="998219" y="113029"/>
                  </a:lnTo>
                  <a:lnTo>
                    <a:pt x="1000759" y="151129"/>
                  </a:lnTo>
                  <a:lnTo>
                    <a:pt x="1003300" y="187959"/>
                  </a:lnTo>
                  <a:lnTo>
                    <a:pt x="1004569" y="226059"/>
                  </a:lnTo>
                  <a:lnTo>
                    <a:pt x="1004569" y="264159"/>
                  </a:lnTo>
                  <a:lnTo>
                    <a:pt x="1004569" y="302259"/>
                  </a:lnTo>
                  <a:lnTo>
                    <a:pt x="1003300" y="340359"/>
                  </a:lnTo>
                  <a:lnTo>
                    <a:pt x="999489" y="378459"/>
                  </a:lnTo>
                  <a:lnTo>
                    <a:pt x="995679" y="416559"/>
                  </a:lnTo>
                  <a:lnTo>
                    <a:pt x="985519" y="491489"/>
                  </a:lnTo>
                  <a:lnTo>
                    <a:pt x="971550" y="565150"/>
                  </a:lnTo>
                  <a:lnTo>
                    <a:pt x="955039" y="638809"/>
                  </a:lnTo>
                  <a:lnTo>
                    <a:pt x="944879" y="675639"/>
                  </a:lnTo>
                  <a:lnTo>
                    <a:pt x="933450" y="712469"/>
                  </a:lnTo>
                  <a:lnTo>
                    <a:pt x="920750" y="748029"/>
                  </a:lnTo>
                  <a:lnTo>
                    <a:pt x="908050" y="783589"/>
                  </a:lnTo>
                  <a:lnTo>
                    <a:pt x="894079" y="819150"/>
                  </a:lnTo>
                  <a:lnTo>
                    <a:pt x="878839" y="853439"/>
                  </a:lnTo>
                  <a:lnTo>
                    <a:pt x="863600" y="887729"/>
                  </a:lnTo>
                  <a:lnTo>
                    <a:pt x="847089" y="922019"/>
                  </a:lnTo>
                  <a:lnTo>
                    <a:pt x="829309" y="956309"/>
                  </a:lnTo>
                  <a:lnTo>
                    <a:pt x="810259" y="989329"/>
                  </a:lnTo>
                  <a:lnTo>
                    <a:pt x="791209" y="1022350"/>
                  </a:lnTo>
                  <a:lnTo>
                    <a:pt x="750569" y="1085850"/>
                  </a:lnTo>
                  <a:lnTo>
                    <a:pt x="706119" y="1148079"/>
                  </a:lnTo>
                  <a:lnTo>
                    <a:pt x="659129" y="1206500"/>
                  </a:lnTo>
                  <a:lnTo>
                    <a:pt x="942339" y="1443989"/>
                  </a:lnTo>
                  <a:lnTo>
                    <a:pt x="74929" y="1520189"/>
                  </a:lnTo>
                  <a:lnTo>
                    <a:pt x="0" y="652779"/>
                  </a:lnTo>
                  <a:lnTo>
                    <a:pt x="281939" y="890269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3169920" y="5831840"/>
            <a:ext cx="1406525" cy="1553845"/>
            <a:chOff x="2429917" y="3938677"/>
            <a:chExt cx="1406525" cy="1553845"/>
          </a:xfrm>
        </p:grpSpPr>
        <p:sp>
          <p:nvSpPr>
            <p:cNvPr id="10" name="object 10"/>
            <p:cNvSpPr/>
            <p:nvPr/>
          </p:nvSpPr>
          <p:spPr>
            <a:xfrm>
              <a:off x="2434590" y="3943350"/>
              <a:ext cx="1397000" cy="1544320"/>
            </a:xfrm>
            <a:custGeom>
              <a:avLst/>
              <a:gdLst/>
              <a:ahLst/>
              <a:cxnLst/>
              <a:rect l="l" t="t" r="r" b="b"/>
              <a:pathLst>
                <a:path w="1397000" h="1544320">
                  <a:moveTo>
                    <a:pt x="367030" y="0"/>
                  </a:moveTo>
                  <a:lnTo>
                    <a:pt x="0" y="787400"/>
                  </a:lnTo>
                  <a:lnTo>
                    <a:pt x="346710" y="661669"/>
                  </a:lnTo>
                  <a:lnTo>
                    <a:pt x="374650" y="732789"/>
                  </a:lnTo>
                  <a:lnTo>
                    <a:pt x="422910" y="835660"/>
                  </a:lnTo>
                  <a:lnTo>
                    <a:pt x="478790" y="934719"/>
                  </a:lnTo>
                  <a:lnTo>
                    <a:pt x="520700" y="998219"/>
                  </a:lnTo>
                  <a:lnTo>
                    <a:pt x="565150" y="1059180"/>
                  </a:lnTo>
                  <a:lnTo>
                    <a:pt x="613410" y="1117600"/>
                  </a:lnTo>
                  <a:lnTo>
                    <a:pt x="689610" y="1201420"/>
                  </a:lnTo>
                  <a:lnTo>
                    <a:pt x="717550" y="1228089"/>
                  </a:lnTo>
                  <a:lnTo>
                    <a:pt x="802640" y="1303020"/>
                  </a:lnTo>
                  <a:lnTo>
                    <a:pt x="894080" y="1371600"/>
                  </a:lnTo>
                  <a:lnTo>
                    <a:pt x="957580" y="1412240"/>
                  </a:lnTo>
                  <a:lnTo>
                    <a:pt x="1022350" y="1450340"/>
                  </a:lnTo>
                  <a:lnTo>
                    <a:pt x="1056639" y="1468120"/>
                  </a:lnTo>
                  <a:lnTo>
                    <a:pt x="1089660" y="1485900"/>
                  </a:lnTo>
                  <a:lnTo>
                    <a:pt x="1123950" y="1501140"/>
                  </a:lnTo>
                  <a:lnTo>
                    <a:pt x="1159510" y="1517650"/>
                  </a:lnTo>
                  <a:lnTo>
                    <a:pt x="1193800" y="1531620"/>
                  </a:lnTo>
                  <a:lnTo>
                    <a:pt x="1229360" y="1544320"/>
                  </a:lnTo>
                  <a:lnTo>
                    <a:pt x="1397000" y="1082039"/>
                  </a:lnTo>
                  <a:lnTo>
                    <a:pt x="1347470" y="1062989"/>
                  </a:lnTo>
                  <a:lnTo>
                    <a:pt x="1299210" y="1040130"/>
                  </a:lnTo>
                  <a:lnTo>
                    <a:pt x="1250950" y="1014730"/>
                  </a:lnTo>
                  <a:lnTo>
                    <a:pt x="1205230" y="986789"/>
                  </a:lnTo>
                  <a:lnTo>
                    <a:pt x="1160780" y="957580"/>
                  </a:lnTo>
                  <a:lnTo>
                    <a:pt x="1118870" y="924560"/>
                  </a:lnTo>
                  <a:lnTo>
                    <a:pt x="1076960" y="890269"/>
                  </a:lnTo>
                  <a:lnTo>
                    <a:pt x="1037589" y="853439"/>
                  </a:lnTo>
                  <a:lnTo>
                    <a:pt x="1000760" y="814069"/>
                  </a:lnTo>
                  <a:lnTo>
                    <a:pt x="966470" y="772160"/>
                  </a:lnTo>
                  <a:lnTo>
                    <a:pt x="933450" y="730250"/>
                  </a:lnTo>
                  <a:lnTo>
                    <a:pt x="904239" y="685800"/>
                  </a:lnTo>
                  <a:lnTo>
                    <a:pt x="876300" y="640080"/>
                  </a:lnTo>
                  <a:lnTo>
                    <a:pt x="850900" y="591819"/>
                  </a:lnTo>
                  <a:lnTo>
                    <a:pt x="829310" y="543560"/>
                  </a:lnTo>
                  <a:lnTo>
                    <a:pt x="808990" y="492760"/>
                  </a:lnTo>
                  <a:lnTo>
                    <a:pt x="1156970" y="367030"/>
                  </a:lnTo>
                  <a:lnTo>
                    <a:pt x="367030" y="0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434590" y="3943350"/>
              <a:ext cx="1397000" cy="1544320"/>
            </a:xfrm>
            <a:custGeom>
              <a:avLst/>
              <a:gdLst/>
              <a:ahLst/>
              <a:cxnLst/>
              <a:rect l="l" t="t" r="r" b="b"/>
              <a:pathLst>
                <a:path w="1397000" h="1544320">
                  <a:moveTo>
                    <a:pt x="808990" y="492760"/>
                  </a:moveTo>
                  <a:lnTo>
                    <a:pt x="829310" y="543560"/>
                  </a:lnTo>
                  <a:lnTo>
                    <a:pt x="850900" y="591819"/>
                  </a:lnTo>
                  <a:lnTo>
                    <a:pt x="876300" y="640080"/>
                  </a:lnTo>
                  <a:lnTo>
                    <a:pt x="904239" y="685800"/>
                  </a:lnTo>
                  <a:lnTo>
                    <a:pt x="933450" y="730250"/>
                  </a:lnTo>
                  <a:lnTo>
                    <a:pt x="966470" y="772160"/>
                  </a:lnTo>
                  <a:lnTo>
                    <a:pt x="1000760" y="814069"/>
                  </a:lnTo>
                  <a:lnTo>
                    <a:pt x="1037589" y="853439"/>
                  </a:lnTo>
                  <a:lnTo>
                    <a:pt x="1076960" y="890269"/>
                  </a:lnTo>
                  <a:lnTo>
                    <a:pt x="1118870" y="924560"/>
                  </a:lnTo>
                  <a:lnTo>
                    <a:pt x="1160780" y="957580"/>
                  </a:lnTo>
                  <a:lnTo>
                    <a:pt x="1205230" y="986789"/>
                  </a:lnTo>
                  <a:lnTo>
                    <a:pt x="1250950" y="1014730"/>
                  </a:lnTo>
                  <a:lnTo>
                    <a:pt x="1299210" y="1040130"/>
                  </a:lnTo>
                  <a:lnTo>
                    <a:pt x="1347470" y="1062989"/>
                  </a:lnTo>
                  <a:lnTo>
                    <a:pt x="1397000" y="1082039"/>
                  </a:lnTo>
                  <a:lnTo>
                    <a:pt x="1229360" y="1544320"/>
                  </a:lnTo>
                  <a:lnTo>
                    <a:pt x="1193800" y="1531620"/>
                  </a:lnTo>
                  <a:lnTo>
                    <a:pt x="1159510" y="1517650"/>
                  </a:lnTo>
                  <a:lnTo>
                    <a:pt x="1123950" y="1501140"/>
                  </a:lnTo>
                  <a:lnTo>
                    <a:pt x="1089660" y="1485900"/>
                  </a:lnTo>
                  <a:lnTo>
                    <a:pt x="1056639" y="1468120"/>
                  </a:lnTo>
                  <a:lnTo>
                    <a:pt x="1022350" y="1450340"/>
                  </a:lnTo>
                  <a:lnTo>
                    <a:pt x="989330" y="1431290"/>
                  </a:lnTo>
                  <a:lnTo>
                    <a:pt x="957580" y="1412240"/>
                  </a:lnTo>
                  <a:lnTo>
                    <a:pt x="925830" y="1391920"/>
                  </a:lnTo>
                  <a:lnTo>
                    <a:pt x="894080" y="1371600"/>
                  </a:lnTo>
                  <a:lnTo>
                    <a:pt x="863600" y="1348740"/>
                  </a:lnTo>
                  <a:lnTo>
                    <a:pt x="833120" y="1325880"/>
                  </a:lnTo>
                  <a:lnTo>
                    <a:pt x="802640" y="1303020"/>
                  </a:lnTo>
                  <a:lnTo>
                    <a:pt x="745490" y="1253489"/>
                  </a:lnTo>
                  <a:lnTo>
                    <a:pt x="689610" y="1201420"/>
                  </a:lnTo>
                  <a:lnTo>
                    <a:pt x="638810" y="1145539"/>
                  </a:lnTo>
                  <a:lnTo>
                    <a:pt x="613410" y="1117600"/>
                  </a:lnTo>
                  <a:lnTo>
                    <a:pt x="589280" y="1088389"/>
                  </a:lnTo>
                  <a:lnTo>
                    <a:pt x="565150" y="1059180"/>
                  </a:lnTo>
                  <a:lnTo>
                    <a:pt x="542290" y="1028700"/>
                  </a:lnTo>
                  <a:lnTo>
                    <a:pt x="520700" y="998219"/>
                  </a:lnTo>
                  <a:lnTo>
                    <a:pt x="499110" y="966469"/>
                  </a:lnTo>
                  <a:lnTo>
                    <a:pt x="478790" y="934719"/>
                  </a:lnTo>
                  <a:lnTo>
                    <a:pt x="459740" y="901700"/>
                  </a:lnTo>
                  <a:lnTo>
                    <a:pt x="440690" y="868680"/>
                  </a:lnTo>
                  <a:lnTo>
                    <a:pt x="406400" y="801369"/>
                  </a:lnTo>
                  <a:lnTo>
                    <a:pt x="374650" y="732789"/>
                  </a:lnTo>
                  <a:lnTo>
                    <a:pt x="360680" y="697230"/>
                  </a:lnTo>
                  <a:lnTo>
                    <a:pt x="346710" y="661669"/>
                  </a:lnTo>
                  <a:lnTo>
                    <a:pt x="0" y="787400"/>
                  </a:lnTo>
                  <a:lnTo>
                    <a:pt x="367030" y="0"/>
                  </a:lnTo>
                  <a:lnTo>
                    <a:pt x="1156970" y="367030"/>
                  </a:lnTo>
                  <a:lnTo>
                    <a:pt x="808990" y="49276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195923" y="4798922"/>
            <a:ext cx="103949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latin typeface="Arial"/>
                <a:cs typeface="Arial"/>
              </a:rPr>
              <a:t>S</a:t>
            </a:r>
            <a:r>
              <a:rPr sz="1800" spc="-5" dirty="0">
                <a:latin typeface="Arial"/>
                <a:cs typeface="Arial"/>
              </a:rPr>
              <a:t>up</a:t>
            </a:r>
            <a:r>
              <a:rPr sz="1800" spc="-15" dirty="0">
                <a:latin typeface="Arial"/>
                <a:cs typeface="Arial"/>
              </a:rPr>
              <a:t>e</a:t>
            </a:r>
            <a:r>
              <a:rPr sz="1800" dirty="0">
                <a:latin typeface="Arial"/>
                <a:cs typeface="Arial"/>
              </a:rPr>
              <a:t>r</a:t>
            </a:r>
            <a:r>
              <a:rPr sz="1800" spc="5" dirty="0">
                <a:latin typeface="Arial"/>
                <a:cs typeface="Arial"/>
              </a:rPr>
              <a:t>f</a:t>
            </a:r>
            <a:r>
              <a:rPr sz="1800" spc="-10" dirty="0">
                <a:latin typeface="Arial"/>
                <a:cs typeface="Arial"/>
              </a:rPr>
              <a:t>i</a:t>
            </a:r>
            <a:r>
              <a:rPr sz="1800" dirty="0">
                <a:latin typeface="Arial"/>
                <a:cs typeface="Arial"/>
              </a:rPr>
              <a:t>cie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47793" y="6677253"/>
            <a:ext cx="1330325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Demanda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de  </a:t>
            </a:r>
            <a:r>
              <a:rPr sz="1800" spc="-5" dirty="0">
                <a:latin typeface="Arial"/>
                <a:cs typeface="Arial"/>
              </a:rPr>
              <a:t>Potencia  </a:t>
            </a:r>
            <a:r>
              <a:rPr sz="1800" spc="-10" dirty="0">
                <a:latin typeface="Arial"/>
                <a:cs typeface="Arial"/>
              </a:rPr>
              <a:t>Máxima  </a:t>
            </a:r>
            <a:r>
              <a:rPr sz="1800" spc="-5" dirty="0">
                <a:latin typeface="Arial"/>
                <a:cs typeface="Arial"/>
              </a:rPr>
              <a:t>Simultánea  (DPMS)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94913" y="4661763"/>
            <a:ext cx="14331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27329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Grado </a:t>
            </a:r>
            <a:r>
              <a:rPr sz="1800" spc="-10" dirty="0">
                <a:latin typeface="Arial"/>
                <a:cs typeface="Arial"/>
              </a:rPr>
              <a:t>de  </a:t>
            </a:r>
            <a:r>
              <a:rPr sz="1800" spc="-5" dirty="0">
                <a:latin typeface="Arial"/>
                <a:cs typeface="Arial"/>
              </a:rPr>
              <a:t>E</a:t>
            </a:r>
            <a:r>
              <a:rPr sz="1800" spc="-15" dirty="0">
                <a:latin typeface="Arial"/>
                <a:cs typeface="Arial"/>
              </a:rPr>
              <a:t>l</a:t>
            </a:r>
            <a:r>
              <a:rPr sz="1800" spc="-5" dirty="0">
                <a:latin typeface="Arial"/>
                <a:cs typeface="Arial"/>
              </a:rPr>
              <a:t>ec</a:t>
            </a:r>
            <a:r>
              <a:rPr sz="1800" spc="5" dirty="0">
                <a:latin typeface="Arial"/>
                <a:cs typeface="Arial"/>
              </a:rPr>
              <a:t>t</a:t>
            </a:r>
            <a:r>
              <a:rPr sz="1800" spc="-10" dirty="0">
                <a:latin typeface="Arial"/>
                <a:cs typeface="Arial"/>
              </a:rPr>
              <a:t>r</a:t>
            </a:r>
            <a:r>
              <a:rPr sz="1800" spc="-5" dirty="0">
                <a:latin typeface="Arial"/>
                <a:cs typeface="Arial"/>
              </a:rPr>
              <a:t>i</a:t>
            </a:r>
            <a:r>
              <a:rPr sz="1800" spc="5" dirty="0">
                <a:latin typeface="Arial"/>
                <a:cs typeface="Arial"/>
              </a:rPr>
              <a:t>f</a:t>
            </a:r>
            <a:r>
              <a:rPr sz="1800" spc="-10" dirty="0">
                <a:latin typeface="Arial"/>
                <a:cs typeface="Arial"/>
              </a:rPr>
              <a:t>i</a:t>
            </a:r>
            <a:r>
              <a:rPr sz="1800" dirty="0">
                <a:latin typeface="Arial"/>
                <a:cs typeface="Arial"/>
              </a:rPr>
              <a:t>cac</a:t>
            </a:r>
            <a:r>
              <a:rPr sz="1800" spc="-10" dirty="0">
                <a:latin typeface="Arial"/>
                <a:cs typeface="Arial"/>
              </a:rPr>
              <a:t>i</a:t>
            </a:r>
            <a:r>
              <a:rPr sz="1800" spc="-5" dirty="0">
                <a:latin typeface="Arial"/>
                <a:cs typeface="Arial"/>
              </a:rPr>
              <a:t>ón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15869" y="967740"/>
            <a:ext cx="595566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/>
              <a:t>Grado de</a:t>
            </a:r>
            <a:r>
              <a:rPr sz="4400" spc="-55" dirty="0"/>
              <a:t> </a:t>
            </a:r>
            <a:r>
              <a:rPr sz="4400" spc="-5" dirty="0"/>
              <a:t>Electrificación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1003300" y="2070100"/>
            <a:ext cx="8763000" cy="6934200"/>
          </a:xfrm>
          <a:custGeom>
            <a:avLst/>
            <a:gdLst/>
            <a:ahLst/>
            <a:cxnLst/>
            <a:rect l="l" t="t" r="r" b="b"/>
            <a:pathLst>
              <a:path w="8229600" h="4526280">
                <a:moveTo>
                  <a:pt x="8229600" y="0"/>
                </a:moveTo>
                <a:lnTo>
                  <a:pt x="0" y="0"/>
                </a:lnTo>
                <a:lnTo>
                  <a:pt x="0" y="4526280"/>
                </a:lnTo>
                <a:lnTo>
                  <a:pt x="8229600" y="4526280"/>
                </a:lnTo>
                <a:close/>
              </a:path>
            </a:pathLst>
          </a:custGeom>
          <a:solidFill>
            <a:srgbClr val="CCF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463040" y="2028190"/>
            <a:ext cx="1149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•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72639" y="2042159"/>
            <a:ext cx="6935470" cy="817880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12700" marR="5080">
              <a:lnSpc>
                <a:spcPts val="1920"/>
              </a:lnSpc>
              <a:spcBef>
                <a:spcPts val="560"/>
              </a:spcBef>
            </a:pPr>
            <a:r>
              <a:rPr sz="2000" spc="-5" dirty="0">
                <a:latin typeface="Arial"/>
                <a:cs typeface="Arial"/>
              </a:rPr>
              <a:t>Previo </a:t>
            </a:r>
            <a:r>
              <a:rPr sz="2000" dirty="0">
                <a:latin typeface="Arial"/>
                <a:cs typeface="Arial"/>
              </a:rPr>
              <a:t>a </a:t>
            </a:r>
            <a:r>
              <a:rPr sz="2000" spc="-5" dirty="0">
                <a:latin typeface="Arial"/>
                <a:cs typeface="Arial"/>
              </a:rPr>
              <a:t>realizar </a:t>
            </a:r>
            <a:r>
              <a:rPr sz="2000" dirty="0">
                <a:latin typeface="Arial"/>
                <a:cs typeface="Arial"/>
              </a:rPr>
              <a:t>el proceso </a:t>
            </a:r>
            <a:r>
              <a:rPr sz="2000" spc="-5" dirty="0">
                <a:latin typeface="Arial"/>
                <a:cs typeface="Arial"/>
              </a:rPr>
              <a:t>iterativo </a:t>
            </a:r>
            <a:r>
              <a:rPr sz="2000" dirty="0">
                <a:latin typeface="Arial"/>
                <a:cs typeface="Arial"/>
              </a:rPr>
              <a:t>se </a:t>
            </a:r>
            <a:r>
              <a:rPr sz="2000" spc="-5" dirty="0">
                <a:latin typeface="Arial"/>
                <a:cs typeface="Arial"/>
              </a:rPr>
              <a:t>debe </a:t>
            </a:r>
            <a:r>
              <a:rPr sz="2000" b="1" spc="-5" dirty="0">
                <a:latin typeface="Arial"/>
                <a:cs typeface="Arial"/>
              </a:rPr>
              <a:t>tipificar </a:t>
            </a:r>
            <a:r>
              <a:rPr sz="2000" b="1" dirty="0">
                <a:latin typeface="Arial"/>
                <a:cs typeface="Arial"/>
              </a:rPr>
              <a:t>el  </a:t>
            </a:r>
            <a:r>
              <a:rPr sz="2000" b="1" spc="-5" dirty="0">
                <a:latin typeface="Arial"/>
                <a:cs typeface="Arial"/>
              </a:rPr>
              <a:t>inmueble</a:t>
            </a:r>
            <a:r>
              <a:rPr sz="2000" spc="-5" dirty="0">
                <a:latin typeface="Arial"/>
                <a:cs typeface="Arial"/>
              </a:rPr>
              <a:t>, ya </a:t>
            </a:r>
            <a:r>
              <a:rPr sz="2000" dirty="0">
                <a:latin typeface="Arial"/>
                <a:cs typeface="Arial"/>
              </a:rPr>
              <a:t>que </a:t>
            </a:r>
            <a:r>
              <a:rPr sz="2000" spc="-5" dirty="0">
                <a:latin typeface="Arial"/>
                <a:cs typeface="Arial"/>
              </a:rPr>
              <a:t>los </a:t>
            </a:r>
            <a:r>
              <a:rPr sz="2000" dirty="0">
                <a:latin typeface="Arial"/>
                <a:cs typeface="Arial"/>
              </a:rPr>
              <a:t>dos </a:t>
            </a:r>
            <a:r>
              <a:rPr sz="2000" spc="-5" dirty="0">
                <a:latin typeface="Arial"/>
                <a:cs typeface="Arial"/>
              </a:rPr>
              <a:t>criterios </a:t>
            </a:r>
            <a:r>
              <a:rPr sz="2000" dirty="0">
                <a:latin typeface="Arial"/>
                <a:cs typeface="Arial"/>
              </a:rPr>
              <a:t>mencionados </a:t>
            </a:r>
            <a:r>
              <a:rPr sz="2000" spc="-5" dirty="0">
                <a:latin typeface="Arial"/>
                <a:cs typeface="Arial"/>
              </a:rPr>
              <a:t>varían </a:t>
            </a:r>
            <a:r>
              <a:rPr sz="2000" dirty="0">
                <a:latin typeface="Arial"/>
                <a:cs typeface="Arial"/>
              </a:rPr>
              <a:t>en su  </a:t>
            </a:r>
            <a:r>
              <a:rPr sz="2000" spc="-5" dirty="0">
                <a:latin typeface="Arial"/>
                <a:cs typeface="Arial"/>
              </a:rPr>
              <a:t>valor </a:t>
            </a:r>
            <a:r>
              <a:rPr sz="2000" dirty="0">
                <a:latin typeface="Arial"/>
                <a:cs typeface="Arial"/>
              </a:rPr>
              <a:t>según sea el </a:t>
            </a:r>
            <a:r>
              <a:rPr sz="2000" spc="-5" dirty="0">
                <a:latin typeface="Arial"/>
                <a:cs typeface="Arial"/>
              </a:rPr>
              <a:t>tipo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inmueble: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20239" y="3185159"/>
            <a:ext cx="7395209" cy="53476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5465" algn="l"/>
              </a:tabLst>
            </a:pPr>
            <a:r>
              <a:rPr sz="1800" spc="-5" dirty="0">
                <a:latin typeface="Arial"/>
                <a:cs typeface="Arial"/>
              </a:rPr>
              <a:t>1.	</a:t>
            </a:r>
            <a:r>
              <a:rPr sz="2000" spc="-10" dirty="0">
                <a:latin typeface="Arial"/>
                <a:cs typeface="Arial"/>
              </a:rPr>
              <a:t>Viviendas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(771.8.2</a:t>
            </a:r>
            <a:r>
              <a:rPr sz="2000" spc="-10" dirty="0" smtClean="0">
                <a:latin typeface="Arial"/>
                <a:cs typeface="Arial"/>
              </a:rPr>
              <a:t>).</a:t>
            </a:r>
            <a:endParaRPr lang="es-AR" sz="2000" spc="-10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5465" algn="l"/>
              </a:tabLst>
            </a:pPr>
            <a:endParaRPr sz="2000" dirty="0">
              <a:latin typeface="Arial"/>
              <a:cs typeface="Arial"/>
            </a:endParaRPr>
          </a:p>
          <a:p>
            <a:pPr marL="546100" marR="612140" indent="-533400">
              <a:lnSpc>
                <a:spcPts val="1730"/>
              </a:lnSpc>
              <a:spcBef>
                <a:spcPts val="425"/>
              </a:spcBef>
              <a:buAutoNum type="arabicPeriod" startAt="2"/>
              <a:tabLst>
                <a:tab pos="545465" algn="l"/>
                <a:tab pos="546100" algn="l"/>
              </a:tabLst>
            </a:pPr>
            <a:r>
              <a:rPr sz="2000" spc="-5" dirty="0">
                <a:latin typeface="Arial"/>
                <a:cs typeface="Arial"/>
              </a:rPr>
              <a:t>Oficinas </a:t>
            </a:r>
            <a:r>
              <a:rPr sz="2000" dirty="0">
                <a:latin typeface="Arial"/>
                <a:cs typeface="Arial"/>
              </a:rPr>
              <a:t>y </a:t>
            </a:r>
            <a:r>
              <a:rPr sz="2000" spc="-10" dirty="0">
                <a:latin typeface="Arial"/>
                <a:cs typeface="Arial"/>
              </a:rPr>
              <a:t>locales </a:t>
            </a:r>
            <a:r>
              <a:rPr sz="2000" spc="-5" dirty="0">
                <a:latin typeface="Arial"/>
                <a:cs typeface="Arial"/>
              </a:rPr>
              <a:t>en edificios </a:t>
            </a:r>
            <a:r>
              <a:rPr sz="2000" spc="-10" dirty="0">
                <a:latin typeface="Arial"/>
                <a:cs typeface="Arial"/>
              </a:rPr>
              <a:t>proyectados </a:t>
            </a:r>
            <a:r>
              <a:rPr sz="2000" spc="-5" dirty="0">
                <a:latin typeface="Arial"/>
                <a:cs typeface="Arial"/>
              </a:rPr>
              <a:t>originalmente </a:t>
            </a:r>
            <a:r>
              <a:rPr sz="2000" spc="-10" dirty="0">
                <a:latin typeface="Arial"/>
                <a:cs typeface="Arial"/>
              </a:rPr>
              <a:t>para  </a:t>
            </a:r>
            <a:r>
              <a:rPr sz="2000" spc="-5" dirty="0">
                <a:latin typeface="Arial"/>
                <a:cs typeface="Arial"/>
              </a:rPr>
              <a:t>viviendas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(771.8.3.1</a:t>
            </a:r>
            <a:r>
              <a:rPr sz="2000" spc="-5" dirty="0" smtClean="0">
                <a:latin typeface="Arial"/>
                <a:cs typeface="Arial"/>
              </a:rPr>
              <a:t>).</a:t>
            </a:r>
            <a:endParaRPr lang="es-AR" sz="2000" spc="-5" dirty="0" smtClean="0">
              <a:latin typeface="Arial"/>
              <a:cs typeface="Arial"/>
            </a:endParaRPr>
          </a:p>
          <a:p>
            <a:pPr marL="546100" marR="612140" indent="-533400">
              <a:lnSpc>
                <a:spcPts val="1730"/>
              </a:lnSpc>
              <a:spcBef>
                <a:spcPts val="425"/>
              </a:spcBef>
              <a:buAutoNum type="arabicPeriod" startAt="2"/>
              <a:tabLst>
                <a:tab pos="545465" algn="l"/>
                <a:tab pos="546100" algn="l"/>
              </a:tabLst>
            </a:pPr>
            <a:endParaRPr sz="2000" dirty="0">
              <a:latin typeface="Arial"/>
              <a:cs typeface="Arial"/>
            </a:endParaRPr>
          </a:p>
          <a:p>
            <a:pPr marL="546100" marR="5080" indent="-533400">
              <a:lnSpc>
                <a:spcPts val="1730"/>
              </a:lnSpc>
              <a:spcBef>
                <a:spcPts val="440"/>
              </a:spcBef>
              <a:buAutoNum type="arabicPeriod" startAt="2"/>
              <a:tabLst>
                <a:tab pos="545465" algn="l"/>
                <a:tab pos="546100" algn="l"/>
              </a:tabLst>
            </a:pPr>
            <a:r>
              <a:rPr sz="2000" spc="-5" dirty="0">
                <a:latin typeface="Arial"/>
                <a:cs typeface="Arial"/>
              </a:rPr>
              <a:t>Oficinas </a:t>
            </a:r>
            <a:r>
              <a:rPr sz="2000" dirty="0">
                <a:latin typeface="Arial"/>
                <a:cs typeface="Arial"/>
              </a:rPr>
              <a:t>y </a:t>
            </a:r>
            <a:r>
              <a:rPr sz="2000" spc="-10" dirty="0">
                <a:latin typeface="Arial"/>
                <a:cs typeface="Arial"/>
              </a:rPr>
              <a:t>locales </a:t>
            </a:r>
            <a:r>
              <a:rPr sz="2000" spc="-5" dirty="0">
                <a:latin typeface="Arial"/>
                <a:cs typeface="Arial"/>
              </a:rPr>
              <a:t>en edificios </a:t>
            </a:r>
            <a:r>
              <a:rPr sz="2000" spc="-10" dirty="0">
                <a:latin typeface="Arial"/>
                <a:cs typeface="Arial"/>
              </a:rPr>
              <a:t>proyectados </a:t>
            </a:r>
            <a:r>
              <a:rPr sz="2000" spc="-5" dirty="0">
                <a:latin typeface="Arial"/>
                <a:cs typeface="Arial"/>
              </a:rPr>
              <a:t>originalmente </a:t>
            </a:r>
            <a:r>
              <a:rPr sz="2000" spc="-10" dirty="0">
                <a:latin typeface="Arial"/>
                <a:cs typeface="Arial"/>
              </a:rPr>
              <a:t>para </a:t>
            </a:r>
            <a:r>
              <a:rPr sz="2000" spc="-5" dirty="0">
                <a:latin typeface="Arial"/>
                <a:cs typeface="Arial"/>
              </a:rPr>
              <a:t>tal fin  </a:t>
            </a:r>
            <a:r>
              <a:rPr sz="2000" spc="-10" dirty="0">
                <a:latin typeface="Arial"/>
                <a:cs typeface="Arial"/>
              </a:rPr>
              <a:t>(771.8.3.2</a:t>
            </a:r>
            <a:r>
              <a:rPr sz="2000" spc="-10" dirty="0" smtClean="0">
                <a:latin typeface="Arial"/>
                <a:cs typeface="Arial"/>
              </a:rPr>
              <a:t>).</a:t>
            </a:r>
            <a:endParaRPr lang="es-AR" sz="2000" spc="-10" dirty="0" smtClean="0">
              <a:latin typeface="Arial"/>
              <a:cs typeface="Arial"/>
            </a:endParaRPr>
          </a:p>
          <a:p>
            <a:pPr marL="546100" marR="5080" indent="-533400">
              <a:lnSpc>
                <a:spcPts val="1730"/>
              </a:lnSpc>
              <a:spcBef>
                <a:spcPts val="440"/>
              </a:spcBef>
              <a:buAutoNum type="arabicPeriod" startAt="2"/>
              <a:tabLst>
                <a:tab pos="545465" algn="l"/>
                <a:tab pos="546100" algn="l"/>
              </a:tabLst>
            </a:pPr>
            <a:endParaRPr sz="2000" dirty="0">
              <a:latin typeface="Arial"/>
              <a:cs typeface="Arial"/>
            </a:endParaRPr>
          </a:p>
          <a:p>
            <a:pPr marL="546100" marR="454025" indent="-533400">
              <a:lnSpc>
                <a:spcPts val="1730"/>
              </a:lnSpc>
              <a:spcBef>
                <a:spcPts val="440"/>
              </a:spcBef>
              <a:buAutoNum type="arabicPeriod" startAt="2"/>
              <a:tabLst>
                <a:tab pos="545465" algn="l"/>
                <a:tab pos="546100" algn="l"/>
              </a:tabLst>
            </a:pPr>
            <a:r>
              <a:rPr sz="2000" spc="-10" dirty="0">
                <a:latin typeface="Arial"/>
                <a:cs typeface="Arial"/>
              </a:rPr>
              <a:t>Locales dedicados </a:t>
            </a:r>
            <a:r>
              <a:rPr sz="2000" dirty="0">
                <a:latin typeface="Arial"/>
                <a:cs typeface="Arial"/>
              </a:rPr>
              <a:t>a </a:t>
            </a:r>
            <a:r>
              <a:rPr sz="2000" spc="-5" dirty="0">
                <a:latin typeface="Arial"/>
                <a:cs typeface="Arial"/>
              </a:rPr>
              <a:t>depósito, transformación </a:t>
            </a:r>
            <a:r>
              <a:rPr sz="2000" dirty="0">
                <a:latin typeface="Arial"/>
                <a:cs typeface="Arial"/>
              </a:rPr>
              <a:t>o </a:t>
            </a:r>
            <a:r>
              <a:rPr sz="2000" spc="-10" dirty="0">
                <a:latin typeface="Arial"/>
                <a:cs typeface="Arial"/>
              </a:rPr>
              <a:t>elaboración </a:t>
            </a:r>
            <a:r>
              <a:rPr sz="2000" spc="-5" dirty="0">
                <a:latin typeface="Arial"/>
                <a:cs typeface="Arial"/>
              </a:rPr>
              <a:t>de  sustancias </a:t>
            </a:r>
            <a:r>
              <a:rPr sz="2000" spc="-10" dirty="0">
                <a:latin typeface="Arial"/>
                <a:cs typeface="Arial"/>
              </a:rPr>
              <a:t>no inflamables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(771.8.3.3</a:t>
            </a:r>
            <a:r>
              <a:rPr sz="2000" spc="-5" dirty="0" smtClean="0">
                <a:latin typeface="Arial"/>
                <a:cs typeface="Arial"/>
              </a:rPr>
              <a:t>).</a:t>
            </a:r>
            <a:endParaRPr lang="es-AR" sz="2000" spc="-5" dirty="0" smtClean="0">
              <a:latin typeface="Arial"/>
              <a:cs typeface="Arial"/>
            </a:endParaRPr>
          </a:p>
          <a:p>
            <a:pPr marL="546100" marR="454025" indent="-533400">
              <a:lnSpc>
                <a:spcPts val="1730"/>
              </a:lnSpc>
              <a:spcBef>
                <a:spcPts val="440"/>
              </a:spcBef>
              <a:buAutoNum type="arabicPeriod" startAt="2"/>
              <a:tabLst>
                <a:tab pos="545465" algn="l"/>
                <a:tab pos="546100" algn="l"/>
              </a:tabLst>
            </a:pPr>
            <a:endParaRPr sz="2000" dirty="0">
              <a:latin typeface="Arial"/>
              <a:cs typeface="Arial"/>
            </a:endParaRPr>
          </a:p>
          <a:p>
            <a:pPr marL="546100" marR="379095" indent="-533400">
              <a:lnSpc>
                <a:spcPts val="1730"/>
              </a:lnSpc>
              <a:spcBef>
                <a:spcPts val="440"/>
              </a:spcBef>
              <a:buAutoNum type="arabicPeriod" startAt="2"/>
              <a:tabLst>
                <a:tab pos="545465" algn="l"/>
                <a:tab pos="546100" algn="l"/>
              </a:tabLst>
            </a:pPr>
            <a:r>
              <a:rPr sz="2000" spc="-10" dirty="0">
                <a:latin typeface="Arial"/>
                <a:cs typeface="Arial"/>
              </a:rPr>
              <a:t>Locales destinados </a:t>
            </a:r>
            <a:r>
              <a:rPr sz="2000" dirty="0">
                <a:latin typeface="Arial"/>
                <a:cs typeface="Arial"/>
              </a:rPr>
              <a:t>a </a:t>
            </a:r>
            <a:r>
              <a:rPr sz="2000" spc="-5" dirty="0">
                <a:latin typeface="Arial"/>
                <a:cs typeface="Arial"/>
              </a:rPr>
              <a:t>garages con solados </a:t>
            </a:r>
            <a:r>
              <a:rPr sz="2000" dirty="0">
                <a:latin typeface="Arial"/>
                <a:cs typeface="Arial"/>
              </a:rPr>
              <a:t>a </a:t>
            </a:r>
            <a:r>
              <a:rPr sz="2000" spc="-10" dirty="0">
                <a:latin typeface="Arial"/>
                <a:cs typeface="Arial"/>
              </a:rPr>
              <a:t>nivel </a:t>
            </a:r>
            <a:r>
              <a:rPr sz="2000" spc="-5" dirty="0">
                <a:latin typeface="Arial"/>
                <a:cs typeface="Arial"/>
              </a:rPr>
              <a:t>de calle </a:t>
            </a:r>
            <a:r>
              <a:rPr sz="2000" dirty="0">
                <a:latin typeface="Arial"/>
                <a:cs typeface="Arial"/>
              </a:rPr>
              <a:t>o </a:t>
            </a:r>
            <a:r>
              <a:rPr sz="2000" spc="-10" dirty="0">
                <a:latin typeface="Arial"/>
                <a:cs typeface="Arial"/>
              </a:rPr>
              <a:t>por  encima de </a:t>
            </a:r>
            <a:r>
              <a:rPr sz="2000" spc="-5" dirty="0">
                <a:latin typeface="Arial"/>
                <a:cs typeface="Arial"/>
              </a:rPr>
              <a:t>ésta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(771.8.3.4</a:t>
            </a:r>
            <a:r>
              <a:rPr sz="2000" spc="-5" dirty="0" smtClean="0">
                <a:latin typeface="Arial"/>
                <a:cs typeface="Arial"/>
              </a:rPr>
              <a:t>).</a:t>
            </a:r>
            <a:endParaRPr lang="es-AR" sz="2000" spc="-5" dirty="0" smtClean="0">
              <a:latin typeface="Arial"/>
              <a:cs typeface="Arial"/>
            </a:endParaRPr>
          </a:p>
          <a:p>
            <a:pPr marL="546100" marR="379095" indent="-533400">
              <a:lnSpc>
                <a:spcPts val="1730"/>
              </a:lnSpc>
              <a:spcBef>
                <a:spcPts val="440"/>
              </a:spcBef>
              <a:buAutoNum type="arabicPeriod" startAt="2"/>
              <a:tabLst>
                <a:tab pos="545465" algn="l"/>
                <a:tab pos="546100" algn="l"/>
              </a:tabLst>
            </a:pPr>
            <a:endParaRPr sz="2000" dirty="0">
              <a:latin typeface="Arial"/>
              <a:cs typeface="Arial"/>
            </a:endParaRPr>
          </a:p>
          <a:p>
            <a:pPr marL="546100" marR="175895" indent="-533400">
              <a:lnSpc>
                <a:spcPts val="1730"/>
              </a:lnSpc>
              <a:spcBef>
                <a:spcPts val="440"/>
              </a:spcBef>
              <a:buAutoNum type="arabicPeriod" startAt="2"/>
              <a:tabLst>
                <a:tab pos="545465" algn="l"/>
                <a:tab pos="546100" algn="l"/>
              </a:tabLst>
            </a:pPr>
            <a:r>
              <a:rPr sz="2000" spc="-10" dirty="0">
                <a:latin typeface="Arial"/>
                <a:cs typeface="Arial"/>
              </a:rPr>
              <a:t>Locales destinados </a:t>
            </a:r>
            <a:r>
              <a:rPr sz="2000" dirty="0">
                <a:latin typeface="Arial"/>
                <a:cs typeface="Arial"/>
              </a:rPr>
              <a:t>a </a:t>
            </a:r>
            <a:r>
              <a:rPr sz="2000" spc="-5" dirty="0">
                <a:latin typeface="Arial"/>
                <a:cs typeface="Arial"/>
              </a:rPr>
              <a:t>garages con solados por </a:t>
            </a:r>
            <a:r>
              <a:rPr sz="2000" spc="-10" dirty="0">
                <a:latin typeface="Arial"/>
                <a:cs typeface="Arial"/>
              </a:rPr>
              <a:t>debajo del nivel </a:t>
            </a:r>
            <a:r>
              <a:rPr sz="2000" spc="-5" dirty="0">
                <a:latin typeface="Arial"/>
                <a:cs typeface="Arial"/>
              </a:rPr>
              <a:t>de  calle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(771.8.3.5</a:t>
            </a:r>
            <a:r>
              <a:rPr sz="2000" spc="-5" dirty="0" smtClean="0">
                <a:latin typeface="Arial"/>
                <a:cs typeface="Arial"/>
              </a:rPr>
              <a:t>).</a:t>
            </a:r>
            <a:endParaRPr lang="es-AR" sz="2000" spc="-5" dirty="0" smtClean="0">
              <a:latin typeface="Arial"/>
              <a:cs typeface="Arial"/>
            </a:endParaRPr>
          </a:p>
          <a:p>
            <a:pPr marL="546100" marR="175895" indent="-533400">
              <a:lnSpc>
                <a:spcPts val="1730"/>
              </a:lnSpc>
              <a:spcBef>
                <a:spcPts val="440"/>
              </a:spcBef>
              <a:buAutoNum type="arabicPeriod" startAt="2"/>
              <a:tabLst>
                <a:tab pos="545465" algn="l"/>
                <a:tab pos="546100" algn="l"/>
              </a:tabLst>
            </a:pPr>
            <a:endParaRPr sz="2000" dirty="0">
              <a:latin typeface="Arial"/>
              <a:cs typeface="Arial"/>
            </a:endParaRPr>
          </a:p>
          <a:p>
            <a:pPr marL="546100" indent="-533400">
              <a:lnSpc>
                <a:spcPct val="100000"/>
              </a:lnSpc>
              <a:spcBef>
                <a:spcPts val="25"/>
              </a:spcBef>
              <a:buAutoNum type="arabicPeriod" startAt="2"/>
              <a:tabLst>
                <a:tab pos="545465" algn="l"/>
                <a:tab pos="546100" algn="l"/>
              </a:tabLst>
            </a:pPr>
            <a:r>
              <a:rPr sz="2000" spc="-10" dirty="0">
                <a:latin typeface="Arial"/>
                <a:cs typeface="Arial"/>
              </a:rPr>
              <a:t>Locales </a:t>
            </a:r>
            <a:r>
              <a:rPr sz="2000" spc="-5" dirty="0">
                <a:latin typeface="Arial"/>
                <a:cs typeface="Arial"/>
              </a:rPr>
              <a:t>de otras características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(771.8.3.6</a:t>
            </a:r>
            <a:r>
              <a:rPr sz="2000" spc="-5" dirty="0" smtClean="0">
                <a:latin typeface="Arial"/>
                <a:cs typeface="Arial"/>
              </a:rPr>
              <a:t>).</a:t>
            </a:r>
            <a:endParaRPr lang="es-AR" sz="2000" spc="-5" dirty="0" smtClean="0">
              <a:latin typeface="Arial"/>
              <a:cs typeface="Arial"/>
            </a:endParaRPr>
          </a:p>
          <a:p>
            <a:pPr marL="546100" indent="-533400">
              <a:lnSpc>
                <a:spcPct val="100000"/>
              </a:lnSpc>
              <a:spcBef>
                <a:spcPts val="25"/>
              </a:spcBef>
              <a:buAutoNum type="arabicPeriod" startAt="2"/>
              <a:tabLst>
                <a:tab pos="545465" algn="l"/>
                <a:tab pos="546100" algn="l"/>
              </a:tabLst>
            </a:pPr>
            <a:endParaRPr sz="2000" dirty="0">
              <a:latin typeface="Arial"/>
              <a:cs typeface="Arial"/>
            </a:endParaRPr>
          </a:p>
          <a:p>
            <a:pPr marL="546100" indent="-533400">
              <a:lnSpc>
                <a:spcPct val="100000"/>
              </a:lnSpc>
              <a:spcBef>
                <a:spcPts val="20"/>
              </a:spcBef>
              <a:buAutoNum type="arabicPeriod" startAt="2"/>
              <a:tabLst>
                <a:tab pos="545465" algn="l"/>
                <a:tab pos="546100" algn="l"/>
              </a:tabLst>
            </a:pPr>
            <a:r>
              <a:rPr sz="2000" spc="-10" dirty="0">
                <a:latin typeface="Arial"/>
                <a:cs typeface="Arial"/>
              </a:rPr>
              <a:t>Espacios </a:t>
            </a:r>
            <a:r>
              <a:rPr sz="2000" spc="-5" dirty="0">
                <a:latin typeface="Arial"/>
                <a:cs typeface="Arial"/>
              </a:rPr>
              <a:t>comunes </a:t>
            </a:r>
            <a:r>
              <a:rPr sz="2000" spc="-10" dirty="0">
                <a:latin typeface="Arial"/>
                <a:cs typeface="Arial"/>
              </a:rPr>
              <a:t>integrantes de </a:t>
            </a:r>
            <a:r>
              <a:rPr sz="2000" spc="-5" dirty="0">
                <a:latin typeface="Arial"/>
                <a:cs typeface="Arial"/>
              </a:rPr>
              <a:t>un </a:t>
            </a:r>
            <a:r>
              <a:rPr sz="2000" spc="-10" dirty="0">
                <a:latin typeface="Arial"/>
                <a:cs typeface="Arial"/>
              </a:rPr>
              <a:t>inmueble</a:t>
            </a:r>
            <a:r>
              <a:rPr sz="2000" spc="3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(771.8.3.7).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82390" y="885190"/>
            <a:ext cx="6821091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/>
              <a:t>Grado de</a:t>
            </a:r>
            <a:r>
              <a:rPr sz="4400" spc="-55" dirty="0"/>
              <a:t> </a:t>
            </a:r>
            <a:r>
              <a:rPr sz="4400" spc="-5" dirty="0"/>
              <a:t>Electrificación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774700" y="1917700"/>
            <a:ext cx="9144000" cy="7135287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622300" indent="-609600">
              <a:lnSpc>
                <a:spcPct val="100000"/>
              </a:lnSpc>
              <a:spcBef>
                <a:spcPts val="520"/>
              </a:spcBef>
              <a:buChar char="•"/>
              <a:tabLst>
                <a:tab pos="621665" algn="l"/>
                <a:tab pos="622300" algn="l"/>
              </a:tabLst>
            </a:pPr>
            <a:r>
              <a:rPr sz="3600" spc="-5" dirty="0">
                <a:latin typeface="Arial"/>
                <a:cs typeface="Arial"/>
              </a:rPr>
              <a:t>Para cada tipo </a:t>
            </a:r>
            <a:r>
              <a:rPr sz="3600" dirty="0">
                <a:latin typeface="Arial"/>
                <a:cs typeface="Arial"/>
              </a:rPr>
              <a:t>se</a:t>
            </a:r>
            <a:r>
              <a:rPr sz="3600" spc="-40" dirty="0">
                <a:latin typeface="Arial"/>
                <a:cs typeface="Arial"/>
              </a:rPr>
              <a:t> </a:t>
            </a:r>
            <a:r>
              <a:rPr sz="3600" spc="-10" dirty="0" err="1">
                <a:latin typeface="Arial"/>
                <a:cs typeface="Arial"/>
              </a:rPr>
              <a:t>definirá</a:t>
            </a:r>
            <a:r>
              <a:rPr sz="3600" spc="-10" dirty="0" smtClean="0">
                <a:latin typeface="Arial"/>
                <a:cs typeface="Arial"/>
              </a:rPr>
              <a:t>:</a:t>
            </a:r>
            <a:endParaRPr lang="es-AR" sz="3600" spc="-10" dirty="0" smtClean="0">
              <a:latin typeface="Arial"/>
              <a:cs typeface="Arial"/>
            </a:endParaRPr>
          </a:p>
          <a:p>
            <a:pPr marL="622300" indent="-609600">
              <a:lnSpc>
                <a:spcPct val="100000"/>
              </a:lnSpc>
              <a:spcBef>
                <a:spcPts val="520"/>
              </a:spcBef>
              <a:buChar char="•"/>
              <a:tabLst>
                <a:tab pos="621665" algn="l"/>
                <a:tab pos="622300" algn="l"/>
              </a:tabLst>
            </a:pPr>
            <a:endParaRPr sz="3600" dirty="0">
              <a:latin typeface="Arial"/>
              <a:cs typeface="Arial"/>
            </a:endParaRPr>
          </a:p>
          <a:p>
            <a:pPr marL="622300" indent="-609600">
              <a:lnSpc>
                <a:spcPct val="100000"/>
              </a:lnSpc>
              <a:spcBef>
                <a:spcPts val="42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3600" spc="-5" dirty="0">
                <a:solidFill>
                  <a:srgbClr val="333399"/>
                </a:solidFill>
                <a:latin typeface="Arial"/>
                <a:cs typeface="Arial"/>
              </a:rPr>
              <a:t>Número mínimo </a:t>
            </a:r>
            <a:r>
              <a:rPr sz="3600" spc="-10" dirty="0">
                <a:solidFill>
                  <a:srgbClr val="333399"/>
                </a:solidFill>
                <a:latin typeface="Arial"/>
                <a:cs typeface="Arial"/>
              </a:rPr>
              <a:t>de</a:t>
            </a:r>
            <a:r>
              <a:rPr sz="3600" spc="-2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600" spc="-5" dirty="0" err="1">
                <a:solidFill>
                  <a:srgbClr val="333399"/>
                </a:solidFill>
                <a:latin typeface="Arial"/>
                <a:cs typeface="Arial"/>
              </a:rPr>
              <a:t>circuitos</a:t>
            </a:r>
            <a:r>
              <a:rPr sz="3600" spc="-5" dirty="0" smtClean="0">
                <a:solidFill>
                  <a:srgbClr val="333399"/>
                </a:solidFill>
                <a:latin typeface="Arial"/>
                <a:cs typeface="Arial"/>
              </a:rPr>
              <a:t>.</a:t>
            </a:r>
            <a:endParaRPr lang="es-AR" sz="3600" spc="-5" dirty="0" smtClean="0">
              <a:solidFill>
                <a:srgbClr val="333399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  <a:tabLst>
                <a:tab pos="621665" algn="l"/>
                <a:tab pos="622300" algn="l"/>
              </a:tabLst>
            </a:pPr>
            <a:endParaRPr sz="3600" dirty="0">
              <a:latin typeface="Arial"/>
              <a:cs typeface="Arial"/>
            </a:endParaRPr>
          </a:p>
          <a:p>
            <a:pPr marL="622300" indent="-609600">
              <a:lnSpc>
                <a:spcPct val="100000"/>
              </a:lnSpc>
              <a:spcBef>
                <a:spcPts val="409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3600" spc="-5" dirty="0">
                <a:solidFill>
                  <a:srgbClr val="333399"/>
                </a:solidFill>
                <a:latin typeface="Arial"/>
                <a:cs typeface="Arial"/>
              </a:rPr>
              <a:t>Número mínimo </a:t>
            </a:r>
            <a:r>
              <a:rPr sz="3600" spc="-10" dirty="0">
                <a:solidFill>
                  <a:srgbClr val="333399"/>
                </a:solidFill>
                <a:latin typeface="Arial"/>
                <a:cs typeface="Arial"/>
              </a:rPr>
              <a:t>de puntos de</a:t>
            </a:r>
            <a:r>
              <a:rPr sz="3600" spc="-2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600" spc="-10" dirty="0" err="1">
                <a:solidFill>
                  <a:srgbClr val="333399"/>
                </a:solidFill>
                <a:latin typeface="Arial"/>
                <a:cs typeface="Arial"/>
              </a:rPr>
              <a:t>utilización</a:t>
            </a:r>
            <a:r>
              <a:rPr sz="3600" spc="-10" dirty="0" smtClean="0">
                <a:solidFill>
                  <a:srgbClr val="333399"/>
                </a:solidFill>
                <a:latin typeface="Arial"/>
                <a:cs typeface="Arial"/>
              </a:rPr>
              <a:t>.</a:t>
            </a:r>
            <a:endParaRPr lang="es-AR" sz="3600" spc="-10" dirty="0" smtClean="0">
              <a:solidFill>
                <a:srgbClr val="333399"/>
              </a:solidFill>
              <a:latin typeface="Arial"/>
              <a:cs typeface="Arial"/>
            </a:endParaRPr>
          </a:p>
          <a:p>
            <a:pPr marL="622300" indent="-609600">
              <a:lnSpc>
                <a:spcPct val="100000"/>
              </a:lnSpc>
              <a:spcBef>
                <a:spcPts val="409"/>
              </a:spcBef>
              <a:buAutoNum type="arabicPeriod"/>
              <a:tabLst>
                <a:tab pos="621665" algn="l"/>
                <a:tab pos="622300" algn="l"/>
              </a:tabLst>
            </a:pPr>
            <a:endParaRPr sz="3600" dirty="0">
              <a:latin typeface="Arial"/>
              <a:cs typeface="Arial"/>
            </a:endParaRPr>
          </a:p>
          <a:p>
            <a:pPr marL="622300" marR="497205" indent="-609600">
              <a:lnSpc>
                <a:spcPts val="3450"/>
              </a:lnSpc>
              <a:spcBef>
                <a:spcPts val="85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3600" spc="-5" dirty="0">
                <a:solidFill>
                  <a:srgbClr val="333399"/>
                </a:solidFill>
                <a:latin typeface="Arial"/>
                <a:cs typeface="Arial"/>
              </a:rPr>
              <a:t>Opciones de </a:t>
            </a:r>
            <a:r>
              <a:rPr sz="3600" spc="-10" dirty="0">
                <a:solidFill>
                  <a:srgbClr val="333399"/>
                </a:solidFill>
                <a:latin typeface="Arial"/>
                <a:cs typeface="Arial"/>
              </a:rPr>
              <a:t>diferentes </a:t>
            </a:r>
            <a:r>
              <a:rPr sz="3600" spc="-5" dirty="0">
                <a:solidFill>
                  <a:srgbClr val="333399"/>
                </a:solidFill>
                <a:latin typeface="Arial"/>
                <a:cs typeface="Arial"/>
              </a:rPr>
              <a:t>variantes </a:t>
            </a:r>
            <a:r>
              <a:rPr sz="3600" spc="-10" dirty="0">
                <a:solidFill>
                  <a:srgbClr val="333399"/>
                </a:solidFill>
                <a:latin typeface="Arial"/>
                <a:cs typeface="Arial"/>
              </a:rPr>
              <a:t>para  cumplimentar </a:t>
            </a:r>
            <a:r>
              <a:rPr sz="3600" spc="-5" dirty="0">
                <a:solidFill>
                  <a:srgbClr val="333399"/>
                </a:solidFill>
                <a:latin typeface="Arial"/>
                <a:cs typeface="Arial"/>
              </a:rPr>
              <a:t>el ítem</a:t>
            </a:r>
            <a:r>
              <a:rPr sz="3600" spc="-2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600" spc="-5" dirty="0">
                <a:solidFill>
                  <a:srgbClr val="333399"/>
                </a:solidFill>
                <a:latin typeface="Arial"/>
                <a:cs typeface="Arial"/>
              </a:rPr>
              <a:t>1</a:t>
            </a:r>
            <a:r>
              <a:rPr sz="3600" spc="-5" dirty="0" smtClean="0">
                <a:solidFill>
                  <a:srgbClr val="333399"/>
                </a:solidFill>
                <a:latin typeface="Arial"/>
                <a:cs typeface="Arial"/>
              </a:rPr>
              <a:t>.</a:t>
            </a:r>
            <a:endParaRPr lang="es-AR" sz="3600" spc="-5" dirty="0" smtClean="0">
              <a:solidFill>
                <a:srgbClr val="333399"/>
              </a:solidFill>
              <a:latin typeface="Arial"/>
              <a:cs typeface="Arial"/>
            </a:endParaRPr>
          </a:p>
          <a:p>
            <a:pPr marL="622300" marR="497205" indent="-609600">
              <a:lnSpc>
                <a:spcPts val="3450"/>
              </a:lnSpc>
              <a:spcBef>
                <a:spcPts val="850"/>
              </a:spcBef>
              <a:buAutoNum type="arabicPeriod"/>
              <a:tabLst>
                <a:tab pos="621665" algn="l"/>
                <a:tab pos="622300" algn="l"/>
              </a:tabLst>
            </a:pPr>
            <a:endParaRPr sz="3600" dirty="0">
              <a:latin typeface="Arial"/>
              <a:cs typeface="Arial"/>
            </a:endParaRPr>
          </a:p>
          <a:p>
            <a:pPr marL="622300" marR="612140" indent="-609600">
              <a:lnSpc>
                <a:spcPts val="3450"/>
              </a:lnSpc>
              <a:spcBef>
                <a:spcPts val="81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3600" dirty="0">
                <a:solidFill>
                  <a:srgbClr val="333399"/>
                </a:solidFill>
                <a:latin typeface="Arial"/>
                <a:cs typeface="Arial"/>
              </a:rPr>
              <a:t>En </a:t>
            </a:r>
            <a:r>
              <a:rPr sz="3600" spc="-10" dirty="0">
                <a:solidFill>
                  <a:srgbClr val="333399"/>
                </a:solidFill>
                <a:latin typeface="Arial"/>
                <a:cs typeface="Arial"/>
              </a:rPr>
              <a:t>algunos </a:t>
            </a:r>
            <a:r>
              <a:rPr sz="3600" spc="-5" dirty="0">
                <a:solidFill>
                  <a:srgbClr val="333399"/>
                </a:solidFill>
                <a:latin typeface="Arial"/>
                <a:cs typeface="Arial"/>
              </a:rPr>
              <a:t>casos solicita cálculos  luminotécnicos para </a:t>
            </a:r>
            <a:r>
              <a:rPr sz="3600" spc="-10" dirty="0">
                <a:solidFill>
                  <a:srgbClr val="333399"/>
                </a:solidFill>
                <a:latin typeface="Arial"/>
                <a:cs typeface="Arial"/>
              </a:rPr>
              <a:t>determinar </a:t>
            </a:r>
            <a:r>
              <a:rPr sz="3600" spc="-5" dirty="0">
                <a:solidFill>
                  <a:srgbClr val="333399"/>
                </a:solidFill>
                <a:latin typeface="Arial"/>
                <a:cs typeface="Arial"/>
              </a:rPr>
              <a:t>los  </a:t>
            </a:r>
            <a:r>
              <a:rPr sz="3600" spc="-10" dirty="0">
                <a:solidFill>
                  <a:srgbClr val="333399"/>
                </a:solidFill>
                <a:latin typeface="Arial"/>
                <a:cs typeface="Arial"/>
              </a:rPr>
              <a:t>puntos de utilización para iluminación  </a:t>
            </a:r>
            <a:r>
              <a:rPr sz="3600" spc="-5" dirty="0">
                <a:solidFill>
                  <a:srgbClr val="333399"/>
                </a:solidFill>
                <a:latin typeface="Arial"/>
                <a:cs typeface="Arial"/>
              </a:rPr>
              <a:t>(Ley Nº19587</a:t>
            </a:r>
            <a:r>
              <a:rPr sz="3600" spc="-1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600" spc="-5" dirty="0">
                <a:solidFill>
                  <a:srgbClr val="333399"/>
                </a:solidFill>
                <a:latin typeface="Arial"/>
                <a:cs typeface="Arial"/>
              </a:rPr>
              <a:t>HyS).</a:t>
            </a:r>
            <a:endParaRPr sz="36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60520" y="1399540"/>
            <a:ext cx="6536399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/>
              <a:t>Grado de</a:t>
            </a:r>
            <a:r>
              <a:rPr sz="4400" spc="-55" dirty="0"/>
              <a:t> </a:t>
            </a:r>
            <a:r>
              <a:rPr sz="4400" spc="-5" dirty="0"/>
              <a:t>Electrificación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393700" y="2374900"/>
            <a:ext cx="9906000" cy="769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93700"/>
            <a:ext cx="10452100" cy="990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5729" y="614681"/>
            <a:ext cx="595566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/>
              <a:t>Grado de</a:t>
            </a:r>
            <a:r>
              <a:rPr sz="4400" spc="-55" dirty="0"/>
              <a:t> </a:t>
            </a:r>
            <a:r>
              <a:rPr sz="4400" spc="-5" dirty="0"/>
              <a:t>Electrificación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1534160" y="1717041"/>
            <a:ext cx="8229600" cy="4526280"/>
          </a:xfrm>
          <a:custGeom>
            <a:avLst/>
            <a:gdLst/>
            <a:ahLst/>
            <a:cxnLst/>
            <a:rect l="l" t="t" r="r" b="b"/>
            <a:pathLst>
              <a:path w="8229600" h="4526280">
                <a:moveTo>
                  <a:pt x="8229600" y="0"/>
                </a:moveTo>
                <a:lnTo>
                  <a:pt x="0" y="0"/>
                </a:lnTo>
                <a:lnTo>
                  <a:pt x="0" y="4526280"/>
                </a:lnTo>
                <a:lnTo>
                  <a:pt x="8229600" y="452628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25600" y="1675131"/>
            <a:ext cx="895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•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622300" y="1689100"/>
            <a:ext cx="9141460" cy="8411533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12700" rIns="0" bIns="0" rtlCol="0">
            <a:spAutoFit/>
          </a:bodyPr>
          <a:lstStyle/>
          <a:p>
            <a:pPr marL="622300" algn="just">
              <a:lnSpc>
                <a:spcPct val="100000"/>
              </a:lnSpc>
              <a:spcBef>
                <a:spcPts val="100"/>
              </a:spcBef>
            </a:pPr>
            <a:r>
              <a:rPr sz="2800" spc="-5" dirty="0"/>
              <a:t>Algunos detalles </a:t>
            </a:r>
            <a:r>
              <a:rPr sz="2800" dirty="0"/>
              <a:t>a </a:t>
            </a:r>
            <a:r>
              <a:rPr sz="2800" spc="-5" dirty="0"/>
              <a:t>tener en</a:t>
            </a:r>
            <a:r>
              <a:rPr sz="2800" spc="15" dirty="0"/>
              <a:t> </a:t>
            </a:r>
            <a:r>
              <a:rPr sz="2800" spc="-5" dirty="0"/>
              <a:t>cuenta:</a:t>
            </a:r>
          </a:p>
          <a:p>
            <a:pPr marL="622300" marR="64135" indent="-609600" algn="just">
              <a:lnSpc>
                <a:spcPct val="79900"/>
              </a:lnSpc>
              <a:spcBef>
                <a:spcPts val="50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800" spc="-5" dirty="0"/>
              <a:t>Si un </a:t>
            </a:r>
            <a:r>
              <a:rPr sz="2800" dirty="0"/>
              <a:t>inmueble pertenece </a:t>
            </a:r>
            <a:r>
              <a:rPr sz="2800" spc="-5" dirty="0"/>
              <a:t>simultáneamente </a:t>
            </a:r>
            <a:r>
              <a:rPr sz="2800" dirty="0"/>
              <a:t>a </a:t>
            </a:r>
            <a:r>
              <a:rPr sz="2800" spc="-5" dirty="0"/>
              <a:t>diferentes tipos, </a:t>
            </a:r>
            <a:r>
              <a:rPr sz="2800" dirty="0"/>
              <a:t>se  </a:t>
            </a:r>
            <a:r>
              <a:rPr sz="2800" spc="-5" dirty="0"/>
              <a:t>dividirá </a:t>
            </a:r>
            <a:r>
              <a:rPr sz="2800" dirty="0"/>
              <a:t>en </a:t>
            </a:r>
            <a:r>
              <a:rPr sz="2800" spc="-5" dirty="0"/>
              <a:t>tantas </a:t>
            </a:r>
            <a:r>
              <a:rPr sz="2800" dirty="0"/>
              <a:t>partes como sea necesario y </a:t>
            </a:r>
            <a:r>
              <a:rPr sz="2800" b="1" dirty="0"/>
              <a:t>cada </a:t>
            </a:r>
            <a:r>
              <a:rPr sz="2800" b="1" spc="-5" dirty="0"/>
              <a:t>parte  </a:t>
            </a:r>
            <a:r>
              <a:rPr sz="2800" b="1" dirty="0"/>
              <a:t>tendrá su grado de </a:t>
            </a:r>
            <a:r>
              <a:rPr sz="2800" b="1" spc="-5" dirty="0"/>
              <a:t>electrificación </a:t>
            </a:r>
            <a:r>
              <a:rPr sz="2800" dirty="0"/>
              <a:t>correspondiente y la </a:t>
            </a:r>
            <a:r>
              <a:rPr sz="2800" b="1" spc="-5" dirty="0"/>
              <a:t>DPMS  será única </a:t>
            </a:r>
            <a:r>
              <a:rPr sz="2800" dirty="0"/>
              <a:t>y se </a:t>
            </a:r>
            <a:r>
              <a:rPr sz="2800" spc="-5" dirty="0"/>
              <a:t>obtiene </a:t>
            </a:r>
            <a:r>
              <a:rPr sz="2800" dirty="0"/>
              <a:t>sumando la </a:t>
            </a:r>
            <a:r>
              <a:rPr sz="2800" spc="-5" dirty="0"/>
              <a:t>de todas </a:t>
            </a:r>
            <a:r>
              <a:rPr sz="2800" dirty="0"/>
              <a:t>las </a:t>
            </a:r>
            <a:r>
              <a:rPr sz="2800" spc="-5" dirty="0"/>
              <a:t>divisiones  </a:t>
            </a:r>
            <a:r>
              <a:rPr sz="2800" dirty="0" err="1"/>
              <a:t>realizadas</a:t>
            </a:r>
            <a:r>
              <a:rPr sz="2800" dirty="0" smtClean="0"/>
              <a:t>.</a:t>
            </a:r>
            <a:endParaRPr lang="es-AR" sz="2800" dirty="0" smtClean="0"/>
          </a:p>
          <a:p>
            <a:pPr marL="622300" marR="64135" indent="-609600" algn="just">
              <a:lnSpc>
                <a:spcPct val="79900"/>
              </a:lnSpc>
              <a:spcBef>
                <a:spcPts val="500"/>
              </a:spcBef>
              <a:buAutoNum type="arabicPeriod"/>
              <a:tabLst>
                <a:tab pos="621665" algn="l"/>
                <a:tab pos="622300" algn="l"/>
              </a:tabLst>
            </a:pPr>
            <a:endParaRPr sz="2800" dirty="0"/>
          </a:p>
          <a:p>
            <a:pPr marL="622300" marR="47625" indent="-609600" algn="just">
              <a:lnSpc>
                <a:spcPts val="1920"/>
              </a:lnSpc>
              <a:spcBef>
                <a:spcPts val="484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800" dirty="0"/>
              <a:t>Pueden </a:t>
            </a:r>
            <a:r>
              <a:rPr sz="2800" spc="-5" dirty="0"/>
              <a:t>existir inmuebles </a:t>
            </a:r>
            <a:r>
              <a:rPr sz="2800" dirty="0"/>
              <a:t>con </a:t>
            </a:r>
            <a:r>
              <a:rPr sz="2800" spc="-5" dirty="0"/>
              <a:t>características mixtas, </a:t>
            </a:r>
            <a:r>
              <a:rPr sz="2800" dirty="0"/>
              <a:t>pero con </a:t>
            </a:r>
            <a:r>
              <a:rPr sz="2800" spc="-5" dirty="0"/>
              <a:t>un  tipo predominante. Esto </a:t>
            </a:r>
            <a:r>
              <a:rPr sz="2800" dirty="0"/>
              <a:t>se deberá acordar con </a:t>
            </a:r>
            <a:r>
              <a:rPr sz="2800" spc="-5" dirty="0"/>
              <a:t>la </a:t>
            </a:r>
            <a:r>
              <a:rPr sz="2800" dirty="0"/>
              <a:t>autoridad </a:t>
            </a:r>
            <a:r>
              <a:rPr sz="2800" spc="-5" dirty="0"/>
              <a:t>de  </a:t>
            </a:r>
            <a:r>
              <a:rPr sz="2800" dirty="0" err="1"/>
              <a:t>aplicación</a:t>
            </a:r>
            <a:r>
              <a:rPr sz="2800" dirty="0" smtClean="0"/>
              <a:t>.</a:t>
            </a:r>
            <a:endParaRPr lang="es-AR" sz="2800" dirty="0" smtClean="0"/>
          </a:p>
          <a:p>
            <a:pPr marL="622300" marR="47625" indent="-609600" algn="just">
              <a:lnSpc>
                <a:spcPts val="1920"/>
              </a:lnSpc>
              <a:spcBef>
                <a:spcPts val="484"/>
              </a:spcBef>
              <a:buAutoNum type="arabicPeriod"/>
              <a:tabLst>
                <a:tab pos="621665" algn="l"/>
                <a:tab pos="622300" algn="l"/>
              </a:tabLst>
            </a:pPr>
            <a:endParaRPr sz="2800" dirty="0"/>
          </a:p>
          <a:p>
            <a:pPr marL="622300" marR="5080" indent="-609600" algn="just">
              <a:lnSpc>
                <a:spcPct val="80000"/>
              </a:lnSpc>
              <a:spcBef>
                <a:spcPts val="51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800" spc="-5" dirty="0"/>
              <a:t>Ojo </a:t>
            </a:r>
            <a:r>
              <a:rPr sz="2800" dirty="0"/>
              <a:t>con </a:t>
            </a:r>
            <a:r>
              <a:rPr sz="2800" spc="-5" dirty="0"/>
              <a:t>los </a:t>
            </a:r>
            <a:r>
              <a:rPr sz="2800" b="1" spc="-5" dirty="0"/>
              <a:t>locales de pública </a:t>
            </a:r>
            <a:r>
              <a:rPr sz="2800" b="1" dirty="0"/>
              <a:t>concurrencia</a:t>
            </a:r>
            <a:r>
              <a:rPr sz="2800" dirty="0"/>
              <a:t>, </a:t>
            </a:r>
            <a:r>
              <a:rPr sz="2800" spc="-5" dirty="0"/>
              <a:t>éstos </a:t>
            </a:r>
            <a:r>
              <a:rPr sz="2800" dirty="0"/>
              <a:t>se </a:t>
            </a:r>
            <a:r>
              <a:rPr sz="2800" spc="-5" dirty="0"/>
              <a:t>tratan en  </a:t>
            </a:r>
            <a:r>
              <a:rPr sz="2800" dirty="0"/>
              <a:t>Sección 718 (Ver</a:t>
            </a:r>
            <a:r>
              <a:rPr sz="2800" spc="-5" dirty="0"/>
              <a:t> 771.8.3.6</a:t>
            </a:r>
            <a:r>
              <a:rPr sz="2800" spc="-5" dirty="0" smtClean="0"/>
              <a:t>).</a:t>
            </a:r>
            <a:endParaRPr lang="es-AR" sz="2800" spc="-5" dirty="0" smtClean="0"/>
          </a:p>
          <a:p>
            <a:pPr marL="622300" marR="5080" indent="-609600" algn="just">
              <a:lnSpc>
                <a:spcPct val="80000"/>
              </a:lnSpc>
              <a:spcBef>
                <a:spcPts val="515"/>
              </a:spcBef>
              <a:buAutoNum type="arabicPeriod"/>
              <a:tabLst>
                <a:tab pos="621665" algn="l"/>
                <a:tab pos="622300" algn="l"/>
              </a:tabLst>
            </a:pPr>
            <a:endParaRPr sz="2800" spc="-5" dirty="0"/>
          </a:p>
          <a:p>
            <a:pPr marL="622300" marR="186055" indent="-609600" algn="just">
              <a:lnSpc>
                <a:spcPct val="80000"/>
              </a:lnSpc>
              <a:spcBef>
                <a:spcPts val="49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800" spc="-5" dirty="0"/>
              <a:t>Tener en </a:t>
            </a:r>
            <a:r>
              <a:rPr sz="2800" dirty="0"/>
              <a:t>cuenta para </a:t>
            </a:r>
            <a:r>
              <a:rPr sz="2800" spc="-5" dirty="0"/>
              <a:t>locales </a:t>
            </a:r>
            <a:r>
              <a:rPr sz="2800" dirty="0"/>
              <a:t>comerciales </a:t>
            </a:r>
            <a:r>
              <a:rPr sz="2800" spc="-5" dirty="0"/>
              <a:t>la previsión </a:t>
            </a:r>
            <a:r>
              <a:rPr sz="2800" dirty="0"/>
              <a:t>de bocas  para </a:t>
            </a:r>
            <a:r>
              <a:rPr sz="2800" spc="-5" dirty="0"/>
              <a:t>iluminación de </a:t>
            </a:r>
            <a:r>
              <a:rPr sz="2800" dirty="0"/>
              <a:t>emergencia y carteles de</a:t>
            </a:r>
            <a:r>
              <a:rPr sz="2800" spc="-15" dirty="0"/>
              <a:t> </a:t>
            </a:r>
            <a:r>
              <a:rPr sz="2800" spc="-5" dirty="0"/>
              <a:t>SALIDA</a:t>
            </a:r>
            <a:r>
              <a:rPr sz="2800" spc="-5" dirty="0" smtClean="0"/>
              <a:t>.</a:t>
            </a:r>
            <a:endParaRPr lang="es-AR" sz="2800" spc="-5" dirty="0" smtClean="0"/>
          </a:p>
          <a:p>
            <a:pPr marL="622300" marR="186055" indent="-609600" algn="just">
              <a:lnSpc>
                <a:spcPct val="80000"/>
              </a:lnSpc>
              <a:spcBef>
                <a:spcPts val="490"/>
              </a:spcBef>
              <a:buAutoNum type="arabicPeriod"/>
              <a:tabLst>
                <a:tab pos="621665" algn="l"/>
                <a:tab pos="622300" algn="l"/>
              </a:tabLst>
            </a:pPr>
            <a:endParaRPr sz="2800" spc="-5" dirty="0"/>
          </a:p>
          <a:p>
            <a:pPr marL="622300" marR="186055" indent="-609600" algn="just">
              <a:lnSpc>
                <a:spcPts val="1920"/>
              </a:lnSpc>
              <a:spcBef>
                <a:spcPts val="484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800" dirty="0"/>
              <a:t>Hay un </a:t>
            </a:r>
            <a:r>
              <a:rPr sz="2800" spc="-5" dirty="0"/>
              <a:t>apartado </a:t>
            </a:r>
            <a:r>
              <a:rPr sz="2800" dirty="0"/>
              <a:t>especial para </a:t>
            </a:r>
            <a:r>
              <a:rPr sz="2800" spc="-5" dirty="0"/>
              <a:t>Establecimientos </a:t>
            </a:r>
            <a:r>
              <a:rPr sz="2800" dirty="0"/>
              <a:t>Educacionales  </a:t>
            </a:r>
            <a:r>
              <a:rPr sz="2800" spc="-5" dirty="0"/>
              <a:t>(771.8.4</a:t>
            </a:r>
            <a:r>
              <a:rPr sz="2800" spc="-5" dirty="0" smtClean="0"/>
              <a:t>).</a:t>
            </a:r>
            <a:endParaRPr lang="es-AR" sz="2800" spc="-5" dirty="0" smtClean="0"/>
          </a:p>
          <a:p>
            <a:pPr marL="622300" marR="186055" indent="-609600" algn="just">
              <a:lnSpc>
                <a:spcPts val="1920"/>
              </a:lnSpc>
              <a:spcBef>
                <a:spcPts val="484"/>
              </a:spcBef>
              <a:buAutoNum type="arabicPeriod"/>
              <a:tabLst>
                <a:tab pos="621665" algn="l"/>
                <a:tab pos="622300" algn="l"/>
              </a:tabLst>
            </a:pPr>
            <a:endParaRPr sz="2800" spc="-5" dirty="0"/>
          </a:p>
          <a:p>
            <a:pPr marL="622300" marR="113030" indent="-609600" algn="just">
              <a:lnSpc>
                <a:spcPts val="1920"/>
              </a:lnSpc>
              <a:spcBef>
                <a:spcPts val="50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800" dirty="0"/>
              <a:t>Ver Criterios Generales </a:t>
            </a:r>
            <a:r>
              <a:rPr sz="2800" spc="-5" dirty="0"/>
              <a:t>(771.8.5) </a:t>
            </a:r>
            <a:r>
              <a:rPr sz="2800" dirty="0"/>
              <a:t>donde se aclaran varias cosas  respecto </a:t>
            </a:r>
            <a:r>
              <a:rPr sz="2800" spc="-5" dirty="0"/>
              <a:t>al </a:t>
            </a:r>
            <a:r>
              <a:rPr sz="2800" dirty="0"/>
              <a:t>Grado de </a:t>
            </a:r>
            <a:r>
              <a:rPr sz="2800" spc="-5" dirty="0"/>
              <a:t>Electrif., Circuitos </a:t>
            </a:r>
            <a:r>
              <a:rPr sz="2800" dirty="0"/>
              <a:t>y </a:t>
            </a:r>
            <a:r>
              <a:rPr sz="2800" spc="-5" dirty="0"/>
              <a:t>Puntos </a:t>
            </a:r>
            <a:r>
              <a:rPr sz="2800" dirty="0"/>
              <a:t>de</a:t>
            </a:r>
            <a:r>
              <a:rPr sz="2800" spc="35" dirty="0"/>
              <a:t> </a:t>
            </a:r>
            <a:r>
              <a:rPr sz="2800" spc="-5" dirty="0"/>
              <a:t>Utilización.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38960" y="462279"/>
            <a:ext cx="7828279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" marR="5080" indent="-1778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Demanda Máxima </a:t>
            </a:r>
            <a:r>
              <a:rPr dirty="0"/>
              <a:t>de</a:t>
            </a:r>
            <a:r>
              <a:rPr spc="-70" dirty="0"/>
              <a:t> </a:t>
            </a:r>
            <a:r>
              <a:rPr spc="-5" dirty="0"/>
              <a:t>Potencia  Simultánea </a:t>
            </a:r>
            <a:r>
              <a:rPr dirty="0"/>
              <a:t>– Cálculo</a:t>
            </a:r>
            <a:r>
              <a:rPr spc="-75" dirty="0"/>
              <a:t> </a:t>
            </a:r>
            <a:r>
              <a:rPr spc="-5" dirty="0"/>
              <a:t>(771.9)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1326300"/>
              </p:ext>
            </p:extLst>
          </p:nvPr>
        </p:nvGraphicFramePr>
        <p:xfrm>
          <a:off x="469900" y="1841501"/>
          <a:ext cx="9982200" cy="8153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37902"/>
                <a:gridCol w="4023690"/>
                <a:gridCol w="4020608"/>
              </a:tblGrid>
              <a:tr h="874662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250" dirty="0">
                        <a:latin typeface="Times New Roman"/>
                        <a:cs typeface="Times New Roman"/>
                      </a:endParaRPr>
                    </a:p>
                    <a:p>
                      <a:pPr marL="318770">
                        <a:lnSpc>
                          <a:spcPct val="100000"/>
                        </a:lnSpc>
                      </a:pPr>
                      <a:r>
                        <a:rPr sz="2000" b="1" spc="-5" dirty="0">
                          <a:latin typeface="Arial"/>
                          <a:cs typeface="Arial"/>
                        </a:rPr>
                        <a:t>Circuito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422275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2000" b="1" spc="-5" dirty="0">
                          <a:latin typeface="Arial"/>
                          <a:cs typeface="Arial"/>
                        </a:rPr>
                        <a:t>Valor mínimo de la potencia máxima simultánea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028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75539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106807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2000" b="1" spc="-5" dirty="0">
                          <a:latin typeface="Arial"/>
                          <a:cs typeface="Arial"/>
                        </a:rPr>
                        <a:t>Viviendas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60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54165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2000" b="1" spc="-5" dirty="0">
                          <a:latin typeface="Arial"/>
                          <a:cs typeface="Arial"/>
                        </a:rPr>
                        <a:t>Oficinas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20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5" dirty="0">
                          <a:latin typeface="Arial"/>
                          <a:cs typeface="Arial"/>
                        </a:rPr>
                        <a:t>Locales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60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00"/>
                    </a:solidFill>
                  </a:tcPr>
                </a:tc>
              </a:tr>
              <a:tr h="1759786">
                <a:tc>
                  <a:txBody>
                    <a:bodyPr/>
                    <a:lstStyle/>
                    <a:p>
                      <a:pPr marL="127635" marR="120014" indent="2540" algn="ctr">
                        <a:lnSpc>
                          <a:spcPts val="1789"/>
                        </a:lnSpc>
                        <a:spcBef>
                          <a:spcPts val="151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IUG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sin  t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omacorr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s 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derivados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924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  <a:tc>
                  <a:txBody>
                    <a:bodyPr/>
                    <a:lstStyle/>
                    <a:p>
                      <a:pPr marL="241935" marR="233679" indent="-635" algn="ctr">
                        <a:lnSpc>
                          <a:spcPct val="93100"/>
                        </a:lnSpc>
                        <a:spcBef>
                          <a:spcPts val="59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66% de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que resulte al  considerar todos los puntos de  utilización previstos,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a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razón de  150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VA</a:t>
                      </a:r>
                      <a:r>
                        <a:rPr sz="1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c/u.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749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  <a:tc>
                  <a:txBody>
                    <a:bodyPr/>
                    <a:lstStyle/>
                    <a:p>
                      <a:pPr marL="240029" marR="233679" indent="-1905" algn="ctr">
                        <a:lnSpc>
                          <a:spcPct val="93100"/>
                        </a:lnSpc>
                        <a:spcBef>
                          <a:spcPts val="59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100% de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que resulte al  considerar todos los puntos de  utilización previstos,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a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razón</a:t>
                      </a:r>
                      <a:r>
                        <a:rPr sz="16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de  150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VA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c/u.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749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</a:tr>
              <a:tr h="1358028">
                <a:tc>
                  <a:txBody>
                    <a:bodyPr/>
                    <a:lstStyle/>
                    <a:p>
                      <a:pPr marL="127635" marR="120014" indent="1905" algn="ctr">
                        <a:lnSpc>
                          <a:spcPts val="1789"/>
                        </a:lnSpc>
                        <a:spcBef>
                          <a:spcPts val="55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IUG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con  t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omacorr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s 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derivados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7048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2200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VA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por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cada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circuito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767946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sz="1600" spc="-10" dirty="0">
                          <a:latin typeface="Arial"/>
                          <a:cs typeface="Arial"/>
                        </a:rPr>
                        <a:t>TUG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990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2200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VA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por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cada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circuito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990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7639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IUE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  <a:tc>
                  <a:txBody>
                    <a:bodyPr/>
                    <a:lstStyle/>
                    <a:p>
                      <a:pPr marL="241935" marR="233679" indent="-635" algn="ctr">
                        <a:lnSpc>
                          <a:spcPct val="93100"/>
                        </a:lnSpc>
                        <a:spcBef>
                          <a:spcPts val="61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66% de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que resulte al  considerar todos los puntos de  utilización previstos,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a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razón de  500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VA</a:t>
                      </a:r>
                      <a:r>
                        <a:rPr sz="1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c/u.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774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  <a:tc>
                  <a:txBody>
                    <a:bodyPr/>
                    <a:lstStyle/>
                    <a:p>
                      <a:pPr marL="240029" marR="233679" indent="-1905" algn="ctr">
                        <a:lnSpc>
                          <a:spcPct val="93100"/>
                        </a:lnSpc>
                        <a:spcBef>
                          <a:spcPts val="61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100% de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que resulte al  considerar todos los puntos de  utilización previstos,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a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razón</a:t>
                      </a:r>
                      <a:r>
                        <a:rPr sz="16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de  500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VA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c/u.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774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</a:tr>
              <a:tr h="873617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20"/>
                        </a:spcBef>
                      </a:pPr>
                      <a:r>
                        <a:rPr sz="1600" spc="-10" dirty="0">
                          <a:latin typeface="Arial"/>
                          <a:cs typeface="Arial"/>
                        </a:rPr>
                        <a:t>TUE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295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02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3300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VA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por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cada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circuito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129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09421" y="1041400"/>
            <a:ext cx="7828279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" marR="5080" indent="-1778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Demanda Máxima </a:t>
            </a:r>
            <a:r>
              <a:rPr dirty="0"/>
              <a:t>de</a:t>
            </a:r>
            <a:r>
              <a:rPr spc="-70" dirty="0"/>
              <a:t> </a:t>
            </a:r>
            <a:r>
              <a:rPr spc="-5" dirty="0"/>
              <a:t>Potencia  Simultánea </a:t>
            </a:r>
            <a:r>
              <a:rPr dirty="0"/>
              <a:t>– Cálculo</a:t>
            </a:r>
            <a:r>
              <a:rPr spc="-75" dirty="0"/>
              <a:t> </a:t>
            </a:r>
            <a:r>
              <a:rPr spc="-5" dirty="0"/>
              <a:t>(771.9)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41401" y="3747771"/>
            <a:ext cx="132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84300" y="3764280"/>
            <a:ext cx="7568565" cy="156083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 marR="5080">
              <a:lnSpc>
                <a:spcPct val="79900"/>
              </a:lnSpc>
              <a:spcBef>
                <a:spcPts val="675"/>
              </a:spcBef>
            </a:pPr>
            <a:r>
              <a:rPr sz="2400" spc="-10" dirty="0">
                <a:latin typeface="Arial"/>
                <a:cs typeface="Arial"/>
              </a:rPr>
              <a:t>Al </a:t>
            </a:r>
            <a:r>
              <a:rPr sz="2400" spc="-5" dirty="0">
                <a:latin typeface="Arial"/>
                <a:cs typeface="Arial"/>
              </a:rPr>
              <a:t>resultado </a:t>
            </a:r>
            <a:r>
              <a:rPr sz="2400" spc="-10" dirty="0">
                <a:latin typeface="Arial"/>
                <a:cs typeface="Arial"/>
              </a:rPr>
              <a:t>obtenido </a:t>
            </a:r>
            <a:r>
              <a:rPr sz="2400" dirty="0">
                <a:latin typeface="Arial"/>
                <a:cs typeface="Arial"/>
              </a:rPr>
              <a:t>de </a:t>
            </a:r>
            <a:r>
              <a:rPr sz="2400" spc="-5" dirty="0">
                <a:latin typeface="Arial"/>
                <a:cs typeface="Arial"/>
              </a:rPr>
              <a:t>la tabla anterior (Tabla771.9.I)  </a:t>
            </a:r>
            <a:r>
              <a:rPr sz="2400" dirty="0">
                <a:latin typeface="Arial"/>
                <a:cs typeface="Arial"/>
              </a:rPr>
              <a:t>se </a:t>
            </a:r>
            <a:r>
              <a:rPr sz="2400" spc="-5" dirty="0">
                <a:latin typeface="Arial"/>
                <a:cs typeface="Arial"/>
              </a:rPr>
              <a:t>le </a:t>
            </a:r>
            <a:r>
              <a:rPr sz="2400" spc="-10" dirty="0">
                <a:latin typeface="Arial"/>
                <a:cs typeface="Arial"/>
              </a:rPr>
              <a:t>puede </a:t>
            </a:r>
            <a:r>
              <a:rPr sz="2400" spc="-5" dirty="0">
                <a:latin typeface="Arial"/>
                <a:cs typeface="Arial"/>
              </a:rPr>
              <a:t>aplicar </a:t>
            </a:r>
            <a:r>
              <a:rPr sz="2400" dirty="0">
                <a:latin typeface="Arial"/>
                <a:cs typeface="Arial"/>
              </a:rPr>
              <a:t>el </a:t>
            </a:r>
            <a:r>
              <a:rPr sz="2400" spc="-5" dirty="0">
                <a:latin typeface="Arial"/>
                <a:cs typeface="Arial"/>
              </a:rPr>
              <a:t>coeficiente de simultaneidad de </a:t>
            </a:r>
            <a:r>
              <a:rPr sz="2400" spc="-10" dirty="0">
                <a:latin typeface="Arial"/>
                <a:cs typeface="Arial"/>
              </a:rPr>
              <a:t>la  </a:t>
            </a:r>
            <a:r>
              <a:rPr sz="2400" spc="-5" dirty="0">
                <a:latin typeface="Arial"/>
                <a:cs typeface="Arial"/>
              </a:rPr>
              <a:t>tabla 771.9.II, éste coeficiente será válido para el valor  de la DPMS pero </a:t>
            </a:r>
            <a:r>
              <a:rPr sz="2400" dirty="0">
                <a:latin typeface="Arial"/>
                <a:cs typeface="Arial"/>
              </a:rPr>
              <a:t>no </a:t>
            </a:r>
            <a:r>
              <a:rPr sz="2400" spc="-5" dirty="0">
                <a:latin typeface="Arial"/>
                <a:cs typeface="Arial"/>
              </a:rPr>
              <a:t>hará variar </a:t>
            </a:r>
            <a:r>
              <a:rPr sz="2400" dirty="0">
                <a:latin typeface="Arial"/>
                <a:cs typeface="Arial"/>
              </a:rPr>
              <a:t>en </a:t>
            </a:r>
            <a:r>
              <a:rPr sz="2400" spc="-5" dirty="0">
                <a:latin typeface="Arial"/>
                <a:cs typeface="Arial"/>
              </a:rPr>
              <a:t>menos al Grado de  Electrificación predeterminado </a:t>
            </a:r>
            <a:r>
              <a:rPr sz="2400" spc="-10" dirty="0">
                <a:latin typeface="Arial"/>
                <a:cs typeface="Arial"/>
              </a:rPr>
              <a:t>por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superficie.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41401" y="5701030"/>
            <a:ext cx="132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84300" y="5717541"/>
            <a:ext cx="7371715" cy="684530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12700" marR="5080">
              <a:lnSpc>
                <a:spcPts val="2310"/>
              </a:lnSpc>
              <a:spcBef>
                <a:spcPts val="650"/>
              </a:spcBef>
            </a:pPr>
            <a:r>
              <a:rPr sz="2400" spc="-10" dirty="0">
                <a:latin typeface="Arial"/>
                <a:cs typeface="Arial"/>
              </a:rPr>
              <a:t>Los </a:t>
            </a:r>
            <a:r>
              <a:rPr sz="2400" spc="-5" dirty="0">
                <a:latin typeface="Arial"/>
                <a:cs typeface="Arial"/>
              </a:rPr>
              <a:t>circuitos tomados en cuenta hasta </a:t>
            </a:r>
            <a:r>
              <a:rPr sz="2400" spc="-10" dirty="0">
                <a:latin typeface="Arial"/>
                <a:cs typeface="Arial"/>
              </a:rPr>
              <a:t>aquí </a:t>
            </a:r>
            <a:r>
              <a:rPr sz="2400" spc="-5" dirty="0">
                <a:latin typeface="Arial"/>
                <a:cs typeface="Arial"/>
              </a:rPr>
              <a:t>son los </a:t>
            </a:r>
            <a:r>
              <a:rPr sz="2400" dirty="0">
                <a:latin typeface="Arial"/>
                <a:cs typeface="Arial"/>
              </a:rPr>
              <a:t>de  </a:t>
            </a:r>
            <a:r>
              <a:rPr sz="2400" spc="-5" dirty="0">
                <a:latin typeface="Arial"/>
                <a:cs typeface="Arial"/>
              </a:rPr>
              <a:t>usos </a:t>
            </a:r>
            <a:r>
              <a:rPr sz="2400" spc="-10" dirty="0">
                <a:latin typeface="Arial"/>
                <a:cs typeface="Arial"/>
              </a:rPr>
              <a:t>generales </a:t>
            </a:r>
            <a:r>
              <a:rPr sz="2400" dirty="0">
                <a:latin typeface="Arial"/>
                <a:cs typeface="Arial"/>
              </a:rPr>
              <a:t>y </a:t>
            </a:r>
            <a:r>
              <a:rPr sz="2400" spc="-5" dirty="0">
                <a:latin typeface="Arial"/>
                <a:cs typeface="Arial"/>
              </a:rPr>
              <a:t>los </a:t>
            </a:r>
            <a:r>
              <a:rPr sz="2400" dirty="0">
                <a:latin typeface="Arial"/>
                <a:cs typeface="Arial"/>
              </a:rPr>
              <a:t>de </a:t>
            </a:r>
            <a:r>
              <a:rPr sz="2400" spc="-5" dirty="0">
                <a:latin typeface="Arial"/>
                <a:cs typeface="Arial"/>
              </a:rPr>
              <a:t>usos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especiales.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41401" y="6777991"/>
            <a:ext cx="132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84300" y="6794500"/>
            <a:ext cx="7709534" cy="126746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 marR="5080">
              <a:lnSpc>
                <a:spcPct val="79900"/>
              </a:lnSpc>
              <a:spcBef>
                <a:spcPts val="675"/>
              </a:spcBef>
            </a:pPr>
            <a:r>
              <a:rPr sz="2400" spc="-10" dirty="0">
                <a:solidFill>
                  <a:srgbClr val="FF0000"/>
                </a:solidFill>
                <a:latin typeface="Arial"/>
                <a:cs typeface="Arial"/>
              </a:rPr>
              <a:t>Los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circuitos para </a:t>
            </a: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usos específicos no están  </a:t>
            </a:r>
            <a:r>
              <a:rPr sz="2400" b="1" spc="-10" dirty="0">
                <a:solidFill>
                  <a:srgbClr val="FF0000"/>
                </a:solidFill>
                <a:latin typeface="Arial"/>
                <a:cs typeface="Arial"/>
              </a:rPr>
              <a:t>considerados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para la determinación </a:t>
            </a:r>
            <a:r>
              <a:rPr sz="2400" spc="-10" dirty="0">
                <a:solidFill>
                  <a:srgbClr val="FF0000"/>
                </a:solidFill>
                <a:latin typeface="Arial"/>
                <a:cs typeface="Arial"/>
              </a:rPr>
              <a:t>del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grado de  electrificación, los mismos </a:t>
            </a:r>
            <a:r>
              <a:rPr sz="2400" spc="-10" dirty="0">
                <a:solidFill>
                  <a:srgbClr val="FF0000"/>
                </a:solidFill>
                <a:latin typeface="Arial"/>
                <a:cs typeface="Arial"/>
              </a:rPr>
              <a:t>deben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tenerse en cuenta para  calcular </a:t>
            </a:r>
            <a:r>
              <a:rPr sz="2400" spc="-10" dirty="0">
                <a:solidFill>
                  <a:srgbClr val="FF0000"/>
                </a:solidFill>
                <a:latin typeface="Arial"/>
                <a:cs typeface="Arial"/>
              </a:rPr>
              <a:t>la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potencia </a:t>
            </a: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a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contratar en el</a:t>
            </a:r>
            <a:r>
              <a:rPr sz="2400" spc="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suministro.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1703344"/>
              </p:ext>
            </p:extLst>
          </p:nvPr>
        </p:nvGraphicFramePr>
        <p:xfrm>
          <a:off x="5431789" y="4889500"/>
          <a:ext cx="4934286" cy="40385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7116"/>
                <a:gridCol w="625110"/>
                <a:gridCol w="2271891"/>
                <a:gridCol w="1300169"/>
              </a:tblGrid>
              <a:tr h="112040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r>
                        <a:rPr sz="1000" spc="-10" dirty="0">
                          <a:latin typeface="Liberation Sans Narrow"/>
                          <a:cs typeface="Liberation Sans Narrow"/>
                        </a:rPr>
                        <a:t>PLANTA</a:t>
                      </a:r>
                      <a:endParaRPr sz="1000" dirty="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11683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3820" indent="113030">
                        <a:lnSpc>
                          <a:spcPts val="1160"/>
                        </a:lnSpc>
                        <a:spcBef>
                          <a:spcPts val="409"/>
                        </a:spcBef>
                      </a:pPr>
                      <a:r>
                        <a:rPr sz="1000" spc="-5" dirty="0">
                          <a:latin typeface="Liberation Sans Narrow"/>
                          <a:cs typeface="Liberation Sans Narrow"/>
                        </a:rPr>
                        <a:t>Nº  </a:t>
                      </a: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L</a:t>
                      </a:r>
                      <a:r>
                        <a:rPr sz="1000" spc="-10" dirty="0">
                          <a:latin typeface="Liberation Sans Narrow"/>
                          <a:cs typeface="Liberation Sans Narrow"/>
                        </a:rPr>
                        <a:t>O</a:t>
                      </a:r>
                      <a:r>
                        <a:rPr sz="1000" spc="-5" dirty="0">
                          <a:latin typeface="Liberation Sans Narrow"/>
                          <a:cs typeface="Liberation Sans Narrow"/>
                        </a:rPr>
                        <a:t>C</a:t>
                      </a:r>
                      <a:r>
                        <a:rPr sz="1000" spc="-10" dirty="0">
                          <a:latin typeface="Liberation Sans Narrow"/>
                          <a:cs typeface="Liberation Sans Narrow"/>
                        </a:rPr>
                        <a:t>A</a:t>
                      </a: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L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  <a:tc>
                  <a:txBody>
                    <a:bodyPr/>
                    <a:lstStyle/>
                    <a:p>
                      <a:pPr marL="688340" marR="680085" algn="ctr">
                        <a:lnSpc>
                          <a:spcPts val="1160"/>
                        </a:lnSpc>
                        <a:spcBef>
                          <a:spcPts val="409"/>
                        </a:spcBef>
                      </a:pP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A</a:t>
                      </a:r>
                      <a:r>
                        <a:rPr sz="1000" spc="-5" dirty="0">
                          <a:latin typeface="Liberation Sans Narrow"/>
                          <a:cs typeface="Liberation Sans Narrow"/>
                        </a:rPr>
                        <a:t>M</a:t>
                      </a:r>
                      <a:r>
                        <a:rPr sz="1000" spc="-10" dirty="0">
                          <a:latin typeface="Liberation Sans Narrow"/>
                          <a:cs typeface="Liberation Sans Narrow"/>
                        </a:rPr>
                        <a:t>B</a:t>
                      </a: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I</a:t>
                      </a:r>
                      <a:r>
                        <a:rPr sz="1000" spc="-10" dirty="0">
                          <a:latin typeface="Liberation Sans Narrow"/>
                          <a:cs typeface="Liberation Sans Narrow"/>
                        </a:rPr>
                        <a:t>E</a:t>
                      </a:r>
                      <a:r>
                        <a:rPr sz="1000" spc="-5" dirty="0">
                          <a:latin typeface="Liberation Sans Narrow"/>
                          <a:cs typeface="Liberation Sans Narrow"/>
                        </a:rPr>
                        <a:t>NTE  FUNCION</a:t>
                      </a:r>
                      <a:endParaRPr sz="1000" dirty="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  <a:tc>
                  <a:txBody>
                    <a:bodyPr/>
                    <a:lstStyle/>
                    <a:p>
                      <a:pPr marL="248920" marR="240665" indent="11430">
                        <a:lnSpc>
                          <a:spcPts val="1160"/>
                        </a:lnSpc>
                        <a:spcBef>
                          <a:spcPts val="409"/>
                        </a:spcBef>
                      </a:pPr>
                      <a:r>
                        <a:rPr sz="1000" spc="-10" dirty="0">
                          <a:latin typeface="Liberation Sans Narrow"/>
                          <a:cs typeface="Liberation Sans Narrow"/>
                        </a:rPr>
                        <a:t>AREA </a:t>
                      </a: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[ m2 ]  </a:t>
                      </a:r>
                      <a:r>
                        <a:rPr sz="1000" spc="-5" dirty="0">
                          <a:latin typeface="Liberation Sans Narrow"/>
                          <a:cs typeface="Liberation Sans Narrow"/>
                        </a:rPr>
                        <a:t>LARGO </a:t>
                      </a: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[ m</a:t>
                      </a:r>
                      <a:r>
                        <a:rPr sz="1000" spc="-110" dirty="0">
                          <a:latin typeface="Liberation Sans Narrow"/>
                          <a:cs typeface="Liberation Sans Narrow"/>
                        </a:rPr>
                        <a:t> </a:t>
                      </a: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]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</a:tr>
              <a:tr h="417193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spc="-5" dirty="0">
                          <a:latin typeface="Liberation Sans Narrow"/>
                          <a:cs typeface="Liberation Sans Narrow"/>
                        </a:rPr>
                        <a:t>PB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1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spc="-10" dirty="0">
                          <a:latin typeface="Liberation Sans Narrow"/>
                          <a:cs typeface="Liberation Sans Narrow"/>
                        </a:rPr>
                        <a:t>ACCESO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</a:tr>
              <a:tr h="416117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spc="-5" dirty="0">
                          <a:latin typeface="Liberation Sans Narrow"/>
                          <a:cs typeface="Liberation Sans Narrow"/>
                        </a:rPr>
                        <a:t>PB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2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spc="-10" dirty="0">
                          <a:latin typeface="Liberation Sans Narrow"/>
                          <a:cs typeface="Liberation Sans Narrow"/>
                        </a:rPr>
                        <a:t>ESTAR </a:t>
                      </a:r>
                      <a:r>
                        <a:rPr sz="1000" spc="-5" dirty="0">
                          <a:latin typeface="Liberation Sans Narrow"/>
                          <a:cs typeface="Liberation Sans Narrow"/>
                        </a:rPr>
                        <a:t>COMEDOR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  <a:tc>
                  <a:txBody>
                    <a:bodyPr/>
                    <a:lstStyle/>
                    <a:p>
                      <a:pPr marL="44450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spc="-5" dirty="0">
                          <a:latin typeface="Liberation Sans Narrow"/>
                          <a:cs typeface="Liberation Sans Narrow"/>
                        </a:rPr>
                        <a:t>12,0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</a:tr>
              <a:tr h="416117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000" spc="-5" dirty="0">
                          <a:latin typeface="Liberation Sans Narrow"/>
                          <a:cs typeface="Liberation Sans Narrow"/>
                        </a:rPr>
                        <a:t>PB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3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000" spc="-5" dirty="0">
                          <a:latin typeface="Liberation Sans Narrow"/>
                          <a:cs typeface="Liberation Sans Narrow"/>
                        </a:rPr>
                        <a:t>DORMITORIO</a:t>
                      </a:r>
                      <a:r>
                        <a:rPr sz="1000" spc="-15" dirty="0">
                          <a:latin typeface="Liberation Sans Narrow"/>
                          <a:cs typeface="Liberation Sans Narrow"/>
                        </a:rPr>
                        <a:t> </a:t>
                      </a: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1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  <a:tc>
                  <a:txBody>
                    <a:bodyPr/>
                    <a:lstStyle/>
                    <a:p>
                      <a:pPr marL="47307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000" spc="-5" dirty="0">
                          <a:latin typeface="Liberation Sans Narrow"/>
                          <a:cs typeface="Liberation Sans Narrow"/>
                        </a:rPr>
                        <a:t>9,2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</a:tr>
              <a:tr h="417193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spc="-5" dirty="0">
                          <a:latin typeface="Liberation Sans Narrow"/>
                          <a:cs typeface="Liberation Sans Narrow"/>
                        </a:rPr>
                        <a:t>PB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4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spc="-5" dirty="0">
                          <a:latin typeface="Liberation Sans Narrow"/>
                          <a:cs typeface="Liberation Sans Narrow"/>
                        </a:rPr>
                        <a:t>DORMITORIO</a:t>
                      </a:r>
                      <a:r>
                        <a:rPr sz="1000" spc="-15" dirty="0">
                          <a:latin typeface="Liberation Sans Narrow"/>
                          <a:cs typeface="Liberation Sans Narrow"/>
                        </a:rPr>
                        <a:t> </a:t>
                      </a: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2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  <a:tc>
                  <a:txBody>
                    <a:bodyPr/>
                    <a:lstStyle/>
                    <a:p>
                      <a:pPr marL="473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spc="-5" dirty="0">
                          <a:latin typeface="Liberation Sans Narrow"/>
                          <a:cs typeface="Liberation Sans Narrow"/>
                        </a:rPr>
                        <a:t>9,2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</a:tr>
              <a:tr h="417193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spc="-5" dirty="0">
                          <a:latin typeface="Liberation Sans Narrow"/>
                          <a:cs typeface="Liberation Sans Narrow"/>
                        </a:rPr>
                        <a:t>PB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5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spc="-10" dirty="0">
                          <a:latin typeface="Liberation Sans Narrow"/>
                          <a:cs typeface="Liberation Sans Narrow"/>
                        </a:rPr>
                        <a:t>BAÑO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  <a:tc>
                  <a:txBody>
                    <a:bodyPr/>
                    <a:lstStyle/>
                    <a:p>
                      <a:pPr marL="473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spc="-5" dirty="0">
                          <a:latin typeface="Liberation Sans Narrow"/>
                          <a:cs typeface="Liberation Sans Narrow"/>
                        </a:rPr>
                        <a:t>3,0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</a:tr>
              <a:tr h="417192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spc="-5" dirty="0">
                          <a:latin typeface="Liberation Sans Narrow"/>
                          <a:cs typeface="Liberation Sans Narrow"/>
                        </a:rPr>
                        <a:t>PB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6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spc="-5" dirty="0">
                          <a:latin typeface="Liberation Sans Narrow"/>
                          <a:cs typeface="Liberation Sans Narrow"/>
                        </a:rPr>
                        <a:t>COCINA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  <a:tc>
                  <a:txBody>
                    <a:bodyPr/>
                    <a:lstStyle/>
                    <a:p>
                      <a:pPr marL="473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spc="-5" dirty="0">
                          <a:latin typeface="Liberation Sans Narrow"/>
                          <a:cs typeface="Liberation Sans Narrow"/>
                        </a:rPr>
                        <a:t>4,6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</a:tr>
              <a:tr h="417193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spc="-5" dirty="0">
                          <a:latin typeface="Liberation Sans Narrow"/>
                          <a:cs typeface="Liberation Sans Narrow"/>
                        </a:rPr>
                        <a:t>PB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7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spc="-10" dirty="0">
                          <a:latin typeface="Liberation Sans Narrow"/>
                          <a:cs typeface="Liberation Sans Narrow"/>
                        </a:rPr>
                        <a:t>LAVADERO</a:t>
                      </a:r>
                      <a:endParaRPr sz="1000" dirty="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  <a:tc>
                  <a:txBody>
                    <a:bodyPr/>
                    <a:lstStyle/>
                    <a:p>
                      <a:pPr marL="473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spc="-5" dirty="0">
                          <a:latin typeface="Liberation Sans Narrow"/>
                          <a:cs typeface="Liberation Sans Narrow"/>
                        </a:rPr>
                        <a:t>3,5</a:t>
                      </a:r>
                      <a:endParaRPr sz="1000" dirty="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172459" y="737870"/>
            <a:ext cx="44100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sng" spc="-10" dirty="0">
                <a:uFill>
                  <a:solidFill>
                    <a:srgbClr val="000000"/>
                  </a:solidFill>
                </a:uFill>
              </a:rPr>
              <a:t>Ejemplo </a:t>
            </a:r>
            <a:r>
              <a:rPr sz="1800" u="sng" spc="-5" dirty="0">
                <a:uFill>
                  <a:solidFill>
                    <a:srgbClr val="000000"/>
                  </a:solidFill>
                </a:uFill>
              </a:rPr>
              <a:t>práctico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</a:rPr>
              <a:t>sobre una </a:t>
            </a:r>
            <a:r>
              <a:rPr sz="1800" u="sng" spc="-5" dirty="0">
                <a:uFill>
                  <a:solidFill>
                    <a:srgbClr val="000000"/>
                  </a:solidFill>
                </a:uFill>
              </a:rPr>
              <a:t>vivienda</a:t>
            </a:r>
            <a:r>
              <a:rPr sz="1800" u="sng" spc="-2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1800" u="sng" spc="-5" dirty="0">
                <a:uFill>
                  <a:solidFill>
                    <a:srgbClr val="000000"/>
                  </a:solidFill>
                </a:uFill>
              </a:rPr>
              <a:t>básica</a:t>
            </a:r>
            <a:endParaRPr sz="1800"/>
          </a:p>
        </p:txBody>
      </p:sp>
      <p:sp>
        <p:nvSpPr>
          <p:cNvPr id="4" name="object 4"/>
          <p:cNvSpPr/>
          <p:nvPr/>
        </p:nvSpPr>
        <p:spPr>
          <a:xfrm>
            <a:off x="5318986" y="1384300"/>
            <a:ext cx="4980714" cy="1981200"/>
          </a:xfrm>
          <a:custGeom>
            <a:avLst/>
            <a:gdLst/>
            <a:ahLst/>
            <a:cxnLst/>
            <a:rect l="l" t="t" r="r" b="b"/>
            <a:pathLst>
              <a:path w="4442459" h="1372870">
                <a:moveTo>
                  <a:pt x="4442460" y="0"/>
                </a:moveTo>
                <a:lnTo>
                  <a:pt x="0" y="0"/>
                </a:lnTo>
                <a:lnTo>
                  <a:pt x="0" y="1372869"/>
                </a:lnTo>
                <a:lnTo>
                  <a:pt x="4442460" y="1372869"/>
                </a:lnTo>
                <a:lnTo>
                  <a:pt x="4442460" y="0"/>
                </a:lnTo>
                <a:close/>
              </a:path>
            </a:pathLst>
          </a:custGeom>
          <a:solidFill>
            <a:srgbClr val="99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431789" y="1573530"/>
            <a:ext cx="430784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Paso </a:t>
            </a:r>
            <a:r>
              <a:rPr sz="1400" spc="-5" dirty="0">
                <a:latin typeface="Arial"/>
                <a:cs typeface="Arial"/>
              </a:rPr>
              <a:t>1: Predeterminación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Grado de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Electrificación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74989" y="2000250"/>
            <a:ext cx="770255" cy="664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350" algn="r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45.51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m2</a:t>
            </a:r>
          </a:p>
          <a:p>
            <a:pPr marR="5080" algn="r">
              <a:lnSpc>
                <a:spcPts val="1675"/>
              </a:lnSpc>
            </a:pPr>
            <a:r>
              <a:rPr sz="1400" dirty="0">
                <a:latin typeface="Arial"/>
                <a:cs typeface="Arial"/>
              </a:rPr>
              <a:t>7.28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m2</a:t>
            </a:r>
            <a:endParaRPr sz="1400" dirty="0">
              <a:latin typeface="Arial"/>
              <a:cs typeface="Arial"/>
            </a:endParaRPr>
          </a:p>
          <a:p>
            <a:pPr marR="6350" algn="r">
              <a:lnSpc>
                <a:spcPts val="1675"/>
              </a:lnSpc>
            </a:pPr>
            <a:r>
              <a:rPr sz="1400" spc="-5" dirty="0">
                <a:latin typeface="Arial"/>
                <a:cs typeface="Arial"/>
              </a:rPr>
              <a:t>49.15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m2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431789" y="2000250"/>
            <a:ext cx="2602865" cy="8775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51815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Superficie Cubierta:  Superficie Semi-Cubierta:  Superficie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Total:</a:t>
            </a:r>
            <a:endParaRPr sz="1400" dirty="0">
              <a:latin typeface="Arial"/>
              <a:cs typeface="Arial"/>
            </a:endParaRPr>
          </a:p>
          <a:p>
            <a:pPr marL="12700">
              <a:lnSpc>
                <a:spcPts val="1670"/>
              </a:lnSpc>
            </a:pPr>
            <a:r>
              <a:rPr sz="1400" spc="-5" dirty="0">
                <a:latin typeface="Arial"/>
                <a:cs typeface="Arial"/>
              </a:rPr>
              <a:t>Grado de Electrificación: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Mínimo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41300" y="1160780"/>
            <a:ext cx="5134609" cy="81483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8317" y="1464310"/>
            <a:ext cx="1516552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" dirty="0">
                <a:latin typeface="Liberation Sans Narrow"/>
                <a:cs typeface="Liberation Sans Narrow"/>
              </a:rPr>
              <a:t>PLANILLA DE</a:t>
            </a:r>
            <a:r>
              <a:rPr sz="1100" b="1" spc="-65" dirty="0">
                <a:latin typeface="Liberation Sans Narrow"/>
                <a:cs typeface="Liberation Sans Narrow"/>
              </a:rPr>
              <a:t> </a:t>
            </a:r>
            <a:r>
              <a:rPr sz="1100" b="1" spc="-5" dirty="0">
                <a:latin typeface="Liberation Sans Narrow"/>
                <a:cs typeface="Liberation Sans Narrow"/>
              </a:rPr>
              <a:t>LOCALES</a:t>
            </a:r>
            <a:endParaRPr sz="1100">
              <a:latin typeface="Liberation Sans Narrow"/>
              <a:cs typeface="Liberation Sans Narrow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7040288"/>
              </p:ext>
            </p:extLst>
          </p:nvPr>
        </p:nvGraphicFramePr>
        <p:xfrm>
          <a:off x="317500" y="1689100"/>
          <a:ext cx="10058399" cy="76961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1504"/>
                <a:gridCol w="443419"/>
                <a:gridCol w="310251"/>
                <a:gridCol w="609171"/>
                <a:gridCol w="1194257"/>
                <a:gridCol w="765006"/>
                <a:gridCol w="425003"/>
                <a:gridCol w="424294"/>
                <a:gridCol w="478128"/>
                <a:gridCol w="702672"/>
                <a:gridCol w="698421"/>
                <a:gridCol w="563837"/>
                <a:gridCol w="566670"/>
                <a:gridCol w="563836"/>
                <a:gridCol w="817423"/>
                <a:gridCol w="994507"/>
              </a:tblGrid>
              <a:tr h="521510"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390525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PUNTOS DE</a:t>
                      </a:r>
                      <a:r>
                        <a:rPr sz="800" spc="-10" dirty="0">
                          <a:latin typeface="Liberation Sans Narrow"/>
                          <a:cs typeface="Liberation Sans Narrow"/>
                        </a:rPr>
                        <a:t> </a:t>
                      </a: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UTILIZACION</a:t>
                      </a:r>
                      <a:endParaRPr sz="8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647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CONDICIONES DE</a:t>
                      </a:r>
                      <a:r>
                        <a:rPr sz="800" spc="-10" dirty="0">
                          <a:latin typeface="Liberation Sans Narrow"/>
                          <a:cs typeface="Liberation Sans Narrow"/>
                        </a:rPr>
                        <a:t> </a:t>
                      </a: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UTILIZACION</a:t>
                      </a:r>
                      <a:endParaRPr sz="8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647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71145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MATERIALES</a:t>
                      </a:r>
                      <a:r>
                        <a:rPr sz="800" spc="-5" dirty="0">
                          <a:latin typeface="Liberation Sans Narrow"/>
                          <a:cs typeface="Liberation Sans Narrow"/>
                        </a:rPr>
                        <a:t> </a:t>
                      </a: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PERMITIDOS</a:t>
                      </a:r>
                      <a:endParaRPr sz="8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647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DC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748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61290" marR="83820" indent="-71120">
                        <a:lnSpc>
                          <a:spcPts val="930"/>
                        </a:lnSpc>
                      </a:pPr>
                      <a:r>
                        <a:rPr sz="800" spc="5" dirty="0">
                          <a:latin typeface="Liberation Sans Narrow"/>
                          <a:cs typeface="Liberation Sans Narrow"/>
                        </a:rPr>
                        <a:t>T</a:t>
                      </a:r>
                      <a:r>
                        <a:rPr sz="800" spc="10" dirty="0">
                          <a:latin typeface="Liberation Sans Narrow"/>
                          <a:cs typeface="Liberation Sans Narrow"/>
                        </a:rPr>
                        <a:t>A</a:t>
                      </a: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BLE  RO</a:t>
                      </a:r>
                      <a:endParaRPr sz="8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14300" marR="107950" indent="3810">
                        <a:lnSpc>
                          <a:spcPts val="930"/>
                        </a:lnSpc>
                      </a:pPr>
                      <a:r>
                        <a:rPr sz="800" spc="10" dirty="0">
                          <a:latin typeface="Liberation Sans Narrow"/>
                          <a:cs typeface="Liberation Sans Narrow"/>
                        </a:rPr>
                        <a:t>P</a:t>
                      </a: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LA  </a:t>
                      </a:r>
                      <a:r>
                        <a:rPr sz="800" spc="5" dirty="0">
                          <a:latin typeface="Liberation Sans Narrow"/>
                          <a:cs typeface="Liberation Sans Narrow"/>
                        </a:rPr>
                        <a:t>N</a:t>
                      </a:r>
                      <a:r>
                        <a:rPr sz="800" spc="-5" dirty="0">
                          <a:latin typeface="Liberation Sans Narrow"/>
                          <a:cs typeface="Liberation Sans Narrow"/>
                        </a:rPr>
                        <a:t>TA</a:t>
                      </a:r>
                      <a:endParaRPr sz="8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  <a:tc>
                  <a:txBody>
                    <a:bodyPr/>
                    <a:lstStyle/>
                    <a:p>
                      <a:pPr marL="106680" marR="86360" indent="-12700" algn="just">
                        <a:lnSpc>
                          <a:spcPct val="96200"/>
                        </a:lnSpc>
                        <a:spcBef>
                          <a:spcPts val="455"/>
                        </a:spcBef>
                      </a:pPr>
                      <a:r>
                        <a:rPr sz="800" spc="-5" dirty="0">
                          <a:latin typeface="Liberation Sans Narrow"/>
                          <a:cs typeface="Liberation Sans Narrow"/>
                        </a:rPr>
                        <a:t>N</a:t>
                      </a: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º  L  O  C  A  L</a:t>
                      </a:r>
                      <a:endParaRPr sz="8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69545" marR="163195" indent="57150">
                        <a:lnSpc>
                          <a:spcPts val="930"/>
                        </a:lnSpc>
                      </a:pP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Nº  </a:t>
                      </a:r>
                      <a:r>
                        <a:rPr sz="800" spc="5" dirty="0">
                          <a:latin typeface="Liberation Sans Narrow"/>
                          <a:cs typeface="Liberation Sans Narrow"/>
                        </a:rPr>
                        <a:t>C</a:t>
                      </a:r>
                      <a:r>
                        <a:rPr sz="800" spc="-5" dirty="0">
                          <a:latin typeface="Liberation Sans Narrow"/>
                          <a:cs typeface="Liberation Sans Narrow"/>
                        </a:rPr>
                        <a:t>I</a:t>
                      </a:r>
                      <a:r>
                        <a:rPr sz="800" spc="5" dirty="0">
                          <a:latin typeface="Liberation Sans Narrow"/>
                          <a:cs typeface="Liberation Sans Narrow"/>
                        </a:rPr>
                        <a:t>R</a:t>
                      </a: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C</a:t>
                      </a:r>
                      <a:endParaRPr sz="8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42900" marR="313055" indent="-22860">
                        <a:lnSpc>
                          <a:spcPts val="930"/>
                        </a:lnSpc>
                      </a:pP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AM</a:t>
                      </a:r>
                      <a:r>
                        <a:rPr sz="800" spc="10" dirty="0">
                          <a:latin typeface="Liberation Sans Narrow"/>
                          <a:cs typeface="Liberation Sans Narrow"/>
                        </a:rPr>
                        <a:t>B</a:t>
                      </a:r>
                      <a:r>
                        <a:rPr sz="800" spc="-5" dirty="0">
                          <a:latin typeface="Liberation Sans Narrow"/>
                          <a:cs typeface="Liberation Sans Narrow"/>
                        </a:rPr>
                        <a:t>I</a:t>
                      </a: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E</a:t>
                      </a:r>
                      <a:r>
                        <a:rPr sz="800" spc="5" dirty="0">
                          <a:latin typeface="Liberation Sans Narrow"/>
                          <a:cs typeface="Liberation Sans Narrow"/>
                        </a:rPr>
                        <a:t>NT</a:t>
                      </a: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E  FUNCION</a:t>
                      </a:r>
                      <a:endParaRPr sz="8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02235" marR="95250" indent="8890">
                        <a:lnSpc>
                          <a:spcPts val="930"/>
                        </a:lnSpc>
                      </a:pP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AREA [ m2 ]  LARGO [ m</a:t>
                      </a:r>
                      <a:r>
                        <a:rPr sz="800" spc="-90" dirty="0">
                          <a:latin typeface="Liberation Sans Narrow"/>
                          <a:cs typeface="Liberation Sans Narrow"/>
                        </a:rPr>
                        <a:t> </a:t>
                      </a: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]</a:t>
                      </a:r>
                      <a:endParaRPr sz="8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IUG</a:t>
                      </a:r>
                      <a:endParaRPr sz="8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TUG</a:t>
                      </a:r>
                      <a:endParaRPr sz="8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TUE</a:t>
                      </a:r>
                      <a:endParaRPr sz="8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OTROS</a:t>
                      </a:r>
                      <a:endParaRPr sz="8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97155" marR="90805" algn="ctr">
                        <a:lnSpc>
                          <a:spcPct val="96200"/>
                        </a:lnSpc>
                        <a:spcBef>
                          <a:spcPts val="5"/>
                        </a:spcBef>
                      </a:pPr>
                      <a:r>
                        <a:rPr sz="800" spc="5" dirty="0">
                          <a:latin typeface="Liberation Sans Narrow"/>
                          <a:cs typeface="Liberation Sans Narrow"/>
                        </a:rPr>
                        <a:t>C</a:t>
                      </a: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A</a:t>
                      </a:r>
                      <a:r>
                        <a:rPr sz="800" spc="10" dirty="0">
                          <a:latin typeface="Liberation Sans Narrow"/>
                          <a:cs typeface="Liberation Sans Narrow"/>
                        </a:rPr>
                        <a:t>P</a:t>
                      </a: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A</a:t>
                      </a:r>
                      <a:r>
                        <a:rPr sz="800" spc="5" dirty="0">
                          <a:latin typeface="Liberation Sans Narrow"/>
                          <a:cs typeface="Liberation Sans Narrow"/>
                        </a:rPr>
                        <a:t>C</a:t>
                      </a:r>
                      <a:r>
                        <a:rPr sz="800" spc="-5" dirty="0">
                          <a:latin typeface="Liberation Sans Narrow"/>
                          <a:cs typeface="Liberation Sans Narrow"/>
                        </a:rPr>
                        <a:t>I</a:t>
                      </a:r>
                      <a:r>
                        <a:rPr sz="800" spc="5" dirty="0">
                          <a:latin typeface="Liberation Sans Narrow"/>
                          <a:cs typeface="Liberation Sans Narrow"/>
                        </a:rPr>
                        <a:t>D</a:t>
                      </a: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A  D       </a:t>
                      </a:r>
                      <a:r>
                        <a:rPr sz="800" spc="10" dirty="0">
                          <a:latin typeface="Liberation Sans Narrow"/>
                          <a:cs typeface="Liberation Sans Narrow"/>
                        </a:rPr>
                        <a:t>P</a:t>
                      </a: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E</a:t>
                      </a:r>
                      <a:r>
                        <a:rPr sz="800" spc="5" dirty="0">
                          <a:latin typeface="Liberation Sans Narrow"/>
                          <a:cs typeface="Liberation Sans Narrow"/>
                        </a:rPr>
                        <a:t>R</a:t>
                      </a: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S</a:t>
                      </a:r>
                      <a:r>
                        <a:rPr sz="800" spc="5" dirty="0">
                          <a:latin typeface="Liberation Sans Narrow"/>
                          <a:cs typeface="Liberation Sans Narrow"/>
                        </a:rPr>
                        <a:t>ON</a:t>
                      </a: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A  S</a:t>
                      </a:r>
                      <a:endParaRPr sz="8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18745" marR="100965" indent="-12700">
                        <a:lnSpc>
                          <a:spcPts val="930"/>
                        </a:lnSpc>
                      </a:pPr>
                      <a:r>
                        <a:rPr sz="800" spc="10" dirty="0">
                          <a:latin typeface="Liberation Sans Narrow"/>
                          <a:cs typeface="Liberation Sans Narrow"/>
                        </a:rPr>
                        <a:t>E</a:t>
                      </a: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V</a:t>
                      </a:r>
                      <a:r>
                        <a:rPr sz="800" spc="10" dirty="0">
                          <a:latin typeface="Liberation Sans Narrow"/>
                          <a:cs typeface="Liberation Sans Narrow"/>
                        </a:rPr>
                        <a:t>A</a:t>
                      </a:r>
                      <a:r>
                        <a:rPr sz="800" spc="-5" dirty="0">
                          <a:latin typeface="Liberation Sans Narrow"/>
                          <a:cs typeface="Liberation Sans Narrow"/>
                        </a:rPr>
                        <a:t>C</a:t>
                      </a: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U  A</a:t>
                      </a:r>
                      <a:r>
                        <a:rPr sz="800" spc="5" dirty="0">
                          <a:latin typeface="Liberation Sans Narrow"/>
                          <a:cs typeface="Liberation Sans Narrow"/>
                        </a:rPr>
                        <a:t>C</a:t>
                      </a:r>
                      <a:r>
                        <a:rPr sz="800" spc="-5" dirty="0">
                          <a:latin typeface="Liberation Sans Narrow"/>
                          <a:cs typeface="Liberation Sans Narrow"/>
                        </a:rPr>
                        <a:t>I</a:t>
                      </a:r>
                      <a:r>
                        <a:rPr sz="800" spc="5" dirty="0">
                          <a:latin typeface="Liberation Sans Narrow"/>
                          <a:cs typeface="Liberation Sans Narrow"/>
                        </a:rPr>
                        <a:t>O</a:t>
                      </a: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N</a:t>
                      </a:r>
                      <a:endParaRPr sz="8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46050" marR="87630" indent="-50800">
                        <a:lnSpc>
                          <a:spcPts val="930"/>
                        </a:lnSpc>
                      </a:pP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MA</a:t>
                      </a:r>
                      <a:r>
                        <a:rPr sz="800" spc="5" dirty="0">
                          <a:latin typeface="Liberation Sans Narrow"/>
                          <a:cs typeface="Liberation Sans Narrow"/>
                        </a:rPr>
                        <a:t>T</a:t>
                      </a: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E</a:t>
                      </a:r>
                      <a:r>
                        <a:rPr sz="800" spc="5" dirty="0">
                          <a:latin typeface="Liberation Sans Narrow"/>
                          <a:cs typeface="Liberation Sans Narrow"/>
                        </a:rPr>
                        <a:t>R</a:t>
                      </a: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I  ALES</a:t>
                      </a:r>
                      <a:endParaRPr sz="8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079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OTRAS</a:t>
                      </a:r>
                      <a:endParaRPr sz="8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02895" marR="109220" indent="-185420">
                        <a:lnSpc>
                          <a:spcPts val="930"/>
                        </a:lnSpc>
                      </a:pPr>
                      <a:r>
                        <a:rPr sz="800" spc="5" dirty="0">
                          <a:latin typeface="Liberation Sans Narrow"/>
                          <a:cs typeface="Liberation Sans Narrow"/>
                        </a:rPr>
                        <a:t>C</a:t>
                      </a:r>
                      <a:r>
                        <a:rPr sz="800" spc="10" dirty="0">
                          <a:latin typeface="Liberation Sans Narrow"/>
                          <a:cs typeface="Liberation Sans Narrow"/>
                        </a:rPr>
                        <a:t>A</a:t>
                      </a:r>
                      <a:r>
                        <a:rPr sz="800" spc="5" dirty="0">
                          <a:latin typeface="Liberation Sans Narrow"/>
                          <a:cs typeface="Liberation Sans Narrow"/>
                        </a:rPr>
                        <a:t>N</a:t>
                      </a: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AL</a:t>
                      </a:r>
                      <a:r>
                        <a:rPr sz="800" spc="-5" dirty="0">
                          <a:latin typeface="Liberation Sans Narrow"/>
                          <a:cs typeface="Liberation Sans Narrow"/>
                        </a:rPr>
                        <a:t>I</a:t>
                      </a:r>
                      <a:r>
                        <a:rPr sz="800" spc="5" dirty="0">
                          <a:latin typeface="Liberation Sans Narrow"/>
                          <a:cs typeface="Liberation Sans Narrow"/>
                        </a:rPr>
                        <a:t>Z</a:t>
                      </a: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A</a:t>
                      </a:r>
                      <a:r>
                        <a:rPr sz="800" spc="15" dirty="0">
                          <a:latin typeface="Liberation Sans Narrow"/>
                          <a:cs typeface="Liberation Sans Narrow"/>
                        </a:rPr>
                        <a:t>C</a:t>
                      </a: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I  ON</a:t>
                      </a:r>
                      <a:endParaRPr sz="8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79400" marR="108585" indent="-163830">
                        <a:lnSpc>
                          <a:spcPts val="930"/>
                        </a:lnSpc>
                      </a:pPr>
                      <a:r>
                        <a:rPr sz="800" spc="5" dirty="0">
                          <a:latin typeface="Liberation Sans Narrow"/>
                          <a:cs typeface="Liberation Sans Narrow"/>
                        </a:rPr>
                        <a:t>C</a:t>
                      </a:r>
                      <a:r>
                        <a:rPr sz="800" spc="-5" dirty="0">
                          <a:latin typeface="Liberation Sans Narrow"/>
                          <a:cs typeface="Liberation Sans Narrow"/>
                        </a:rPr>
                        <a:t>O</a:t>
                      </a:r>
                      <a:r>
                        <a:rPr sz="800" spc="15" dirty="0">
                          <a:latin typeface="Liberation Sans Narrow"/>
                          <a:cs typeface="Liberation Sans Narrow"/>
                        </a:rPr>
                        <a:t>N</a:t>
                      </a:r>
                      <a:r>
                        <a:rPr sz="800" spc="-5" dirty="0">
                          <a:latin typeface="Liberation Sans Narrow"/>
                          <a:cs typeface="Liberation Sans Narrow"/>
                        </a:rPr>
                        <a:t>D</a:t>
                      </a:r>
                      <a:r>
                        <a:rPr sz="800" spc="5" dirty="0">
                          <a:latin typeface="Liberation Sans Narrow"/>
                          <a:cs typeface="Liberation Sans Narrow"/>
                        </a:rPr>
                        <a:t>U</a:t>
                      </a:r>
                      <a:r>
                        <a:rPr sz="800" spc="15" dirty="0">
                          <a:latin typeface="Liberation Sans Narrow"/>
                          <a:cs typeface="Liberation Sans Narrow"/>
                        </a:rPr>
                        <a:t>C</a:t>
                      </a:r>
                      <a:r>
                        <a:rPr sz="800" spc="-5" dirty="0">
                          <a:latin typeface="Liberation Sans Narrow"/>
                          <a:cs typeface="Liberation Sans Narrow"/>
                        </a:rPr>
                        <a:t>T</a:t>
                      </a:r>
                      <a:r>
                        <a:rPr sz="800" spc="5" dirty="0">
                          <a:latin typeface="Liberation Sans Narrow"/>
                          <a:cs typeface="Liberation Sans Narrow"/>
                        </a:rPr>
                        <a:t>OR</a:t>
                      </a: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ES  CABLES</a:t>
                      </a:r>
                      <a:endParaRPr sz="8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DCDC"/>
                    </a:solidFill>
                  </a:tcPr>
                </a:tc>
              </a:tr>
              <a:tr h="7341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20650" algn="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PB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1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89535">
                        <a:lnSpc>
                          <a:spcPct val="100000"/>
                        </a:lnSpc>
                      </a:pPr>
                      <a:r>
                        <a:rPr sz="1000" spc="-10" dirty="0">
                          <a:latin typeface="Liberation Sans Narrow"/>
                          <a:cs typeface="Liberation Sans Narrow"/>
                        </a:rPr>
                        <a:t>ACCESO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1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0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0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4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0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215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R="120650" algn="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PB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2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 marR="431800">
                        <a:lnSpc>
                          <a:spcPts val="1170"/>
                        </a:lnSpc>
                        <a:spcBef>
                          <a:spcPts val="434"/>
                        </a:spcBef>
                      </a:pPr>
                      <a:r>
                        <a:rPr sz="1000" spc="-10" dirty="0">
                          <a:latin typeface="Liberation Sans Narrow"/>
                          <a:cs typeface="Liberation Sans Narrow"/>
                        </a:rPr>
                        <a:t>ESTAR  </a:t>
                      </a:r>
                      <a:r>
                        <a:rPr sz="1000" spc="-15" dirty="0">
                          <a:latin typeface="Liberation Sans Narrow"/>
                          <a:cs typeface="Liberation Sans Narrow"/>
                        </a:rPr>
                        <a:t>C</a:t>
                      </a: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O</a:t>
                      </a:r>
                      <a:r>
                        <a:rPr sz="1000" spc="-5" dirty="0">
                          <a:latin typeface="Liberation Sans Narrow"/>
                          <a:cs typeface="Liberation Sans Narrow"/>
                        </a:rPr>
                        <a:t>M</a:t>
                      </a:r>
                      <a:r>
                        <a:rPr sz="1000" spc="-10" dirty="0">
                          <a:latin typeface="Liberation Sans Narrow"/>
                          <a:cs typeface="Liberation Sans Narrow"/>
                        </a:rPr>
                        <a:t>E</a:t>
                      </a:r>
                      <a:r>
                        <a:rPr sz="1000" spc="-5" dirty="0">
                          <a:latin typeface="Liberation Sans Narrow"/>
                          <a:cs typeface="Liberation Sans Narrow"/>
                        </a:rPr>
                        <a:t>D</a:t>
                      </a: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OR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552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5" dirty="0">
                          <a:latin typeface="Liberation Sans Narrow"/>
                          <a:cs typeface="Liberation Sans Narrow"/>
                        </a:rPr>
                        <a:t>12,0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1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2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0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0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341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20650" algn="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PB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3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89535">
                        <a:lnSpc>
                          <a:spcPct val="100000"/>
                        </a:lnSpc>
                      </a:pPr>
                      <a:r>
                        <a:rPr sz="1000" spc="-5" dirty="0">
                          <a:latin typeface="Liberation Sans Narrow"/>
                          <a:cs typeface="Liberation Sans Narrow"/>
                        </a:rPr>
                        <a:t>DORMITORIO</a:t>
                      </a:r>
                      <a:r>
                        <a:rPr sz="1000" spc="-20" dirty="0">
                          <a:latin typeface="Liberation Sans Narrow"/>
                          <a:cs typeface="Liberation Sans Narrow"/>
                        </a:rPr>
                        <a:t> </a:t>
                      </a: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1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5" dirty="0">
                          <a:latin typeface="Liberation Sans Narrow"/>
                          <a:cs typeface="Liberation Sans Narrow"/>
                        </a:rPr>
                        <a:t>9,2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1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2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0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4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0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3416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20650" algn="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PB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4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89535">
                        <a:lnSpc>
                          <a:spcPct val="100000"/>
                        </a:lnSpc>
                      </a:pPr>
                      <a:r>
                        <a:rPr sz="1000" spc="-5" dirty="0">
                          <a:latin typeface="Liberation Sans Narrow"/>
                          <a:cs typeface="Liberation Sans Narrow"/>
                        </a:rPr>
                        <a:t>DORMITORIO</a:t>
                      </a:r>
                      <a:r>
                        <a:rPr sz="1000" spc="-20" dirty="0">
                          <a:latin typeface="Liberation Sans Narrow"/>
                          <a:cs typeface="Liberation Sans Narrow"/>
                        </a:rPr>
                        <a:t> </a:t>
                      </a: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2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5" dirty="0">
                          <a:latin typeface="Liberation Sans Narrow"/>
                          <a:cs typeface="Liberation Sans Narrow"/>
                        </a:rPr>
                        <a:t>9,2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1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2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0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4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0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341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20650" algn="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PB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5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89535">
                        <a:lnSpc>
                          <a:spcPct val="100000"/>
                        </a:lnSpc>
                      </a:pPr>
                      <a:r>
                        <a:rPr sz="1000" spc="-10" dirty="0">
                          <a:latin typeface="Liberation Sans Narrow"/>
                          <a:cs typeface="Liberation Sans Narrow"/>
                        </a:rPr>
                        <a:t>BAÑO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5" dirty="0">
                          <a:latin typeface="Liberation Sans Narrow"/>
                          <a:cs typeface="Liberation Sans Narrow"/>
                        </a:rPr>
                        <a:t>3,0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1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1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0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4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0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341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20650" algn="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PB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6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89535">
                        <a:lnSpc>
                          <a:spcPct val="100000"/>
                        </a:lnSpc>
                      </a:pPr>
                      <a:r>
                        <a:rPr sz="1000" spc="-10" dirty="0">
                          <a:latin typeface="Liberation Sans Narrow"/>
                          <a:cs typeface="Liberation Sans Narrow"/>
                        </a:rPr>
                        <a:t>COCINA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5" dirty="0">
                          <a:latin typeface="Liberation Sans Narrow"/>
                          <a:cs typeface="Liberation Sans Narrow"/>
                        </a:rPr>
                        <a:t>4,6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1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3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0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4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0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341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20650" algn="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PB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7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89535">
                        <a:lnSpc>
                          <a:spcPct val="100000"/>
                        </a:lnSpc>
                      </a:pPr>
                      <a:r>
                        <a:rPr sz="1000" spc="-10" dirty="0">
                          <a:latin typeface="Liberation Sans Narrow"/>
                          <a:cs typeface="Liberation Sans Narrow"/>
                        </a:rPr>
                        <a:t>LAVADERO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5" dirty="0">
                          <a:latin typeface="Liberation Sans Narrow"/>
                          <a:cs typeface="Liberation Sans Narrow"/>
                        </a:rPr>
                        <a:t>3,5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1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1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0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4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Liberation Sans Narrow"/>
                          <a:cs typeface="Liberation Sans Narrow"/>
                        </a:rPr>
                        <a:t>0</a:t>
                      </a:r>
                      <a:endParaRPr sz="10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2984500" y="698500"/>
            <a:ext cx="47421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Paso </a:t>
            </a:r>
            <a:r>
              <a:rPr sz="1800" spc="-5" dirty="0">
                <a:latin typeface="Arial"/>
                <a:cs typeface="Arial"/>
              </a:rPr>
              <a:t>2: Armado </a:t>
            </a:r>
            <a:r>
              <a:rPr sz="1800" spc="-10" dirty="0">
                <a:latin typeface="Arial"/>
                <a:cs typeface="Arial"/>
              </a:rPr>
              <a:t>de Planilla de Locales </a:t>
            </a:r>
            <a:r>
              <a:rPr sz="1800" dirty="0">
                <a:latin typeface="Arial"/>
                <a:cs typeface="Arial"/>
              </a:rPr>
              <a:t>s/</a:t>
            </a:r>
            <a:r>
              <a:rPr sz="1800" spc="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CTM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70100" y="203746"/>
            <a:ext cx="8241030" cy="100309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Paso </a:t>
            </a:r>
            <a:r>
              <a:rPr sz="1800" spc="-5" dirty="0">
                <a:latin typeface="Arial"/>
                <a:cs typeface="Arial"/>
              </a:rPr>
              <a:t>3: </a:t>
            </a:r>
            <a:r>
              <a:rPr sz="1800" spc="-10" dirty="0">
                <a:latin typeface="Arial"/>
                <a:cs typeface="Arial"/>
              </a:rPr>
              <a:t>Ubicación </a:t>
            </a:r>
            <a:r>
              <a:rPr sz="1800" spc="-5" dirty="0">
                <a:latin typeface="Arial"/>
                <a:cs typeface="Arial"/>
              </a:rPr>
              <a:t>tentativa de </a:t>
            </a:r>
            <a:r>
              <a:rPr sz="1800" spc="-10" dirty="0">
                <a:latin typeface="Arial"/>
                <a:cs typeface="Arial"/>
              </a:rPr>
              <a:t>puntos </a:t>
            </a:r>
            <a:r>
              <a:rPr sz="1800" spc="-5" dirty="0">
                <a:latin typeface="Arial"/>
                <a:cs typeface="Arial"/>
              </a:rPr>
              <a:t>de</a:t>
            </a:r>
            <a:r>
              <a:rPr sz="1800" spc="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utilización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750" dirty="0">
              <a:latin typeface="Arial"/>
              <a:cs typeface="Arial"/>
            </a:endParaRPr>
          </a:p>
          <a:p>
            <a:pPr marL="2984500" marR="78740">
              <a:lnSpc>
                <a:spcPct val="100000"/>
              </a:lnSpc>
            </a:pPr>
            <a:r>
              <a:rPr sz="2800" spc="-10" dirty="0">
                <a:latin typeface="Arial"/>
                <a:cs typeface="Arial"/>
              </a:rPr>
              <a:t>Para </a:t>
            </a:r>
            <a:r>
              <a:rPr sz="2800" spc="-5" dirty="0">
                <a:latin typeface="Arial"/>
                <a:cs typeface="Arial"/>
              </a:rPr>
              <a:t>este paso </a:t>
            </a:r>
            <a:r>
              <a:rPr sz="2800" dirty="0">
                <a:latin typeface="Arial"/>
                <a:cs typeface="Arial"/>
              </a:rPr>
              <a:t>se </a:t>
            </a:r>
            <a:r>
              <a:rPr sz="2800" spc="-5" dirty="0">
                <a:latin typeface="Arial"/>
                <a:cs typeface="Arial"/>
              </a:rPr>
              <a:t>podrá </a:t>
            </a:r>
            <a:r>
              <a:rPr sz="2800" spc="-10" dirty="0">
                <a:latin typeface="Arial"/>
                <a:cs typeface="Arial"/>
              </a:rPr>
              <a:t>realizar </a:t>
            </a:r>
            <a:r>
              <a:rPr sz="2800" spc="-5" dirty="0">
                <a:latin typeface="Arial"/>
                <a:cs typeface="Arial"/>
              </a:rPr>
              <a:t>lo  </a:t>
            </a:r>
            <a:r>
              <a:rPr sz="2800" spc="-10" dirty="0">
                <a:latin typeface="Arial"/>
                <a:cs typeface="Arial"/>
              </a:rPr>
              <a:t>siguiente:</a:t>
            </a:r>
            <a:endParaRPr sz="2800" dirty="0">
              <a:latin typeface="Arial"/>
              <a:cs typeface="Arial"/>
            </a:endParaRPr>
          </a:p>
          <a:p>
            <a:pPr marL="2984500" marR="19685">
              <a:lnSpc>
                <a:spcPct val="100000"/>
              </a:lnSpc>
              <a:spcBef>
                <a:spcPts val="1120"/>
              </a:spcBef>
              <a:buSzPct val="94444"/>
              <a:buChar char="•"/>
              <a:tabLst>
                <a:tab pos="3065780" algn="l"/>
              </a:tabLst>
            </a:pPr>
            <a:r>
              <a:rPr sz="2800" spc="-10" dirty="0">
                <a:latin typeface="Arial"/>
                <a:cs typeface="Arial"/>
              </a:rPr>
              <a:t>Opción1: </a:t>
            </a:r>
            <a:r>
              <a:rPr sz="2800" spc="-5" dirty="0">
                <a:latin typeface="Arial"/>
                <a:cs typeface="Arial"/>
              </a:rPr>
              <a:t>comprobar </a:t>
            </a:r>
            <a:r>
              <a:rPr sz="2800" spc="-10" dirty="0">
                <a:latin typeface="Arial"/>
                <a:cs typeface="Arial"/>
              </a:rPr>
              <a:t>y/o </a:t>
            </a:r>
            <a:r>
              <a:rPr sz="2800" spc="-5" dirty="0">
                <a:latin typeface="Arial"/>
                <a:cs typeface="Arial"/>
              </a:rPr>
              <a:t>completar  los </a:t>
            </a:r>
            <a:r>
              <a:rPr sz="2800" spc="-10" dirty="0">
                <a:latin typeface="Arial"/>
                <a:cs typeface="Arial"/>
              </a:rPr>
              <a:t>puntos </a:t>
            </a:r>
            <a:r>
              <a:rPr sz="2800" spc="-5" dirty="0">
                <a:latin typeface="Arial"/>
                <a:cs typeface="Arial"/>
              </a:rPr>
              <a:t>de utilización  </a:t>
            </a:r>
            <a:r>
              <a:rPr sz="2800" spc="-10" dirty="0">
                <a:latin typeface="Arial"/>
                <a:cs typeface="Arial"/>
              </a:rPr>
              <a:t>preestablecidos </a:t>
            </a:r>
            <a:r>
              <a:rPr sz="2800" spc="-5" dirty="0">
                <a:latin typeface="Arial"/>
                <a:cs typeface="Arial"/>
              </a:rPr>
              <a:t>en al</a:t>
            </a:r>
            <a:r>
              <a:rPr sz="2800" spc="1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anteproyecto.</a:t>
            </a:r>
            <a:endParaRPr sz="2800" dirty="0">
              <a:latin typeface="Arial"/>
              <a:cs typeface="Arial"/>
            </a:endParaRPr>
          </a:p>
          <a:p>
            <a:pPr marL="2984500" marR="288925">
              <a:lnSpc>
                <a:spcPct val="100000"/>
              </a:lnSpc>
              <a:spcBef>
                <a:spcPts val="1120"/>
              </a:spcBef>
              <a:buSzPct val="94444"/>
              <a:buChar char="•"/>
              <a:tabLst>
                <a:tab pos="3065780" algn="l"/>
              </a:tabLst>
            </a:pPr>
            <a:r>
              <a:rPr sz="2800" spc="-10" dirty="0">
                <a:latin typeface="Arial"/>
                <a:cs typeface="Arial"/>
              </a:rPr>
              <a:t>Opción </a:t>
            </a:r>
            <a:r>
              <a:rPr sz="2800" spc="-5" dirty="0">
                <a:latin typeface="Arial"/>
                <a:cs typeface="Arial"/>
              </a:rPr>
              <a:t>2: </a:t>
            </a:r>
            <a:r>
              <a:rPr sz="2800" spc="-10" dirty="0">
                <a:latin typeface="Arial"/>
                <a:cs typeface="Arial"/>
              </a:rPr>
              <a:t>plantear </a:t>
            </a:r>
            <a:r>
              <a:rPr sz="2800" spc="-5" dirty="0">
                <a:latin typeface="Arial"/>
                <a:cs typeface="Arial"/>
              </a:rPr>
              <a:t>directamente  </a:t>
            </a:r>
            <a:r>
              <a:rPr sz="2800" spc="-10" dirty="0">
                <a:latin typeface="Arial"/>
                <a:cs typeface="Arial"/>
              </a:rPr>
              <a:t>dichos puntos </a:t>
            </a:r>
            <a:r>
              <a:rPr sz="2800" dirty="0">
                <a:latin typeface="Arial"/>
                <a:cs typeface="Arial"/>
              </a:rPr>
              <a:t>si </a:t>
            </a:r>
            <a:r>
              <a:rPr sz="2800" spc="-10" dirty="0">
                <a:latin typeface="Arial"/>
                <a:cs typeface="Arial"/>
              </a:rPr>
              <a:t>no hay </a:t>
            </a:r>
            <a:r>
              <a:rPr sz="2800" spc="-5" dirty="0">
                <a:latin typeface="Arial"/>
                <a:cs typeface="Arial"/>
              </a:rPr>
              <a:t>un  </a:t>
            </a:r>
            <a:r>
              <a:rPr sz="2800" spc="-10" dirty="0">
                <a:latin typeface="Arial"/>
                <a:cs typeface="Arial"/>
              </a:rPr>
              <a:t>anteproyecto.</a:t>
            </a:r>
            <a:endParaRPr sz="2800" dirty="0">
              <a:latin typeface="Arial"/>
              <a:cs typeface="Arial"/>
            </a:endParaRPr>
          </a:p>
          <a:p>
            <a:pPr marL="2984500" marR="5080">
              <a:lnSpc>
                <a:spcPct val="100000"/>
              </a:lnSpc>
              <a:spcBef>
                <a:spcPts val="1120"/>
              </a:spcBef>
            </a:pPr>
            <a:r>
              <a:rPr sz="2800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Consejo </a:t>
            </a:r>
            <a:r>
              <a:rPr sz="2800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 </a:t>
            </a:r>
            <a:r>
              <a:rPr sz="2800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diseño</a:t>
            </a:r>
            <a:r>
              <a:rPr sz="2800" spc="-5" dirty="0">
                <a:latin typeface="Arial"/>
                <a:cs typeface="Arial"/>
              </a:rPr>
              <a:t>: no </a:t>
            </a:r>
            <a:r>
              <a:rPr sz="2800" spc="-10" dirty="0">
                <a:latin typeface="Arial"/>
                <a:cs typeface="Arial"/>
              </a:rPr>
              <a:t>debemos  </a:t>
            </a:r>
            <a:r>
              <a:rPr sz="2800" spc="-5" dirty="0">
                <a:latin typeface="Arial"/>
                <a:cs typeface="Arial"/>
              </a:rPr>
              <a:t>limitarnos </a:t>
            </a:r>
            <a:r>
              <a:rPr sz="2800" dirty="0">
                <a:latin typeface="Arial"/>
                <a:cs typeface="Arial"/>
              </a:rPr>
              <a:t>a </a:t>
            </a:r>
            <a:r>
              <a:rPr sz="2800" spc="-5" dirty="0">
                <a:latin typeface="Arial"/>
                <a:cs typeface="Arial"/>
              </a:rPr>
              <a:t>lo mínimo </a:t>
            </a:r>
            <a:r>
              <a:rPr sz="2800" spc="-10" dirty="0">
                <a:latin typeface="Arial"/>
                <a:cs typeface="Arial"/>
              </a:rPr>
              <a:t>que </a:t>
            </a:r>
            <a:r>
              <a:rPr sz="2800" spc="-5" dirty="0">
                <a:latin typeface="Arial"/>
                <a:cs typeface="Arial"/>
              </a:rPr>
              <a:t>dice la  </a:t>
            </a:r>
            <a:r>
              <a:rPr sz="2800" spc="-10" dirty="0">
                <a:latin typeface="Arial"/>
                <a:cs typeface="Arial"/>
              </a:rPr>
              <a:t>reglamentación. </a:t>
            </a:r>
            <a:r>
              <a:rPr sz="2800" spc="-5" dirty="0">
                <a:latin typeface="Arial"/>
                <a:cs typeface="Arial"/>
              </a:rPr>
              <a:t>Como </a:t>
            </a:r>
            <a:r>
              <a:rPr sz="2800" spc="-10" dirty="0">
                <a:latin typeface="Arial"/>
                <a:cs typeface="Arial"/>
              </a:rPr>
              <a:t>diseñadores  debemos </a:t>
            </a:r>
            <a:r>
              <a:rPr sz="2800" spc="-5" dirty="0">
                <a:latin typeface="Arial"/>
                <a:cs typeface="Arial"/>
              </a:rPr>
              <a:t>aplicar el </a:t>
            </a:r>
            <a:r>
              <a:rPr sz="2800" spc="-10" dirty="0">
                <a:latin typeface="Arial"/>
                <a:cs typeface="Arial"/>
              </a:rPr>
              <a:t>buen </a:t>
            </a:r>
            <a:r>
              <a:rPr sz="2800" spc="-5" dirty="0">
                <a:latin typeface="Arial"/>
                <a:cs typeface="Arial"/>
              </a:rPr>
              <a:t>criterio </a:t>
            </a:r>
            <a:r>
              <a:rPr sz="2800" dirty="0">
                <a:latin typeface="Arial"/>
                <a:cs typeface="Arial"/>
              </a:rPr>
              <a:t>y  </a:t>
            </a:r>
            <a:r>
              <a:rPr sz="2800" spc="-10" dirty="0">
                <a:latin typeface="Arial"/>
                <a:cs typeface="Arial"/>
              </a:rPr>
              <a:t>realizar </a:t>
            </a:r>
            <a:r>
              <a:rPr sz="2800" spc="-5" dirty="0">
                <a:latin typeface="Arial"/>
                <a:cs typeface="Arial"/>
              </a:rPr>
              <a:t>un intercambio </a:t>
            </a:r>
            <a:r>
              <a:rPr sz="2800" spc="-10" dirty="0">
                <a:latin typeface="Arial"/>
                <a:cs typeface="Arial"/>
              </a:rPr>
              <a:t>con </a:t>
            </a:r>
            <a:r>
              <a:rPr sz="2800" spc="-5" dirty="0">
                <a:latin typeface="Arial"/>
                <a:cs typeface="Arial"/>
              </a:rPr>
              <a:t>el  </a:t>
            </a:r>
            <a:r>
              <a:rPr sz="2800" spc="-10" dirty="0">
                <a:latin typeface="Arial"/>
                <a:cs typeface="Arial"/>
              </a:rPr>
              <a:t>Profesional </a:t>
            </a:r>
            <a:r>
              <a:rPr sz="2800" dirty="0">
                <a:latin typeface="Arial"/>
                <a:cs typeface="Arial"/>
              </a:rPr>
              <a:t>a </a:t>
            </a:r>
            <a:r>
              <a:rPr sz="2800" spc="-5" dirty="0">
                <a:latin typeface="Arial"/>
                <a:cs typeface="Arial"/>
              </a:rPr>
              <a:t>cargo </a:t>
            </a:r>
            <a:r>
              <a:rPr sz="2800" spc="-10" dirty="0">
                <a:latin typeface="Arial"/>
                <a:cs typeface="Arial"/>
              </a:rPr>
              <a:t>de </a:t>
            </a:r>
            <a:r>
              <a:rPr sz="2800" spc="-5" dirty="0">
                <a:latin typeface="Arial"/>
                <a:cs typeface="Arial"/>
              </a:rPr>
              <a:t>la </a:t>
            </a:r>
            <a:r>
              <a:rPr sz="2800" spc="-10" dirty="0">
                <a:latin typeface="Arial"/>
                <a:cs typeface="Arial"/>
              </a:rPr>
              <a:t>obra y/o  el </a:t>
            </a:r>
            <a:r>
              <a:rPr sz="2800" spc="-5" dirty="0">
                <a:latin typeface="Arial"/>
                <a:cs typeface="Arial"/>
              </a:rPr>
              <a:t>propietario </a:t>
            </a:r>
            <a:r>
              <a:rPr sz="2800" spc="-20" dirty="0">
                <a:latin typeface="Arial"/>
                <a:cs typeface="Arial"/>
              </a:rPr>
              <a:t>ya </a:t>
            </a:r>
            <a:r>
              <a:rPr sz="2800" spc="-10" dirty="0">
                <a:latin typeface="Arial"/>
                <a:cs typeface="Arial"/>
              </a:rPr>
              <a:t>que de ahí pueden  </a:t>
            </a:r>
            <a:r>
              <a:rPr sz="2800" spc="-5" dirty="0">
                <a:latin typeface="Arial"/>
                <a:cs typeface="Arial"/>
              </a:rPr>
              <a:t>surgir </a:t>
            </a:r>
            <a:r>
              <a:rPr sz="2800" spc="-10" dirty="0">
                <a:latin typeface="Arial"/>
                <a:cs typeface="Arial"/>
              </a:rPr>
              <a:t>puntos </a:t>
            </a:r>
            <a:r>
              <a:rPr sz="2800" spc="-5" dirty="0">
                <a:latin typeface="Arial"/>
                <a:cs typeface="Arial"/>
              </a:rPr>
              <a:t>de </a:t>
            </a:r>
            <a:r>
              <a:rPr sz="2800" spc="-10" dirty="0">
                <a:latin typeface="Arial"/>
                <a:cs typeface="Arial"/>
              </a:rPr>
              <a:t>utilización </a:t>
            </a:r>
            <a:r>
              <a:rPr sz="2800" dirty="0">
                <a:latin typeface="Arial"/>
                <a:cs typeface="Arial"/>
              </a:rPr>
              <a:t>y  </a:t>
            </a:r>
            <a:r>
              <a:rPr sz="2800" spc="-5" dirty="0">
                <a:latin typeface="Arial"/>
                <a:cs typeface="Arial"/>
              </a:rPr>
              <a:t>circuitos </a:t>
            </a:r>
            <a:r>
              <a:rPr sz="2800" spc="-10" dirty="0">
                <a:latin typeface="Arial"/>
                <a:cs typeface="Arial"/>
              </a:rPr>
              <a:t>adicionales que hagan </a:t>
            </a:r>
            <a:r>
              <a:rPr sz="2800" dirty="0">
                <a:latin typeface="Arial"/>
                <a:cs typeface="Arial"/>
              </a:rPr>
              <a:t>a </a:t>
            </a:r>
            <a:r>
              <a:rPr sz="2800" spc="-5" dirty="0">
                <a:latin typeface="Arial"/>
                <a:cs typeface="Arial"/>
              </a:rPr>
              <a:t>la  </a:t>
            </a:r>
            <a:r>
              <a:rPr sz="2800" spc="-10" dirty="0">
                <a:latin typeface="Arial"/>
                <a:cs typeface="Arial"/>
              </a:rPr>
              <a:t>funcionalidad </a:t>
            </a:r>
            <a:r>
              <a:rPr sz="2800" spc="-5" dirty="0">
                <a:latin typeface="Arial"/>
                <a:cs typeface="Arial"/>
              </a:rPr>
              <a:t>de la </a:t>
            </a:r>
            <a:r>
              <a:rPr sz="2800" spc="-10" dirty="0">
                <a:latin typeface="Arial"/>
                <a:cs typeface="Arial"/>
              </a:rPr>
              <a:t>instalación.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15107" y="900744"/>
            <a:ext cx="4577653" cy="86369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104425" y="2420530"/>
            <a:ext cx="4868545" cy="2716530"/>
            <a:chOff x="2137092" y="985837"/>
            <a:chExt cx="4868545" cy="2716530"/>
          </a:xfrm>
        </p:grpSpPr>
        <p:sp>
          <p:nvSpPr>
            <p:cNvPr id="3" name="object 3"/>
            <p:cNvSpPr/>
            <p:nvPr/>
          </p:nvSpPr>
          <p:spPr>
            <a:xfrm>
              <a:off x="2151379" y="2788920"/>
              <a:ext cx="4839970" cy="899160"/>
            </a:xfrm>
            <a:custGeom>
              <a:avLst/>
              <a:gdLst/>
              <a:ahLst/>
              <a:cxnLst/>
              <a:rect l="l" t="t" r="r" b="b"/>
              <a:pathLst>
                <a:path w="4839970" h="899160">
                  <a:moveTo>
                    <a:pt x="4839970" y="899159"/>
                  </a:moveTo>
                  <a:lnTo>
                    <a:pt x="4839970" y="449579"/>
                  </a:lnTo>
                  <a:lnTo>
                    <a:pt x="2420620" y="449579"/>
                  </a:lnTo>
                  <a:lnTo>
                    <a:pt x="2420620" y="0"/>
                  </a:lnTo>
                </a:path>
                <a:path w="4839970" h="899160">
                  <a:moveTo>
                    <a:pt x="0" y="899159"/>
                  </a:moveTo>
                  <a:lnTo>
                    <a:pt x="0" y="449579"/>
                  </a:lnTo>
                  <a:lnTo>
                    <a:pt x="2420620" y="449579"/>
                  </a:lnTo>
                  <a:lnTo>
                    <a:pt x="2420620" y="0"/>
                  </a:lnTo>
                </a:path>
              </a:pathLst>
            </a:custGeom>
            <a:ln w="283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496819" y="990600"/>
              <a:ext cx="4150360" cy="1798320"/>
            </a:xfrm>
            <a:custGeom>
              <a:avLst/>
              <a:gdLst/>
              <a:ahLst/>
              <a:cxnLst/>
              <a:rect l="l" t="t" r="r" b="b"/>
              <a:pathLst>
                <a:path w="4150359" h="1798320">
                  <a:moveTo>
                    <a:pt x="3850640" y="0"/>
                  </a:moveTo>
                  <a:lnTo>
                    <a:pt x="299719" y="0"/>
                  </a:lnTo>
                  <a:lnTo>
                    <a:pt x="254911" y="4345"/>
                  </a:lnTo>
                  <a:lnTo>
                    <a:pt x="211002" y="16784"/>
                  </a:lnTo>
                  <a:lnTo>
                    <a:pt x="168892" y="36415"/>
                  </a:lnTo>
                  <a:lnTo>
                    <a:pt x="129479" y="62341"/>
                  </a:lnTo>
                  <a:lnTo>
                    <a:pt x="93662" y="93662"/>
                  </a:lnTo>
                  <a:lnTo>
                    <a:pt x="62341" y="129479"/>
                  </a:lnTo>
                  <a:lnTo>
                    <a:pt x="36415" y="168892"/>
                  </a:lnTo>
                  <a:lnTo>
                    <a:pt x="16784" y="211002"/>
                  </a:lnTo>
                  <a:lnTo>
                    <a:pt x="4345" y="254911"/>
                  </a:lnTo>
                  <a:lnTo>
                    <a:pt x="0" y="299720"/>
                  </a:lnTo>
                  <a:lnTo>
                    <a:pt x="0" y="1498600"/>
                  </a:lnTo>
                  <a:lnTo>
                    <a:pt x="4345" y="1543408"/>
                  </a:lnTo>
                  <a:lnTo>
                    <a:pt x="16784" y="1587317"/>
                  </a:lnTo>
                  <a:lnTo>
                    <a:pt x="36415" y="1629427"/>
                  </a:lnTo>
                  <a:lnTo>
                    <a:pt x="62341" y="1668840"/>
                  </a:lnTo>
                  <a:lnTo>
                    <a:pt x="93662" y="1704657"/>
                  </a:lnTo>
                  <a:lnTo>
                    <a:pt x="129479" y="1735978"/>
                  </a:lnTo>
                  <a:lnTo>
                    <a:pt x="168892" y="1761904"/>
                  </a:lnTo>
                  <a:lnTo>
                    <a:pt x="211002" y="1781535"/>
                  </a:lnTo>
                  <a:lnTo>
                    <a:pt x="254911" y="1793974"/>
                  </a:lnTo>
                  <a:lnTo>
                    <a:pt x="299719" y="1798320"/>
                  </a:lnTo>
                  <a:lnTo>
                    <a:pt x="3850640" y="1798320"/>
                  </a:lnTo>
                  <a:lnTo>
                    <a:pt x="3895448" y="1793974"/>
                  </a:lnTo>
                  <a:lnTo>
                    <a:pt x="3939357" y="1781535"/>
                  </a:lnTo>
                  <a:lnTo>
                    <a:pt x="3981467" y="1761904"/>
                  </a:lnTo>
                  <a:lnTo>
                    <a:pt x="4020880" y="1735978"/>
                  </a:lnTo>
                  <a:lnTo>
                    <a:pt x="4056697" y="1704657"/>
                  </a:lnTo>
                  <a:lnTo>
                    <a:pt x="4088018" y="1668840"/>
                  </a:lnTo>
                  <a:lnTo>
                    <a:pt x="4113944" y="1629427"/>
                  </a:lnTo>
                  <a:lnTo>
                    <a:pt x="4133575" y="1587317"/>
                  </a:lnTo>
                  <a:lnTo>
                    <a:pt x="4146014" y="1543408"/>
                  </a:lnTo>
                  <a:lnTo>
                    <a:pt x="4150359" y="1498600"/>
                  </a:lnTo>
                  <a:lnTo>
                    <a:pt x="4150359" y="299720"/>
                  </a:lnTo>
                  <a:lnTo>
                    <a:pt x="4146014" y="254911"/>
                  </a:lnTo>
                  <a:lnTo>
                    <a:pt x="4133575" y="211002"/>
                  </a:lnTo>
                  <a:lnTo>
                    <a:pt x="4113944" y="168892"/>
                  </a:lnTo>
                  <a:lnTo>
                    <a:pt x="4088018" y="129479"/>
                  </a:lnTo>
                  <a:lnTo>
                    <a:pt x="4056697" y="93662"/>
                  </a:lnTo>
                  <a:lnTo>
                    <a:pt x="4020880" y="62341"/>
                  </a:lnTo>
                  <a:lnTo>
                    <a:pt x="3981467" y="36415"/>
                  </a:lnTo>
                  <a:lnTo>
                    <a:pt x="3939357" y="16784"/>
                  </a:lnTo>
                  <a:lnTo>
                    <a:pt x="3895448" y="4345"/>
                  </a:lnTo>
                  <a:lnTo>
                    <a:pt x="385064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496819" y="990600"/>
              <a:ext cx="4150360" cy="1798320"/>
            </a:xfrm>
            <a:custGeom>
              <a:avLst/>
              <a:gdLst/>
              <a:ahLst/>
              <a:cxnLst/>
              <a:rect l="l" t="t" r="r" b="b"/>
              <a:pathLst>
                <a:path w="4150359" h="1798320">
                  <a:moveTo>
                    <a:pt x="299719" y="0"/>
                  </a:moveTo>
                  <a:lnTo>
                    <a:pt x="254911" y="4345"/>
                  </a:lnTo>
                  <a:lnTo>
                    <a:pt x="211002" y="16784"/>
                  </a:lnTo>
                  <a:lnTo>
                    <a:pt x="168892" y="36415"/>
                  </a:lnTo>
                  <a:lnTo>
                    <a:pt x="129479" y="62341"/>
                  </a:lnTo>
                  <a:lnTo>
                    <a:pt x="93662" y="93662"/>
                  </a:lnTo>
                  <a:lnTo>
                    <a:pt x="62341" y="129479"/>
                  </a:lnTo>
                  <a:lnTo>
                    <a:pt x="36415" y="168892"/>
                  </a:lnTo>
                  <a:lnTo>
                    <a:pt x="16784" y="211002"/>
                  </a:lnTo>
                  <a:lnTo>
                    <a:pt x="4345" y="254911"/>
                  </a:lnTo>
                  <a:lnTo>
                    <a:pt x="0" y="299720"/>
                  </a:lnTo>
                  <a:lnTo>
                    <a:pt x="0" y="1498600"/>
                  </a:lnTo>
                  <a:lnTo>
                    <a:pt x="4345" y="1543408"/>
                  </a:lnTo>
                  <a:lnTo>
                    <a:pt x="16784" y="1587317"/>
                  </a:lnTo>
                  <a:lnTo>
                    <a:pt x="36415" y="1629427"/>
                  </a:lnTo>
                  <a:lnTo>
                    <a:pt x="62341" y="1668840"/>
                  </a:lnTo>
                  <a:lnTo>
                    <a:pt x="93662" y="1704657"/>
                  </a:lnTo>
                  <a:lnTo>
                    <a:pt x="129479" y="1735978"/>
                  </a:lnTo>
                  <a:lnTo>
                    <a:pt x="168892" y="1761904"/>
                  </a:lnTo>
                  <a:lnTo>
                    <a:pt x="211002" y="1781535"/>
                  </a:lnTo>
                  <a:lnTo>
                    <a:pt x="254911" y="1793974"/>
                  </a:lnTo>
                  <a:lnTo>
                    <a:pt x="299719" y="1798320"/>
                  </a:lnTo>
                  <a:lnTo>
                    <a:pt x="3850640" y="1798320"/>
                  </a:lnTo>
                  <a:lnTo>
                    <a:pt x="3895448" y="1793974"/>
                  </a:lnTo>
                  <a:lnTo>
                    <a:pt x="3939357" y="1781535"/>
                  </a:lnTo>
                  <a:lnTo>
                    <a:pt x="3981467" y="1761904"/>
                  </a:lnTo>
                  <a:lnTo>
                    <a:pt x="4020880" y="1735978"/>
                  </a:lnTo>
                  <a:lnTo>
                    <a:pt x="4056697" y="1704657"/>
                  </a:lnTo>
                  <a:lnTo>
                    <a:pt x="4088018" y="1668840"/>
                  </a:lnTo>
                  <a:lnTo>
                    <a:pt x="4113944" y="1629427"/>
                  </a:lnTo>
                  <a:lnTo>
                    <a:pt x="4133575" y="1587317"/>
                  </a:lnTo>
                  <a:lnTo>
                    <a:pt x="4146014" y="1543408"/>
                  </a:lnTo>
                  <a:lnTo>
                    <a:pt x="4150359" y="1498600"/>
                  </a:lnTo>
                  <a:lnTo>
                    <a:pt x="4150359" y="299720"/>
                  </a:lnTo>
                  <a:lnTo>
                    <a:pt x="4146014" y="254911"/>
                  </a:lnTo>
                  <a:lnTo>
                    <a:pt x="4133575" y="211002"/>
                  </a:lnTo>
                  <a:lnTo>
                    <a:pt x="4113944" y="168892"/>
                  </a:lnTo>
                  <a:lnTo>
                    <a:pt x="4088018" y="129479"/>
                  </a:lnTo>
                  <a:lnTo>
                    <a:pt x="4056697" y="93662"/>
                  </a:lnTo>
                  <a:lnTo>
                    <a:pt x="4020880" y="62341"/>
                  </a:lnTo>
                  <a:lnTo>
                    <a:pt x="3981467" y="36415"/>
                  </a:lnTo>
                  <a:lnTo>
                    <a:pt x="3939357" y="16784"/>
                  </a:lnTo>
                  <a:lnTo>
                    <a:pt x="3895448" y="4345"/>
                  </a:lnTo>
                  <a:lnTo>
                    <a:pt x="3850640" y="0"/>
                  </a:lnTo>
                  <a:lnTo>
                    <a:pt x="299719" y="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049622" y="1848713"/>
            <a:ext cx="2978150" cy="2311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47625" algn="ct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Paso 4: Cálculo de la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DPMS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</a:pPr>
            <a:r>
              <a:rPr sz="1800" spc="-10" dirty="0">
                <a:latin typeface="Arial"/>
                <a:cs typeface="Arial"/>
              </a:rPr>
              <a:t>Armado </a:t>
            </a:r>
            <a:r>
              <a:rPr sz="1800" spc="-5" dirty="0">
                <a:latin typeface="Arial"/>
                <a:cs typeface="Arial"/>
              </a:rPr>
              <a:t>PARCIAL de </a:t>
            </a:r>
            <a:r>
              <a:rPr sz="1800" spc="-10" dirty="0">
                <a:latin typeface="Arial"/>
                <a:cs typeface="Arial"/>
              </a:rPr>
              <a:t>Planilla  de Análisis </a:t>
            </a:r>
            <a:r>
              <a:rPr sz="1800" spc="-5" dirty="0">
                <a:latin typeface="Arial"/>
                <a:cs typeface="Arial"/>
              </a:rPr>
              <a:t>de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Cargas</a:t>
            </a:r>
            <a:endParaRPr sz="1800">
              <a:latin typeface="Arial"/>
              <a:cs typeface="Arial"/>
            </a:endParaRPr>
          </a:p>
          <a:p>
            <a:pPr marL="241300" marR="231140" algn="ctr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para establecer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cantidad  </a:t>
            </a:r>
            <a:r>
              <a:rPr sz="1800" dirty="0">
                <a:latin typeface="Arial"/>
                <a:cs typeface="Arial"/>
              </a:rPr>
              <a:t>y </a:t>
            </a:r>
            <a:r>
              <a:rPr sz="1800" spc="-10" dirty="0">
                <a:latin typeface="Arial"/>
                <a:cs typeface="Arial"/>
              </a:rPr>
              <a:t>tipos </a:t>
            </a:r>
            <a:r>
              <a:rPr sz="1800" spc="-5" dirty="0">
                <a:latin typeface="Arial"/>
                <a:cs typeface="Arial"/>
              </a:rPr>
              <a:t>de circuitos,  </a:t>
            </a:r>
            <a:r>
              <a:rPr sz="1800" spc="-10" dirty="0">
                <a:latin typeface="Arial"/>
                <a:cs typeface="Arial"/>
              </a:rPr>
              <a:t>asignando </a:t>
            </a:r>
            <a:r>
              <a:rPr sz="1800" spc="-5" dirty="0">
                <a:latin typeface="Arial"/>
                <a:cs typeface="Arial"/>
              </a:rPr>
              <a:t>los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puntos</a:t>
            </a:r>
            <a:endParaRPr sz="1800">
              <a:latin typeface="Arial"/>
              <a:cs typeface="Arial"/>
            </a:endParaRPr>
          </a:p>
          <a:p>
            <a:pPr marL="1270" algn="ctr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de </a:t>
            </a:r>
            <a:r>
              <a:rPr sz="1800" spc="-10" dirty="0">
                <a:latin typeface="Arial"/>
                <a:cs typeface="Arial"/>
              </a:rPr>
              <a:t>utilización </a:t>
            </a:r>
            <a:r>
              <a:rPr sz="1800" dirty="0">
                <a:latin typeface="Arial"/>
                <a:cs typeface="Arial"/>
              </a:rPr>
              <a:t>a </a:t>
            </a:r>
            <a:r>
              <a:rPr sz="1800" spc="-5" dirty="0">
                <a:latin typeface="Arial"/>
                <a:cs typeface="Arial"/>
              </a:rPr>
              <a:t>los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circuitos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038770" y="5118010"/>
            <a:ext cx="4159885" cy="1806575"/>
            <a:chOff x="71437" y="3683317"/>
            <a:chExt cx="4159885" cy="1806575"/>
          </a:xfrm>
        </p:grpSpPr>
        <p:sp>
          <p:nvSpPr>
            <p:cNvPr id="8" name="object 8"/>
            <p:cNvSpPr/>
            <p:nvPr/>
          </p:nvSpPr>
          <p:spPr>
            <a:xfrm>
              <a:off x="76200" y="3688079"/>
              <a:ext cx="4150360" cy="1797050"/>
            </a:xfrm>
            <a:custGeom>
              <a:avLst/>
              <a:gdLst/>
              <a:ahLst/>
              <a:cxnLst/>
              <a:rect l="l" t="t" r="r" b="b"/>
              <a:pathLst>
                <a:path w="4150360" h="1797050">
                  <a:moveTo>
                    <a:pt x="3849370" y="0"/>
                  </a:moveTo>
                  <a:lnTo>
                    <a:pt x="299720" y="0"/>
                  </a:lnTo>
                  <a:lnTo>
                    <a:pt x="254911" y="4310"/>
                  </a:lnTo>
                  <a:lnTo>
                    <a:pt x="211002" y="16652"/>
                  </a:lnTo>
                  <a:lnTo>
                    <a:pt x="168892" y="36141"/>
                  </a:lnTo>
                  <a:lnTo>
                    <a:pt x="129479" y="61894"/>
                  </a:lnTo>
                  <a:lnTo>
                    <a:pt x="93662" y="93027"/>
                  </a:lnTo>
                  <a:lnTo>
                    <a:pt x="62341" y="128656"/>
                  </a:lnTo>
                  <a:lnTo>
                    <a:pt x="36415" y="167896"/>
                  </a:lnTo>
                  <a:lnTo>
                    <a:pt x="16784" y="209864"/>
                  </a:lnTo>
                  <a:lnTo>
                    <a:pt x="4345" y="253677"/>
                  </a:lnTo>
                  <a:lnTo>
                    <a:pt x="0" y="298450"/>
                  </a:lnTo>
                  <a:lnTo>
                    <a:pt x="0" y="1497330"/>
                  </a:lnTo>
                  <a:lnTo>
                    <a:pt x="4345" y="1542138"/>
                  </a:lnTo>
                  <a:lnTo>
                    <a:pt x="16784" y="1586047"/>
                  </a:lnTo>
                  <a:lnTo>
                    <a:pt x="36415" y="1628157"/>
                  </a:lnTo>
                  <a:lnTo>
                    <a:pt x="62341" y="1667570"/>
                  </a:lnTo>
                  <a:lnTo>
                    <a:pt x="93662" y="1703387"/>
                  </a:lnTo>
                  <a:lnTo>
                    <a:pt x="129479" y="1734708"/>
                  </a:lnTo>
                  <a:lnTo>
                    <a:pt x="168892" y="1760634"/>
                  </a:lnTo>
                  <a:lnTo>
                    <a:pt x="211002" y="1780265"/>
                  </a:lnTo>
                  <a:lnTo>
                    <a:pt x="254911" y="1792704"/>
                  </a:lnTo>
                  <a:lnTo>
                    <a:pt x="299720" y="1797050"/>
                  </a:lnTo>
                  <a:lnTo>
                    <a:pt x="3849370" y="1797050"/>
                  </a:lnTo>
                  <a:lnTo>
                    <a:pt x="3894213" y="1792704"/>
                  </a:lnTo>
                  <a:lnTo>
                    <a:pt x="3938219" y="1780265"/>
                  </a:lnTo>
                  <a:lnTo>
                    <a:pt x="3980472" y="1760634"/>
                  </a:lnTo>
                  <a:lnTo>
                    <a:pt x="4020058" y="1734708"/>
                  </a:lnTo>
                  <a:lnTo>
                    <a:pt x="4056062" y="1703387"/>
                  </a:lnTo>
                  <a:lnTo>
                    <a:pt x="4087571" y="1667570"/>
                  </a:lnTo>
                  <a:lnTo>
                    <a:pt x="4113669" y="1628157"/>
                  </a:lnTo>
                  <a:lnTo>
                    <a:pt x="4133443" y="1586047"/>
                  </a:lnTo>
                  <a:lnTo>
                    <a:pt x="4145978" y="1542138"/>
                  </a:lnTo>
                  <a:lnTo>
                    <a:pt x="4150360" y="1497330"/>
                  </a:lnTo>
                  <a:lnTo>
                    <a:pt x="4150360" y="298450"/>
                  </a:lnTo>
                  <a:lnTo>
                    <a:pt x="4145978" y="253677"/>
                  </a:lnTo>
                  <a:lnTo>
                    <a:pt x="4133443" y="209864"/>
                  </a:lnTo>
                  <a:lnTo>
                    <a:pt x="4113669" y="167896"/>
                  </a:lnTo>
                  <a:lnTo>
                    <a:pt x="4087571" y="128656"/>
                  </a:lnTo>
                  <a:lnTo>
                    <a:pt x="4056062" y="93027"/>
                  </a:lnTo>
                  <a:lnTo>
                    <a:pt x="4020057" y="61894"/>
                  </a:lnTo>
                  <a:lnTo>
                    <a:pt x="3980472" y="36141"/>
                  </a:lnTo>
                  <a:lnTo>
                    <a:pt x="3938219" y="16652"/>
                  </a:lnTo>
                  <a:lnTo>
                    <a:pt x="3894213" y="4310"/>
                  </a:lnTo>
                  <a:lnTo>
                    <a:pt x="3849370" y="0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6200" y="3688079"/>
              <a:ext cx="4150360" cy="1797050"/>
            </a:xfrm>
            <a:custGeom>
              <a:avLst/>
              <a:gdLst/>
              <a:ahLst/>
              <a:cxnLst/>
              <a:rect l="l" t="t" r="r" b="b"/>
              <a:pathLst>
                <a:path w="4150360" h="1797050">
                  <a:moveTo>
                    <a:pt x="299720" y="0"/>
                  </a:moveTo>
                  <a:lnTo>
                    <a:pt x="254911" y="4310"/>
                  </a:lnTo>
                  <a:lnTo>
                    <a:pt x="211002" y="16652"/>
                  </a:lnTo>
                  <a:lnTo>
                    <a:pt x="168892" y="36141"/>
                  </a:lnTo>
                  <a:lnTo>
                    <a:pt x="129479" y="61894"/>
                  </a:lnTo>
                  <a:lnTo>
                    <a:pt x="93662" y="93027"/>
                  </a:lnTo>
                  <a:lnTo>
                    <a:pt x="62341" y="128656"/>
                  </a:lnTo>
                  <a:lnTo>
                    <a:pt x="36415" y="167896"/>
                  </a:lnTo>
                  <a:lnTo>
                    <a:pt x="16784" y="209864"/>
                  </a:lnTo>
                  <a:lnTo>
                    <a:pt x="4345" y="253677"/>
                  </a:lnTo>
                  <a:lnTo>
                    <a:pt x="0" y="298450"/>
                  </a:lnTo>
                  <a:lnTo>
                    <a:pt x="0" y="1497330"/>
                  </a:lnTo>
                  <a:lnTo>
                    <a:pt x="4345" y="1542138"/>
                  </a:lnTo>
                  <a:lnTo>
                    <a:pt x="16784" y="1586047"/>
                  </a:lnTo>
                  <a:lnTo>
                    <a:pt x="36415" y="1628157"/>
                  </a:lnTo>
                  <a:lnTo>
                    <a:pt x="62341" y="1667570"/>
                  </a:lnTo>
                  <a:lnTo>
                    <a:pt x="93662" y="1703387"/>
                  </a:lnTo>
                  <a:lnTo>
                    <a:pt x="129479" y="1734708"/>
                  </a:lnTo>
                  <a:lnTo>
                    <a:pt x="168892" y="1760634"/>
                  </a:lnTo>
                  <a:lnTo>
                    <a:pt x="211002" y="1780265"/>
                  </a:lnTo>
                  <a:lnTo>
                    <a:pt x="254911" y="1792704"/>
                  </a:lnTo>
                  <a:lnTo>
                    <a:pt x="299720" y="1797050"/>
                  </a:lnTo>
                  <a:lnTo>
                    <a:pt x="3849370" y="1797050"/>
                  </a:lnTo>
                  <a:lnTo>
                    <a:pt x="3894213" y="1792704"/>
                  </a:lnTo>
                  <a:lnTo>
                    <a:pt x="3938219" y="1780265"/>
                  </a:lnTo>
                  <a:lnTo>
                    <a:pt x="3980472" y="1760634"/>
                  </a:lnTo>
                  <a:lnTo>
                    <a:pt x="4020058" y="1734708"/>
                  </a:lnTo>
                  <a:lnTo>
                    <a:pt x="4056062" y="1703387"/>
                  </a:lnTo>
                  <a:lnTo>
                    <a:pt x="4087571" y="1667570"/>
                  </a:lnTo>
                  <a:lnTo>
                    <a:pt x="4113669" y="1628157"/>
                  </a:lnTo>
                  <a:lnTo>
                    <a:pt x="4133443" y="1586047"/>
                  </a:lnTo>
                  <a:lnTo>
                    <a:pt x="4145978" y="1542138"/>
                  </a:lnTo>
                  <a:lnTo>
                    <a:pt x="4150360" y="1497330"/>
                  </a:lnTo>
                  <a:lnTo>
                    <a:pt x="4150360" y="298450"/>
                  </a:lnTo>
                  <a:lnTo>
                    <a:pt x="4145978" y="253677"/>
                  </a:lnTo>
                  <a:lnTo>
                    <a:pt x="4133443" y="209864"/>
                  </a:lnTo>
                  <a:lnTo>
                    <a:pt x="4113669" y="167896"/>
                  </a:lnTo>
                  <a:lnTo>
                    <a:pt x="4087571" y="128656"/>
                  </a:lnTo>
                  <a:lnTo>
                    <a:pt x="4056062" y="93027"/>
                  </a:lnTo>
                  <a:lnTo>
                    <a:pt x="4020057" y="61894"/>
                  </a:lnTo>
                  <a:lnTo>
                    <a:pt x="3980472" y="36141"/>
                  </a:lnTo>
                  <a:lnTo>
                    <a:pt x="3938219" y="16652"/>
                  </a:lnTo>
                  <a:lnTo>
                    <a:pt x="3894213" y="4310"/>
                  </a:lnTo>
                  <a:lnTo>
                    <a:pt x="3849370" y="0"/>
                  </a:lnTo>
                  <a:lnTo>
                    <a:pt x="299720" y="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833472" y="5459322"/>
            <a:ext cx="25704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Siguiendo el</a:t>
            </a:r>
            <a:r>
              <a:rPr sz="1800" u="sng" spc="-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Reglamento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18233" y="6007963"/>
            <a:ext cx="25990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2235" marR="5080" indent="-9017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Se </a:t>
            </a:r>
            <a:r>
              <a:rPr sz="1800" spc="-10" dirty="0">
                <a:latin typeface="Arial"/>
                <a:cs typeface="Arial"/>
              </a:rPr>
              <a:t>aplica </a:t>
            </a:r>
            <a:r>
              <a:rPr sz="1800" spc="-5" dirty="0">
                <a:latin typeface="Arial"/>
                <a:cs typeface="Arial"/>
              </a:rPr>
              <a:t>la Tabla </a:t>
            </a:r>
            <a:r>
              <a:rPr sz="1800" spc="-10" dirty="0">
                <a:latin typeface="Arial"/>
                <a:cs typeface="Arial"/>
              </a:rPr>
              <a:t>771.9.I  </a:t>
            </a:r>
            <a:r>
              <a:rPr sz="1800" dirty="0">
                <a:latin typeface="Arial"/>
                <a:cs typeface="Arial"/>
              </a:rPr>
              <a:t>y se </a:t>
            </a:r>
            <a:r>
              <a:rPr sz="1800" spc="-10" dirty="0">
                <a:latin typeface="Arial"/>
                <a:cs typeface="Arial"/>
              </a:rPr>
              <a:t>obtiene una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DPMS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880100" y="5118100"/>
            <a:ext cx="4158615" cy="1806575"/>
            <a:chOff x="4912767" y="3683407"/>
            <a:chExt cx="4158615" cy="1806575"/>
          </a:xfrm>
        </p:grpSpPr>
        <p:sp>
          <p:nvSpPr>
            <p:cNvPr id="13" name="object 13"/>
            <p:cNvSpPr/>
            <p:nvPr/>
          </p:nvSpPr>
          <p:spPr>
            <a:xfrm>
              <a:off x="4917439" y="3688080"/>
              <a:ext cx="4149090" cy="1797050"/>
            </a:xfrm>
            <a:custGeom>
              <a:avLst/>
              <a:gdLst/>
              <a:ahLst/>
              <a:cxnLst/>
              <a:rect l="l" t="t" r="r" b="b"/>
              <a:pathLst>
                <a:path w="4149090" h="1797050">
                  <a:moveTo>
                    <a:pt x="3849369" y="0"/>
                  </a:moveTo>
                  <a:lnTo>
                    <a:pt x="299720" y="0"/>
                  </a:lnTo>
                  <a:lnTo>
                    <a:pt x="254911" y="4310"/>
                  </a:lnTo>
                  <a:lnTo>
                    <a:pt x="211002" y="16652"/>
                  </a:lnTo>
                  <a:lnTo>
                    <a:pt x="168892" y="36141"/>
                  </a:lnTo>
                  <a:lnTo>
                    <a:pt x="129479" y="61894"/>
                  </a:lnTo>
                  <a:lnTo>
                    <a:pt x="93662" y="93027"/>
                  </a:lnTo>
                  <a:lnTo>
                    <a:pt x="62341" y="128656"/>
                  </a:lnTo>
                  <a:lnTo>
                    <a:pt x="36415" y="167896"/>
                  </a:lnTo>
                  <a:lnTo>
                    <a:pt x="16784" y="209864"/>
                  </a:lnTo>
                  <a:lnTo>
                    <a:pt x="4345" y="253677"/>
                  </a:lnTo>
                  <a:lnTo>
                    <a:pt x="0" y="298450"/>
                  </a:lnTo>
                  <a:lnTo>
                    <a:pt x="0" y="1497330"/>
                  </a:lnTo>
                  <a:lnTo>
                    <a:pt x="4345" y="1542138"/>
                  </a:lnTo>
                  <a:lnTo>
                    <a:pt x="16784" y="1586047"/>
                  </a:lnTo>
                  <a:lnTo>
                    <a:pt x="36415" y="1628157"/>
                  </a:lnTo>
                  <a:lnTo>
                    <a:pt x="62341" y="1667570"/>
                  </a:lnTo>
                  <a:lnTo>
                    <a:pt x="93662" y="1703387"/>
                  </a:lnTo>
                  <a:lnTo>
                    <a:pt x="129479" y="1734708"/>
                  </a:lnTo>
                  <a:lnTo>
                    <a:pt x="168892" y="1760634"/>
                  </a:lnTo>
                  <a:lnTo>
                    <a:pt x="211002" y="1780265"/>
                  </a:lnTo>
                  <a:lnTo>
                    <a:pt x="254911" y="1792704"/>
                  </a:lnTo>
                  <a:lnTo>
                    <a:pt x="299720" y="1797050"/>
                  </a:lnTo>
                  <a:lnTo>
                    <a:pt x="3849369" y="1797050"/>
                  </a:lnTo>
                  <a:lnTo>
                    <a:pt x="3894178" y="1792704"/>
                  </a:lnTo>
                  <a:lnTo>
                    <a:pt x="3938087" y="1780265"/>
                  </a:lnTo>
                  <a:lnTo>
                    <a:pt x="3980197" y="1760634"/>
                  </a:lnTo>
                  <a:lnTo>
                    <a:pt x="4019610" y="1734708"/>
                  </a:lnTo>
                  <a:lnTo>
                    <a:pt x="4055427" y="1703387"/>
                  </a:lnTo>
                  <a:lnTo>
                    <a:pt x="4086748" y="1667570"/>
                  </a:lnTo>
                  <a:lnTo>
                    <a:pt x="4112674" y="1628157"/>
                  </a:lnTo>
                  <a:lnTo>
                    <a:pt x="4132305" y="1586047"/>
                  </a:lnTo>
                  <a:lnTo>
                    <a:pt x="4144744" y="1542138"/>
                  </a:lnTo>
                  <a:lnTo>
                    <a:pt x="4149090" y="1497330"/>
                  </a:lnTo>
                  <a:lnTo>
                    <a:pt x="4149090" y="298450"/>
                  </a:lnTo>
                  <a:lnTo>
                    <a:pt x="4144744" y="253677"/>
                  </a:lnTo>
                  <a:lnTo>
                    <a:pt x="4132305" y="209864"/>
                  </a:lnTo>
                  <a:lnTo>
                    <a:pt x="4112674" y="167896"/>
                  </a:lnTo>
                  <a:lnTo>
                    <a:pt x="4086748" y="128656"/>
                  </a:lnTo>
                  <a:lnTo>
                    <a:pt x="4055427" y="93027"/>
                  </a:lnTo>
                  <a:lnTo>
                    <a:pt x="4019610" y="61894"/>
                  </a:lnTo>
                  <a:lnTo>
                    <a:pt x="3980197" y="36141"/>
                  </a:lnTo>
                  <a:lnTo>
                    <a:pt x="3938087" y="16652"/>
                  </a:lnTo>
                  <a:lnTo>
                    <a:pt x="3894178" y="4310"/>
                  </a:lnTo>
                  <a:lnTo>
                    <a:pt x="3849369" y="0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17439" y="3688080"/>
              <a:ext cx="4149090" cy="1797050"/>
            </a:xfrm>
            <a:custGeom>
              <a:avLst/>
              <a:gdLst/>
              <a:ahLst/>
              <a:cxnLst/>
              <a:rect l="l" t="t" r="r" b="b"/>
              <a:pathLst>
                <a:path w="4149090" h="1797050">
                  <a:moveTo>
                    <a:pt x="299720" y="0"/>
                  </a:moveTo>
                  <a:lnTo>
                    <a:pt x="254911" y="4310"/>
                  </a:lnTo>
                  <a:lnTo>
                    <a:pt x="211002" y="16652"/>
                  </a:lnTo>
                  <a:lnTo>
                    <a:pt x="168892" y="36141"/>
                  </a:lnTo>
                  <a:lnTo>
                    <a:pt x="129479" y="61894"/>
                  </a:lnTo>
                  <a:lnTo>
                    <a:pt x="93662" y="93027"/>
                  </a:lnTo>
                  <a:lnTo>
                    <a:pt x="62341" y="128656"/>
                  </a:lnTo>
                  <a:lnTo>
                    <a:pt x="36415" y="167896"/>
                  </a:lnTo>
                  <a:lnTo>
                    <a:pt x="16784" y="209864"/>
                  </a:lnTo>
                  <a:lnTo>
                    <a:pt x="4345" y="253677"/>
                  </a:lnTo>
                  <a:lnTo>
                    <a:pt x="0" y="298450"/>
                  </a:lnTo>
                  <a:lnTo>
                    <a:pt x="0" y="1497330"/>
                  </a:lnTo>
                  <a:lnTo>
                    <a:pt x="4345" y="1542138"/>
                  </a:lnTo>
                  <a:lnTo>
                    <a:pt x="16784" y="1586047"/>
                  </a:lnTo>
                  <a:lnTo>
                    <a:pt x="36415" y="1628157"/>
                  </a:lnTo>
                  <a:lnTo>
                    <a:pt x="62341" y="1667570"/>
                  </a:lnTo>
                  <a:lnTo>
                    <a:pt x="93662" y="1703387"/>
                  </a:lnTo>
                  <a:lnTo>
                    <a:pt x="129479" y="1734708"/>
                  </a:lnTo>
                  <a:lnTo>
                    <a:pt x="168892" y="1760634"/>
                  </a:lnTo>
                  <a:lnTo>
                    <a:pt x="211002" y="1780265"/>
                  </a:lnTo>
                  <a:lnTo>
                    <a:pt x="254911" y="1792704"/>
                  </a:lnTo>
                  <a:lnTo>
                    <a:pt x="299720" y="1797050"/>
                  </a:lnTo>
                  <a:lnTo>
                    <a:pt x="3849369" y="1797050"/>
                  </a:lnTo>
                  <a:lnTo>
                    <a:pt x="3894178" y="1792704"/>
                  </a:lnTo>
                  <a:lnTo>
                    <a:pt x="3938087" y="1780265"/>
                  </a:lnTo>
                  <a:lnTo>
                    <a:pt x="3980197" y="1760634"/>
                  </a:lnTo>
                  <a:lnTo>
                    <a:pt x="4019610" y="1734708"/>
                  </a:lnTo>
                  <a:lnTo>
                    <a:pt x="4055427" y="1703387"/>
                  </a:lnTo>
                  <a:lnTo>
                    <a:pt x="4086748" y="1667570"/>
                  </a:lnTo>
                  <a:lnTo>
                    <a:pt x="4112674" y="1628157"/>
                  </a:lnTo>
                  <a:lnTo>
                    <a:pt x="4132305" y="1586047"/>
                  </a:lnTo>
                  <a:lnTo>
                    <a:pt x="4144744" y="1542138"/>
                  </a:lnTo>
                  <a:lnTo>
                    <a:pt x="4149090" y="1497330"/>
                  </a:lnTo>
                  <a:lnTo>
                    <a:pt x="4149090" y="298450"/>
                  </a:lnTo>
                  <a:lnTo>
                    <a:pt x="4144744" y="253677"/>
                  </a:lnTo>
                  <a:lnTo>
                    <a:pt x="4132305" y="209864"/>
                  </a:lnTo>
                  <a:lnTo>
                    <a:pt x="4112674" y="167896"/>
                  </a:lnTo>
                  <a:lnTo>
                    <a:pt x="4086748" y="128656"/>
                  </a:lnTo>
                  <a:lnTo>
                    <a:pt x="4055427" y="93027"/>
                  </a:lnTo>
                  <a:lnTo>
                    <a:pt x="4019610" y="61894"/>
                  </a:lnTo>
                  <a:lnTo>
                    <a:pt x="3980197" y="36141"/>
                  </a:lnTo>
                  <a:lnTo>
                    <a:pt x="3938087" y="16652"/>
                  </a:lnTo>
                  <a:lnTo>
                    <a:pt x="3894178" y="4310"/>
                  </a:lnTo>
                  <a:lnTo>
                    <a:pt x="3849369" y="0"/>
                  </a:lnTo>
                  <a:lnTo>
                    <a:pt x="299720" y="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6246723" y="5459322"/>
            <a:ext cx="34232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Siguiendo el </a:t>
            </a:r>
            <a:r>
              <a:rPr sz="1800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criterio de</a:t>
            </a:r>
            <a:r>
              <a:rPr sz="1800" u="sng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COPAIPA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152742" y="6007963"/>
            <a:ext cx="36106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1303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Actualmente, </a:t>
            </a:r>
            <a:r>
              <a:rPr sz="1800" dirty="0">
                <a:latin typeface="Arial"/>
                <a:cs typeface="Arial"/>
              </a:rPr>
              <a:t>como </a:t>
            </a:r>
            <a:r>
              <a:rPr sz="1800" spc="-5" dirty="0">
                <a:latin typeface="Arial"/>
                <a:cs typeface="Arial"/>
              </a:rPr>
              <a:t>transición, </a:t>
            </a:r>
            <a:r>
              <a:rPr sz="1800" dirty="0">
                <a:latin typeface="Arial"/>
                <a:cs typeface="Arial"/>
              </a:rPr>
              <a:t>se  </a:t>
            </a:r>
            <a:r>
              <a:rPr sz="1800" spc="-10" dirty="0">
                <a:latin typeface="Arial"/>
                <a:cs typeface="Arial"/>
              </a:rPr>
              <a:t>adopta </a:t>
            </a:r>
            <a:r>
              <a:rPr sz="1800" spc="-5" dirty="0">
                <a:latin typeface="Arial"/>
                <a:cs typeface="Arial"/>
              </a:rPr>
              <a:t>sólo el criterio </a:t>
            </a:r>
            <a:r>
              <a:rPr sz="1800" spc="-10" dirty="0">
                <a:latin typeface="Arial"/>
                <a:cs typeface="Arial"/>
              </a:rPr>
              <a:t>de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superficie.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19550" y="800100"/>
            <a:ext cx="29025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Paso 4: Cálculo de la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DPMS</a:t>
            </a:r>
            <a:endParaRPr sz="1800">
              <a:latin typeface="Arial"/>
              <a:cs typeface="Arial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8714310"/>
              </p:ext>
            </p:extLst>
          </p:nvPr>
        </p:nvGraphicFramePr>
        <p:xfrm>
          <a:off x="317499" y="2451100"/>
          <a:ext cx="10134601" cy="67056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4563"/>
                <a:gridCol w="438515"/>
                <a:gridCol w="480075"/>
                <a:gridCol w="464312"/>
                <a:gridCol w="429918"/>
                <a:gridCol w="462879"/>
                <a:gridCol w="431350"/>
                <a:gridCol w="462878"/>
                <a:gridCol w="429918"/>
                <a:gridCol w="687870"/>
                <a:gridCol w="458580"/>
                <a:gridCol w="543129"/>
                <a:gridCol w="553161"/>
                <a:gridCol w="616216"/>
                <a:gridCol w="2550848"/>
                <a:gridCol w="580389"/>
              </a:tblGrid>
              <a:tr h="1014455">
                <a:tc gridSpan="10">
                  <a:txBody>
                    <a:bodyPr/>
                    <a:lstStyle/>
                    <a:p>
                      <a:pPr marL="90170" marR="1662430">
                        <a:lnSpc>
                          <a:spcPts val="1600"/>
                        </a:lnSpc>
                        <a:spcBef>
                          <a:spcPts val="540"/>
                        </a:spcBef>
                      </a:pPr>
                      <a:r>
                        <a:rPr sz="1400" spc="-5" dirty="0">
                          <a:latin typeface="Liberation Sans Narrow"/>
                          <a:cs typeface="Liberation Sans Narrow"/>
                        </a:rPr>
                        <a:t>PLANILLA DE ANALISIS </a:t>
                      </a:r>
                      <a:r>
                        <a:rPr sz="1400" dirty="0">
                          <a:latin typeface="Liberation Sans Narrow"/>
                          <a:cs typeface="Liberation Sans Narrow"/>
                        </a:rPr>
                        <a:t>DE </a:t>
                      </a:r>
                      <a:r>
                        <a:rPr sz="1400" spc="-5" dirty="0">
                          <a:latin typeface="Liberation Sans Narrow"/>
                          <a:cs typeface="Liberation Sans Narrow"/>
                        </a:rPr>
                        <a:t>CARGAS  (RESUMIDA)</a:t>
                      </a:r>
                      <a:endParaRPr sz="14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6858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340360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Liberation Sans Narrow"/>
                          <a:cs typeface="Liberation Sans Narrow"/>
                        </a:rPr>
                        <a:t>Cos </a:t>
                      </a:r>
                      <a:r>
                        <a:rPr sz="1200" dirty="0">
                          <a:latin typeface="Symbol"/>
                          <a:cs typeface="Symbol"/>
                        </a:rPr>
                        <a:t></a:t>
                      </a:r>
                      <a:r>
                        <a:rPr sz="12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Liberation Sans Narrow"/>
                          <a:cs typeface="Liberation Sans Narrow"/>
                        </a:rPr>
                        <a:t>=</a:t>
                      </a:r>
                      <a:endParaRPr sz="12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1200" dirty="0">
                          <a:latin typeface="Liberation Sans Narrow"/>
                          <a:cs typeface="Liberation Sans Narrow"/>
                        </a:rPr>
                        <a:t>0,85</a:t>
                      </a:r>
                      <a:endParaRPr sz="12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36288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05410" marR="99695" algn="ctr">
                        <a:lnSpc>
                          <a:spcPct val="96200"/>
                        </a:lnSpc>
                      </a:pPr>
                      <a:r>
                        <a:rPr sz="800" spc="5" dirty="0">
                          <a:latin typeface="Liberation Sans Narrow"/>
                          <a:cs typeface="Liberation Sans Narrow"/>
                        </a:rPr>
                        <a:t>T</a:t>
                      </a:r>
                      <a:r>
                        <a:rPr sz="800" spc="10" dirty="0">
                          <a:latin typeface="Liberation Sans Narrow"/>
                          <a:cs typeface="Liberation Sans Narrow"/>
                        </a:rPr>
                        <a:t>A</a:t>
                      </a: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BLE  RO  ME</a:t>
                      </a:r>
                      <a:r>
                        <a:rPr sz="800" spc="15" dirty="0">
                          <a:latin typeface="Liberation Sans Narrow"/>
                          <a:cs typeface="Liberation Sans Narrow"/>
                        </a:rPr>
                        <a:t>D</a:t>
                      </a:r>
                      <a:r>
                        <a:rPr sz="800" spc="-15" dirty="0">
                          <a:latin typeface="Liberation Sans Narrow"/>
                          <a:cs typeface="Liberation Sans Narrow"/>
                        </a:rPr>
                        <a:t>I</a:t>
                      </a: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D  OR</a:t>
                      </a:r>
                      <a:endParaRPr sz="8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CIRC</a:t>
                      </a:r>
                      <a:endParaRPr sz="8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10489" marR="103505" indent="3810">
                        <a:lnSpc>
                          <a:spcPts val="919"/>
                        </a:lnSpc>
                        <a:spcBef>
                          <a:spcPts val="745"/>
                        </a:spcBef>
                      </a:pPr>
                      <a:r>
                        <a:rPr sz="800" spc="5" dirty="0">
                          <a:latin typeface="Liberation Sans Narrow"/>
                          <a:cs typeface="Liberation Sans Narrow"/>
                        </a:rPr>
                        <a:t>T</a:t>
                      </a:r>
                      <a:r>
                        <a:rPr sz="800" spc="-5" dirty="0">
                          <a:latin typeface="Liberation Sans Narrow"/>
                          <a:cs typeface="Liberation Sans Narrow"/>
                        </a:rPr>
                        <a:t>I</a:t>
                      </a: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PO  </a:t>
                      </a:r>
                      <a:r>
                        <a:rPr sz="800" spc="-5" dirty="0">
                          <a:latin typeface="Liberation Sans Narrow"/>
                          <a:cs typeface="Liberation Sans Narrow"/>
                        </a:rPr>
                        <a:t>C</a:t>
                      </a:r>
                      <a:r>
                        <a:rPr sz="800" spc="5" dirty="0">
                          <a:latin typeface="Liberation Sans Narrow"/>
                          <a:cs typeface="Liberation Sans Narrow"/>
                        </a:rPr>
                        <a:t>I</a:t>
                      </a:r>
                      <a:r>
                        <a:rPr sz="800" spc="-5" dirty="0">
                          <a:latin typeface="Liberation Sans Narrow"/>
                          <a:cs typeface="Liberation Sans Narrow"/>
                        </a:rPr>
                        <a:t>R</a:t>
                      </a: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C</a:t>
                      </a:r>
                      <a:endParaRPr sz="8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248285">
                        <a:lnSpc>
                          <a:spcPct val="100000"/>
                        </a:lnSpc>
                      </a:pP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BOCAS</a:t>
                      </a:r>
                      <a:endParaRPr sz="8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246379">
                        <a:lnSpc>
                          <a:spcPct val="100000"/>
                        </a:lnSpc>
                      </a:pP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TOMAS</a:t>
                      </a:r>
                      <a:endParaRPr sz="8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F.M.</a:t>
                      </a:r>
                      <a:endParaRPr sz="8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99060" marR="91440" indent="635" algn="ctr">
                        <a:lnSpc>
                          <a:spcPct val="96200"/>
                        </a:lnSpc>
                        <a:spcBef>
                          <a:spcPts val="505"/>
                        </a:spcBef>
                      </a:pP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POTENCI  A       </a:t>
                      </a:r>
                      <a:r>
                        <a:rPr sz="800" spc="-5" dirty="0">
                          <a:latin typeface="Liberation Sans Narrow"/>
                          <a:cs typeface="Liberation Sans Narrow"/>
                        </a:rPr>
                        <a:t>I</a:t>
                      </a:r>
                      <a:r>
                        <a:rPr sz="800" spc="5" dirty="0">
                          <a:latin typeface="Liberation Sans Narrow"/>
                          <a:cs typeface="Liberation Sans Narrow"/>
                        </a:rPr>
                        <a:t>N</a:t>
                      </a: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S</a:t>
                      </a:r>
                      <a:r>
                        <a:rPr sz="800" spc="5" dirty="0">
                          <a:latin typeface="Liberation Sans Narrow"/>
                          <a:cs typeface="Liberation Sans Narrow"/>
                        </a:rPr>
                        <a:t>T</a:t>
                      </a: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AL</a:t>
                      </a:r>
                      <a:r>
                        <a:rPr sz="800" spc="10" dirty="0">
                          <a:latin typeface="Liberation Sans Narrow"/>
                          <a:cs typeface="Liberation Sans Narrow"/>
                        </a:rPr>
                        <a:t>A</a:t>
                      </a: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D  A</a:t>
                      </a:r>
                      <a:endParaRPr sz="800">
                        <a:latin typeface="Liberation Sans Narrow"/>
                        <a:cs typeface="Liberation Sans Narrow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[ W</a:t>
                      </a:r>
                      <a:r>
                        <a:rPr sz="800" spc="-20" dirty="0">
                          <a:latin typeface="Liberation Sans Narrow"/>
                          <a:cs typeface="Liberation Sans Narrow"/>
                        </a:rPr>
                        <a:t> </a:t>
                      </a: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]</a:t>
                      </a:r>
                      <a:endParaRPr sz="8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Fs</a:t>
                      </a:r>
                      <a:endParaRPr sz="800">
                        <a:latin typeface="Liberation Sans Narrow"/>
                        <a:cs typeface="Liberation Sans Narrow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ILUM</a:t>
                      </a:r>
                      <a:endParaRPr sz="8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Fs</a:t>
                      </a:r>
                      <a:endParaRPr sz="800">
                        <a:latin typeface="Liberation Sans Narrow"/>
                        <a:cs typeface="Liberation Sans Narrow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TOMAS</a:t>
                      </a:r>
                      <a:endParaRPr sz="8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Liberation Sans Narrow"/>
                          <a:cs typeface="Liberation Sans Narrow"/>
                        </a:rPr>
                        <a:t>Fs</a:t>
                      </a:r>
                      <a:endParaRPr sz="800">
                        <a:latin typeface="Liberation Sans Narrow"/>
                        <a:cs typeface="Liberation Sans Narrow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FM/TAB</a:t>
                      </a:r>
                      <a:endParaRPr sz="8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7790" marR="90170" algn="ctr">
                        <a:lnSpc>
                          <a:spcPct val="96400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P</a:t>
                      </a:r>
                      <a:r>
                        <a:rPr sz="800" spc="5" dirty="0">
                          <a:latin typeface="Liberation Sans Narrow"/>
                          <a:cs typeface="Liberation Sans Narrow"/>
                        </a:rPr>
                        <a:t>OT</a:t>
                      </a: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E</a:t>
                      </a:r>
                      <a:r>
                        <a:rPr sz="800" spc="5" dirty="0">
                          <a:latin typeface="Liberation Sans Narrow"/>
                          <a:cs typeface="Liberation Sans Narrow"/>
                        </a:rPr>
                        <a:t>N</a:t>
                      </a: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C  </a:t>
                      </a:r>
                      <a:r>
                        <a:rPr sz="800" spc="-5" dirty="0">
                          <a:latin typeface="Liberation Sans Narrow"/>
                          <a:cs typeface="Liberation Sans Narrow"/>
                        </a:rPr>
                        <a:t>IA    </a:t>
                      </a:r>
                      <a:r>
                        <a:rPr sz="800" spc="10" dirty="0">
                          <a:latin typeface="Liberation Sans Narrow"/>
                          <a:cs typeface="Liberation Sans Narrow"/>
                        </a:rPr>
                        <a:t>S</a:t>
                      </a:r>
                      <a:r>
                        <a:rPr sz="800" spc="-5" dirty="0">
                          <a:latin typeface="Liberation Sans Narrow"/>
                          <a:cs typeface="Liberation Sans Narrow"/>
                        </a:rPr>
                        <a:t>I</a:t>
                      </a: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M</a:t>
                      </a:r>
                      <a:r>
                        <a:rPr sz="800" spc="5" dirty="0">
                          <a:latin typeface="Liberation Sans Narrow"/>
                          <a:cs typeface="Liberation Sans Narrow"/>
                        </a:rPr>
                        <a:t>U</a:t>
                      </a: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L</a:t>
                      </a:r>
                      <a:r>
                        <a:rPr sz="800" spc="5" dirty="0">
                          <a:latin typeface="Liberation Sans Narrow"/>
                          <a:cs typeface="Liberation Sans Narrow"/>
                        </a:rPr>
                        <a:t>T</a:t>
                      </a: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.</a:t>
                      </a:r>
                      <a:endParaRPr sz="800">
                        <a:latin typeface="Liberation Sans Narrow"/>
                        <a:cs typeface="Liberation Sans Narrow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[ W</a:t>
                      </a:r>
                      <a:r>
                        <a:rPr sz="800" spc="-20" dirty="0">
                          <a:latin typeface="Liberation Sans Narrow"/>
                          <a:cs typeface="Liberation Sans Narrow"/>
                        </a:rPr>
                        <a:t> </a:t>
                      </a: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]</a:t>
                      </a:r>
                      <a:endParaRPr sz="8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D E S T I N</a:t>
                      </a:r>
                      <a:r>
                        <a:rPr sz="800" spc="-30" dirty="0">
                          <a:latin typeface="Liberation Sans Narrow"/>
                          <a:cs typeface="Liberation Sans Narrow"/>
                        </a:rPr>
                        <a:t> </a:t>
                      </a: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O</a:t>
                      </a:r>
                      <a:endParaRPr sz="8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6827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OBS</a:t>
                      </a:r>
                      <a:endParaRPr sz="8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5127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CANT</a:t>
                      </a:r>
                      <a:endParaRPr sz="8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0805" marR="86360" indent="1905" algn="ctr">
                        <a:lnSpc>
                          <a:spcPct val="96400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P  </a:t>
                      </a:r>
                      <a:r>
                        <a:rPr sz="800" spc="5" dirty="0">
                          <a:latin typeface="Liberation Sans Narrow"/>
                          <a:cs typeface="Liberation Sans Narrow"/>
                        </a:rPr>
                        <a:t>UN</a:t>
                      </a:r>
                      <a:r>
                        <a:rPr sz="800" spc="-5" dirty="0">
                          <a:latin typeface="Liberation Sans Narrow"/>
                          <a:cs typeface="Liberation Sans Narrow"/>
                        </a:rPr>
                        <a:t>I</a:t>
                      </a: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T  </a:t>
                      </a:r>
                      <a:r>
                        <a:rPr sz="800" spc="-5" dirty="0">
                          <a:latin typeface="Liberation Sans Narrow"/>
                          <a:cs typeface="Liberation Sans Narrow"/>
                        </a:rPr>
                        <a:t>[W]</a:t>
                      </a:r>
                      <a:endParaRPr sz="8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83820" algn="r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Liberation Sans Narrow"/>
                          <a:cs typeface="Liberation Sans Narrow"/>
                        </a:rPr>
                        <a:t>C</a:t>
                      </a:r>
                      <a:r>
                        <a:rPr sz="800" spc="10" dirty="0">
                          <a:latin typeface="Liberation Sans Narrow"/>
                          <a:cs typeface="Liberation Sans Narrow"/>
                        </a:rPr>
                        <a:t>A</a:t>
                      </a:r>
                      <a:r>
                        <a:rPr sz="800" spc="-5" dirty="0">
                          <a:latin typeface="Liberation Sans Narrow"/>
                          <a:cs typeface="Liberation Sans Narrow"/>
                        </a:rPr>
                        <a:t>N</a:t>
                      </a: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T</a:t>
                      </a:r>
                      <a:endParaRPr sz="8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2710" marR="86360" indent="-635" algn="ctr">
                        <a:lnSpc>
                          <a:spcPct val="96400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P  </a:t>
                      </a:r>
                      <a:r>
                        <a:rPr sz="800" spc="5" dirty="0">
                          <a:latin typeface="Liberation Sans Narrow"/>
                          <a:cs typeface="Liberation Sans Narrow"/>
                        </a:rPr>
                        <a:t>UN</a:t>
                      </a:r>
                      <a:r>
                        <a:rPr sz="800" spc="-5" dirty="0">
                          <a:latin typeface="Liberation Sans Narrow"/>
                          <a:cs typeface="Liberation Sans Narrow"/>
                        </a:rPr>
                        <a:t>I</a:t>
                      </a: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T  [W]</a:t>
                      </a:r>
                      <a:endParaRPr sz="8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CANT</a:t>
                      </a:r>
                      <a:endParaRPr sz="8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05410">
                        <a:lnSpc>
                          <a:spcPct val="100000"/>
                        </a:lnSpc>
                      </a:pP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[ W</a:t>
                      </a:r>
                      <a:r>
                        <a:rPr sz="800" spc="-35" dirty="0">
                          <a:latin typeface="Liberation Sans Narrow"/>
                          <a:cs typeface="Liberation Sans Narrow"/>
                        </a:rPr>
                        <a:t> </a:t>
                      </a:r>
                      <a:r>
                        <a:rPr sz="800" dirty="0">
                          <a:latin typeface="Liberation Sans Narrow"/>
                          <a:cs typeface="Liberation Sans Narrow"/>
                        </a:rPr>
                        <a:t>]</a:t>
                      </a:r>
                      <a:endParaRPr sz="8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41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4040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dirty="0">
                          <a:latin typeface="Liberation Sans Narrow"/>
                          <a:cs typeface="Liberation Sans Narrow"/>
                        </a:rPr>
                        <a:t>1</a:t>
                      </a:r>
                      <a:endParaRPr sz="11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spc="-5" dirty="0">
                          <a:latin typeface="Liberation Sans Narrow"/>
                          <a:cs typeface="Liberation Sans Narrow"/>
                        </a:rPr>
                        <a:t>IUG</a:t>
                      </a:r>
                      <a:endParaRPr sz="11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dirty="0">
                          <a:latin typeface="Liberation Sans Narrow"/>
                          <a:cs typeface="Liberation Sans Narrow"/>
                        </a:rPr>
                        <a:t>7</a:t>
                      </a:r>
                      <a:endParaRPr sz="11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170" marR="523875">
                        <a:lnSpc>
                          <a:spcPts val="1280"/>
                        </a:lnSpc>
                        <a:spcBef>
                          <a:spcPts val="465"/>
                        </a:spcBef>
                      </a:pPr>
                      <a:r>
                        <a:rPr sz="1100" spc="-5" dirty="0">
                          <a:latin typeface="Liberation Sans Narrow"/>
                          <a:cs typeface="Liberation Sans Narrow"/>
                        </a:rPr>
                        <a:t>Iluminación general para toda </a:t>
                      </a:r>
                      <a:r>
                        <a:rPr sz="1100" dirty="0">
                          <a:latin typeface="Liberation Sans Narrow"/>
                          <a:cs typeface="Liberation Sans Narrow"/>
                        </a:rPr>
                        <a:t>la  </a:t>
                      </a:r>
                      <a:r>
                        <a:rPr sz="1100" spc="-5" dirty="0">
                          <a:latin typeface="Liberation Sans Narrow"/>
                          <a:cs typeface="Liberation Sans Narrow"/>
                        </a:rPr>
                        <a:t>vivienda</a:t>
                      </a:r>
                      <a:endParaRPr sz="11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83185" algn="r">
                        <a:lnSpc>
                          <a:spcPct val="100000"/>
                        </a:lnSpc>
                      </a:pPr>
                      <a:r>
                        <a:rPr sz="1100" spc="-5" dirty="0">
                          <a:latin typeface="Liberation Sans Narrow"/>
                          <a:cs typeface="Liberation Sans Narrow"/>
                        </a:rPr>
                        <a:t>Nue</a:t>
                      </a:r>
                      <a:r>
                        <a:rPr sz="1100" spc="5" dirty="0">
                          <a:latin typeface="Liberation Sans Narrow"/>
                          <a:cs typeface="Liberation Sans Narrow"/>
                        </a:rPr>
                        <a:t>v</a:t>
                      </a:r>
                      <a:r>
                        <a:rPr sz="1100" dirty="0">
                          <a:latin typeface="Liberation Sans Narrow"/>
                          <a:cs typeface="Liberation Sans Narrow"/>
                        </a:rPr>
                        <a:t>o</a:t>
                      </a:r>
                      <a:endParaRPr sz="11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</a:tr>
              <a:tr h="7210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dirty="0">
                          <a:latin typeface="Liberation Sans Narrow"/>
                          <a:cs typeface="Liberation Sans Narrow"/>
                        </a:rPr>
                        <a:t>2</a:t>
                      </a:r>
                      <a:endParaRPr sz="11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spc="-5" dirty="0">
                          <a:latin typeface="Liberation Sans Narrow"/>
                          <a:cs typeface="Liberation Sans Narrow"/>
                        </a:rPr>
                        <a:t>TUG</a:t>
                      </a:r>
                      <a:endParaRPr sz="11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32715" algn="r">
                        <a:lnSpc>
                          <a:spcPct val="100000"/>
                        </a:lnSpc>
                      </a:pPr>
                      <a:r>
                        <a:rPr sz="1100" spc="5" dirty="0">
                          <a:latin typeface="Liberation Sans Narrow"/>
                          <a:cs typeface="Liberation Sans Narrow"/>
                        </a:rPr>
                        <a:t>1</a:t>
                      </a:r>
                      <a:r>
                        <a:rPr sz="1100" dirty="0">
                          <a:latin typeface="Liberation Sans Narrow"/>
                          <a:cs typeface="Liberation Sans Narrow"/>
                        </a:rPr>
                        <a:t>1</a:t>
                      </a:r>
                      <a:endParaRPr sz="11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90170">
                        <a:lnSpc>
                          <a:spcPct val="100000"/>
                        </a:lnSpc>
                      </a:pPr>
                      <a:r>
                        <a:rPr sz="1100" dirty="0">
                          <a:latin typeface="Liberation Sans Narrow"/>
                          <a:cs typeface="Liberation Sans Narrow"/>
                        </a:rPr>
                        <a:t>Tomas </a:t>
                      </a:r>
                      <a:r>
                        <a:rPr sz="1100" spc="-5" dirty="0">
                          <a:latin typeface="Liberation Sans Narrow"/>
                          <a:cs typeface="Liberation Sans Narrow"/>
                        </a:rPr>
                        <a:t>de </a:t>
                      </a:r>
                      <a:r>
                        <a:rPr sz="1100" dirty="0">
                          <a:latin typeface="Liberation Sans Narrow"/>
                          <a:cs typeface="Liberation Sans Narrow"/>
                        </a:rPr>
                        <a:t>toda </a:t>
                      </a:r>
                      <a:r>
                        <a:rPr sz="1100" spc="-5" dirty="0">
                          <a:latin typeface="Liberation Sans Narrow"/>
                          <a:cs typeface="Liberation Sans Narrow"/>
                        </a:rPr>
                        <a:t>la vivienda</a:t>
                      </a:r>
                      <a:endParaRPr sz="11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83185" algn="r">
                        <a:lnSpc>
                          <a:spcPct val="100000"/>
                        </a:lnSpc>
                      </a:pPr>
                      <a:r>
                        <a:rPr sz="1100" spc="-5" dirty="0">
                          <a:latin typeface="Liberation Sans Narrow"/>
                          <a:cs typeface="Liberation Sans Narrow"/>
                        </a:rPr>
                        <a:t>Nue</a:t>
                      </a:r>
                      <a:r>
                        <a:rPr sz="1100" spc="5" dirty="0">
                          <a:latin typeface="Liberation Sans Narrow"/>
                          <a:cs typeface="Liberation Sans Narrow"/>
                        </a:rPr>
                        <a:t>v</a:t>
                      </a:r>
                      <a:r>
                        <a:rPr sz="1100" dirty="0">
                          <a:latin typeface="Liberation Sans Narrow"/>
                          <a:cs typeface="Liberation Sans Narrow"/>
                        </a:rPr>
                        <a:t>o</a:t>
                      </a:r>
                      <a:endParaRPr sz="11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</a:tr>
              <a:tr h="7210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spc="-5" dirty="0">
                          <a:latin typeface="Liberation Sans Narrow"/>
                          <a:cs typeface="Liberation Sans Narrow"/>
                        </a:rPr>
                        <a:t>TSG</a:t>
                      </a:r>
                      <a:endParaRPr sz="11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dirty="0">
                          <a:latin typeface="Liberation Sans Narrow"/>
                          <a:cs typeface="Liberation Sans Narrow"/>
                        </a:rPr>
                        <a:t>7</a:t>
                      </a:r>
                      <a:endParaRPr sz="11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32715" algn="r">
                        <a:lnSpc>
                          <a:spcPct val="100000"/>
                        </a:lnSpc>
                      </a:pPr>
                      <a:r>
                        <a:rPr sz="1100" spc="5" dirty="0">
                          <a:latin typeface="Liberation Sans Narrow"/>
                          <a:cs typeface="Liberation Sans Narrow"/>
                        </a:rPr>
                        <a:t>1</a:t>
                      </a:r>
                      <a:r>
                        <a:rPr sz="1100" dirty="0">
                          <a:latin typeface="Liberation Sans Narrow"/>
                          <a:cs typeface="Liberation Sans Narrow"/>
                        </a:rPr>
                        <a:t>1</a:t>
                      </a:r>
                      <a:endParaRPr sz="11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dirty="0">
                          <a:latin typeface="Liberation Sans Narrow"/>
                          <a:cs typeface="Liberation Sans Narrow"/>
                        </a:rPr>
                        <a:t>0</a:t>
                      </a:r>
                      <a:endParaRPr sz="11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90170">
                        <a:lnSpc>
                          <a:spcPct val="100000"/>
                        </a:lnSpc>
                      </a:pPr>
                      <a:r>
                        <a:rPr sz="1100" spc="-5" dirty="0">
                          <a:latin typeface="Liberation Sans Narrow"/>
                          <a:cs typeface="Liberation Sans Narrow"/>
                        </a:rPr>
                        <a:t>Alimentación</a:t>
                      </a:r>
                      <a:r>
                        <a:rPr sz="1100" dirty="0">
                          <a:latin typeface="Liberation Sans Narrow"/>
                          <a:cs typeface="Liberation Sans Narrow"/>
                        </a:rPr>
                        <a:t> </a:t>
                      </a:r>
                      <a:r>
                        <a:rPr sz="1100" spc="-5" dirty="0">
                          <a:latin typeface="Liberation Sans Narrow"/>
                          <a:cs typeface="Liberation Sans Narrow"/>
                        </a:rPr>
                        <a:t>TS</a:t>
                      </a:r>
                      <a:endParaRPr sz="11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83185" algn="r">
                        <a:lnSpc>
                          <a:spcPct val="100000"/>
                        </a:lnSpc>
                      </a:pPr>
                      <a:r>
                        <a:rPr sz="1100" spc="-5" dirty="0">
                          <a:latin typeface="Liberation Sans Narrow"/>
                          <a:cs typeface="Liberation Sans Narrow"/>
                        </a:rPr>
                        <a:t>Nue</a:t>
                      </a:r>
                      <a:r>
                        <a:rPr sz="1100" spc="5" dirty="0">
                          <a:latin typeface="Liberation Sans Narrow"/>
                          <a:cs typeface="Liberation Sans Narrow"/>
                        </a:rPr>
                        <a:t>v</a:t>
                      </a:r>
                      <a:r>
                        <a:rPr sz="1100" dirty="0">
                          <a:latin typeface="Liberation Sans Narrow"/>
                          <a:cs typeface="Liberation Sans Narrow"/>
                        </a:rPr>
                        <a:t>o</a:t>
                      </a:r>
                      <a:endParaRPr sz="11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210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spc="-5" dirty="0">
                          <a:latin typeface="Liberation Sans Narrow"/>
                          <a:cs typeface="Liberation Sans Narrow"/>
                        </a:rPr>
                        <a:t>TP</a:t>
                      </a:r>
                      <a:endParaRPr sz="11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dirty="0">
                          <a:latin typeface="Liberation Sans Narrow"/>
                          <a:cs typeface="Liberation Sans Narrow"/>
                        </a:rPr>
                        <a:t>7</a:t>
                      </a:r>
                      <a:endParaRPr sz="11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32715" algn="r">
                        <a:lnSpc>
                          <a:spcPct val="100000"/>
                        </a:lnSpc>
                      </a:pPr>
                      <a:r>
                        <a:rPr sz="1100" spc="5" dirty="0">
                          <a:latin typeface="Liberation Sans Narrow"/>
                          <a:cs typeface="Liberation Sans Narrow"/>
                        </a:rPr>
                        <a:t>1</a:t>
                      </a:r>
                      <a:r>
                        <a:rPr sz="1100" dirty="0">
                          <a:latin typeface="Liberation Sans Narrow"/>
                          <a:cs typeface="Liberation Sans Narrow"/>
                        </a:rPr>
                        <a:t>1</a:t>
                      </a:r>
                      <a:endParaRPr sz="11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dirty="0">
                          <a:latin typeface="Liberation Sans Narrow"/>
                          <a:cs typeface="Liberation Sans Narrow"/>
                        </a:rPr>
                        <a:t>0</a:t>
                      </a:r>
                      <a:endParaRPr sz="11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90170">
                        <a:lnSpc>
                          <a:spcPct val="100000"/>
                        </a:lnSpc>
                      </a:pPr>
                      <a:r>
                        <a:rPr sz="1100" spc="-5" dirty="0">
                          <a:latin typeface="Liberation Sans Narrow"/>
                          <a:cs typeface="Liberation Sans Narrow"/>
                        </a:rPr>
                        <a:t>Alimentación </a:t>
                      </a:r>
                      <a:r>
                        <a:rPr sz="1100" dirty="0">
                          <a:latin typeface="Liberation Sans Narrow"/>
                          <a:cs typeface="Liberation Sans Narrow"/>
                        </a:rPr>
                        <a:t>a </a:t>
                      </a:r>
                      <a:r>
                        <a:rPr sz="1100" spc="-5" dirty="0">
                          <a:latin typeface="Liberation Sans Narrow"/>
                          <a:cs typeface="Liberation Sans Narrow"/>
                        </a:rPr>
                        <a:t>TP </a:t>
                      </a:r>
                      <a:r>
                        <a:rPr sz="1100" dirty="0">
                          <a:latin typeface="Liberation Sans Narrow"/>
                          <a:cs typeface="Liberation Sans Narrow"/>
                        </a:rPr>
                        <a:t>desde</a:t>
                      </a:r>
                      <a:r>
                        <a:rPr sz="1100" spc="-5" dirty="0">
                          <a:latin typeface="Liberation Sans Narrow"/>
                          <a:cs typeface="Liberation Sans Narrow"/>
                        </a:rPr>
                        <a:t> </a:t>
                      </a:r>
                      <a:r>
                        <a:rPr sz="1100" dirty="0">
                          <a:latin typeface="Liberation Sans Narrow"/>
                          <a:cs typeface="Liberation Sans Narrow"/>
                        </a:rPr>
                        <a:t>Medidor</a:t>
                      </a:r>
                      <a:endParaRPr sz="1100">
                        <a:latin typeface="Liberation Sans Narrow"/>
                        <a:cs typeface="Liberation Sans Narrow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R="83185" algn="r">
                        <a:lnSpc>
                          <a:spcPct val="100000"/>
                        </a:lnSpc>
                      </a:pPr>
                      <a:r>
                        <a:rPr sz="1100" spc="-5" dirty="0">
                          <a:latin typeface="Liberation Sans Narrow"/>
                          <a:cs typeface="Liberation Sans Narrow"/>
                        </a:rPr>
                        <a:t>Nue</a:t>
                      </a:r>
                      <a:r>
                        <a:rPr sz="1100" spc="5" dirty="0">
                          <a:latin typeface="Liberation Sans Narrow"/>
                          <a:cs typeface="Liberation Sans Narrow"/>
                        </a:rPr>
                        <a:t>v</a:t>
                      </a:r>
                      <a:r>
                        <a:rPr sz="1100" dirty="0">
                          <a:latin typeface="Liberation Sans Narrow"/>
                          <a:cs typeface="Liberation Sans Narrow"/>
                        </a:rPr>
                        <a:t>o</a:t>
                      </a: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43350" y="1193800"/>
            <a:ext cx="29025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/>
              <a:t>Paso 4: Cálculo de la</a:t>
            </a:r>
            <a:r>
              <a:rPr sz="1800" spc="-70" dirty="0"/>
              <a:t> </a:t>
            </a:r>
            <a:r>
              <a:rPr sz="1800" spc="-10" dirty="0"/>
              <a:t>DPMS</a:t>
            </a:r>
            <a:endParaRPr sz="1800"/>
          </a:p>
        </p:txBody>
      </p:sp>
      <p:sp>
        <p:nvSpPr>
          <p:cNvPr id="3" name="object 3"/>
          <p:cNvSpPr txBox="1"/>
          <p:nvPr/>
        </p:nvSpPr>
        <p:spPr>
          <a:xfrm>
            <a:off x="1460500" y="2527300"/>
            <a:ext cx="8229600" cy="1619250"/>
          </a:xfrm>
          <a:prstGeom prst="rect">
            <a:avLst/>
          </a:prstGeom>
          <a:solidFill>
            <a:srgbClr val="BADFE2"/>
          </a:solidFill>
        </p:spPr>
        <p:txBody>
          <a:bodyPr vert="horz" wrap="square" lIns="0" tIns="46990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370"/>
              </a:spcBef>
            </a:pPr>
            <a:r>
              <a:rPr sz="1800" spc="-5" dirty="0">
                <a:latin typeface="Arial"/>
                <a:cs typeface="Arial"/>
              </a:rPr>
              <a:t>Si </a:t>
            </a:r>
            <a:r>
              <a:rPr sz="1800" spc="-10" dirty="0">
                <a:latin typeface="Arial"/>
                <a:cs typeface="Arial"/>
              </a:rPr>
              <a:t>tomamos </a:t>
            </a:r>
            <a:r>
              <a:rPr sz="1800" spc="-5" dirty="0">
                <a:latin typeface="Arial"/>
                <a:cs typeface="Arial"/>
              </a:rPr>
              <a:t>el </a:t>
            </a:r>
            <a:r>
              <a:rPr sz="1800" spc="-10" dirty="0">
                <a:latin typeface="Arial"/>
                <a:cs typeface="Arial"/>
              </a:rPr>
              <a:t>Reglamento </a:t>
            </a:r>
            <a:r>
              <a:rPr sz="1800" spc="-5" dirty="0">
                <a:latin typeface="Arial"/>
                <a:cs typeface="Arial"/>
              </a:rPr>
              <a:t>(Tabla 771.9.I) para </a:t>
            </a:r>
            <a:r>
              <a:rPr sz="1800" spc="-10" dirty="0">
                <a:latin typeface="Arial"/>
                <a:cs typeface="Arial"/>
              </a:rPr>
              <a:t>nuestro ejemplo</a:t>
            </a:r>
            <a:r>
              <a:rPr sz="1800" spc="3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será:</a:t>
            </a:r>
            <a:endParaRPr sz="1800" dirty="0">
              <a:latin typeface="Arial"/>
              <a:cs typeface="Arial"/>
            </a:endParaRPr>
          </a:p>
          <a:p>
            <a:pPr marL="90170">
              <a:lnSpc>
                <a:spcPct val="100000"/>
              </a:lnSpc>
              <a:spcBef>
                <a:spcPts val="1120"/>
              </a:spcBef>
              <a:tabLst>
                <a:tab pos="6790690" algn="l"/>
              </a:tabLst>
            </a:pPr>
            <a:r>
              <a:rPr sz="1800" dirty="0">
                <a:latin typeface="Arial"/>
                <a:cs typeface="Arial"/>
              </a:rPr>
              <a:t>1 </a:t>
            </a:r>
            <a:r>
              <a:rPr sz="1800" spc="-5" dirty="0">
                <a:latin typeface="Arial"/>
                <a:cs typeface="Arial"/>
              </a:rPr>
              <a:t>circuito IUG </a:t>
            </a:r>
            <a:r>
              <a:rPr sz="1800" spc="-10" dirty="0">
                <a:latin typeface="Arial"/>
                <a:cs typeface="Arial"/>
              </a:rPr>
              <a:t>de </a:t>
            </a:r>
            <a:r>
              <a:rPr sz="1800" dirty="0">
                <a:latin typeface="Arial"/>
                <a:cs typeface="Arial"/>
              </a:rPr>
              <a:t>7 </a:t>
            </a:r>
            <a:r>
              <a:rPr sz="1800" spc="-5" dirty="0">
                <a:latin typeface="Arial"/>
                <a:cs typeface="Arial"/>
              </a:rPr>
              <a:t>bocas: </a:t>
            </a:r>
            <a:r>
              <a:rPr sz="1800" spc="-10" dirty="0">
                <a:latin typeface="Arial"/>
                <a:cs typeface="Arial"/>
              </a:rPr>
              <a:t>150 </a:t>
            </a:r>
            <a:r>
              <a:rPr sz="1800" spc="-5" dirty="0">
                <a:latin typeface="Arial"/>
                <a:cs typeface="Arial"/>
              </a:rPr>
              <a:t>VA </a:t>
            </a:r>
            <a:r>
              <a:rPr sz="1800" dirty="0">
                <a:latin typeface="Arial"/>
                <a:cs typeface="Arial"/>
              </a:rPr>
              <a:t>x 7 x </a:t>
            </a:r>
            <a:r>
              <a:rPr sz="1800" spc="-10" dirty="0">
                <a:latin typeface="Arial"/>
                <a:cs typeface="Arial"/>
              </a:rPr>
              <a:t>0.66 </a:t>
            </a:r>
            <a:r>
              <a:rPr sz="1800" spc="-5" dirty="0">
                <a:latin typeface="Arial"/>
                <a:cs typeface="Arial"/>
              </a:rPr>
              <a:t>(por </a:t>
            </a:r>
            <a:r>
              <a:rPr sz="1800" dirty="0">
                <a:latin typeface="Arial"/>
                <a:cs typeface="Arial"/>
              </a:rPr>
              <a:t>ser</a:t>
            </a:r>
            <a:r>
              <a:rPr sz="1800" spc="3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vivienda)</a:t>
            </a:r>
            <a:r>
              <a:rPr sz="1800" dirty="0">
                <a:latin typeface="Arial"/>
                <a:cs typeface="Arial"/>
              </a:rPr>
              <a:t> =	</a:t>
            </a:r>
            <a:r>
              <a:rPr sz="1800" spc="-10" dirty="0">
                <a:latin typeface="Arial"/>
                <a:cs typeface="Arial"/>
              </a:rPr>
              <a:t>693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VA</a:t>
            </a:r>
            <a:endParaRPr sz="1800" dirty="0">
              <a:latin typeface="Arial"/>
              <a:cs typeface="Arial"/>
            </a:endParaRPr>
          </a:p>
          <a:p>
            <a:pPr marL="90170">
              <a:lnSpc>
                <a:spcPct val="100000"/>
              </a:lnSpc>
              <a:spcBef>
                <a:spcPts val="1120"/>
              </a:spcBef>
            </a:pPr>
            <a:r>
              <a:rPr sz="1800" dirty="0">
                <a:latin typeface="Arial"/>
                <a:cs typeface="Arial"/>
              </a:rPr>
              <a:t>1 </a:t>
            </a:r>
            <a:r>
              <a:rPr sz="1800" spc="-5" dirty="0">
                <a:latin typeface="Arial"/>
                <a:cs typeface="Arial"/>
              </a:rPr>
              <a:t>circuito </a:t>
            </a:r>
            <a:r>
              <a:rPr sz="1800" dirty="0">
                <a:latin typeface="Arial"/>
                <a:cs typeface="Arial"/>
              </a:rPr>
              <a:t>TUG </a:t>
            </a:r>
            <a:r>
              <a:rPr sz="1800" spc="-5" dirty="0">
                <a:latin typeface="Arial"/>
                <a:cs typeface="Arial"/>
              </a:rPr>
              <a:t>de </a:t>
            </a:r>
            <a:r>
              <a:rPr sz="1800" spc="-10" dirty="0">
                <a:latin typeface="Arial"/>
                <a:cs typeface="Arial"/>
              </a:rPr>
              <a:t>11 </a:t>
            </a:r>
            <a:r>
              <a:rPr sz="1800" spc="-5" dirty="0">
                <a:latin typeface="Arial"/>
                <a:cs typeface="Arial"/>
              </a:rPr>
              <a:t>bocas----------------------------------------------- </a:t>
            </a:r>
            <a:r>
              <a:rPr sz="1800" dirty="0">
                <a:latin typeface="Arial"/>
                <a:cs typeface="Arial"/>
              </a:rPr>
              <a:t>= </a:t>
            </a:r>
            <a:r>
              <a:rPr sz="1800" spc="-10" dirty="0">
                <a:latin typeface="Arial"/>
                <a:cs typeface="Arial"/>
              </a:rPr>
              <a:t>2200</a:t>
            </a:r>
            <a:r>
              <a:rPr sz="1800" spc="13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VA</a:t>
            </a:r>
            <a:endParaRPr sz="1800" dirty="0">
              <a:latin typeface="Arial"/>
              <a:cs typeface="Arial"/>
            </a:endParaRPr>
          </a:p>
          <a:p>
            <a:pPr marL="4662170">
              <a:lnSpc>
                <a:spcPct val="100000"/>
              </a:lnSpc>
              <a:spcBef>
                <a:spcPts val="1120"/>
              </a:spcBef>
            </a:pPr>
            <a:r>
              <a:rPr sz="1800" b="1" spc="-5" dirty="0">
                <a:latin typeface="Arial"/>
                <a:cs typeface="Arial"/>
              </a:rPr>
              <a:t>Total DPMS </a:t>
            </a:r>
            <a:r>
              <a:rPr sz="1800" b="1" dirty="0">
                <a:latin typeface="Arial"/>
                <a:cs typeface="Arial"/>
              </a:rPr>
              <a:t>------ = </a:t>
            </a:r>
            <a:r>
              <a:rPr sz="1800" b="1" spc="-10" dirty="0">
                <a:latin typeface="Arial"/>
                <a:cs typeface="Arial"/>
              </a:rPr>
              <a:t>2893</a:t>
            </a:r>
            <a:r>
              <a:rPr sz="1800" b="1" spc="-254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VA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14750" y="1036320"/>
            <a:ext cx="3320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/>
              <a:t>Paso 5: Verificación </a:t>
            </a:r>
            <a:r>
              <a:rPr sz="1800" spc="-10" dirty="0"/>
              <a:t>de </a:t>
            </a:r>
            <a:r>
              <a:rPr sz="1800" spc="-5" dirty="0"/>
              <a:t>la</a:t>
            </a:r>
            <a:r>
              <a:rPr sz="1800" spc="-40" dirty="0"/>
              <a:t> </a:t>
            </a:r>
            <a:r>
              <a:rPr sz="1800" spc="-10" dirty="0"/>
              <a:t>DPMS</a:t>
            </a:r>
            <a:endParaRPr sz="1800"/>
          </a:p>
        </p:txBody>
      </p:sp>
      <p:sp>
        <p:nvSpPr>
          <p:cNvPr id="3" name="object 3"/>
          <p:cNvSpPr/>
          <p:nvPr/>
        </p:nvSpPr>
        <p:spPr>
          <a:xfrm>
            <a:off x="1003300" y="1993900"/>
            <a:ext cx="9220200" cy="7924800"/>
          </a:xfrm>
          <a:custGeom>
            <a:avLst/>
            <a:gdLst/>
            <a:ahLst/>
            <a:cxnLst/>
            <a:rect l="l" t="t" r="r" b="b"/>
            <a:pathLst>
              <a:path w="8458200" h="3407410">
                <a:moveTo>
                  <a:pt x="0" y="0"/>
                </a:moveTo>
                <a:lnTo>
                  <a:pt x="8458200" y="0"/>
                </a:lnTo>
                <a:lnTo>
                  <a:pt x="8458200" y="3407410"/>
                </a:lnTo>
                <a:lnTo>
                  <a:pt x="0" y="3407410"/>
                </a:lnTo>
                <a:lnTo>
                  <a:pt x="0" y="0"/>
                </a:lnTo>
                <a:close/>
              </a:path>
            </a:pathLst>
          </a:custGeom>
          <a:solidFill>
            <a:srgbClr val="99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79500" y="2028190"/>
            <a:ext cx="9144000" cy="69121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1755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latin typeface="Arial"/>
                <a:cs typeface="Arial"/>
              </a:rPr>
              <a:t>Con la DPMS calculada, al compararla con la </a:t>
            </a:r>
            <a:r>
              <a:rPr sz="2800" spc="-10" dirty="0">
                <a:latin typeface="Arial"/>
                <a:cs typeface="Arial"/>
              </a:rPr>
              <a:t>tabla </a:t>
            </a:r>
            <a:r>
              <a:rPr sz="2800" spc="-5" dirty="0">
                <a:latin typeface="Arial"/>
                <a:cs typeface="Arial"/>
              </a:rPr>
              <a:t>correspondiente, </a:t>
            </a:r>
            <a:r>
              <a:rPr sz="2800" spc="-10" dirty="0">
                <a:latin typeface="Arial"/>
                <a:cs typeface="Arial"/>
              </a:rPr>
              <a:t>se pueden  </a:t>
            </a:r>
            <a:r>
              <a:rPr sz="2800" spc="-5" dirty="0">
                <a:latin typeface="Arial"/>
                <a:cs typeface="Arial"/>
              </a:rPr>
              <a:t>dar </a:t>
            </a:r>
            <a:r>
              <a:rPr sz="2800" spc="-10" dirty="0">
                <a:latin typeface="Arial"/>
                <a:cs typeface="Arial"/>
              </a:rPr>
              <a:t>dos</a:t>
            </a:r>
            <a:r>
              <a:rPr sz="2800" dirty="0">
                <a:latin typeface="Arial"/>
                <a:cs typeface="Arial"/>
              </a:rPr>
              <a:t> </a:t>
            </a:r>
            <a:r>
              <a:rPr sz="2800" spc="-5" dirty="0" err="1">
                <a:latin typeface="Arial"/>
                <a:cs typeface="Arial"/>
              </a:rPr>
              <a:t>casos</a:t>
            </a:r>
            <a:r>
              <a:rPr sz="2800" spc="-5" dirty="0" smtClean="0">
                <a:latin typeface="Arial"/>
                <a:cs typeface="Arial"/>
              </a:rPr>
              <a:t>:</a:t>
            </a:r>
            <a:endParaRPr lang="es-AR" sz="2800" spc="-5" dirty="0" smtClean="0">
              <a:latin typeface="Arial"/>
              <a:cs typeface="Arial"/>
            </a:endParaRPr>
          </a:p>
          <a:p>
            <a:pPr marL="12700" marR="71755">
              <a:lnSpc>
                <a:spcPct val="100000"/>
              </a:lnSpc>
              <a:spcBef>
                <a:spcPts val="100"/>
              </a:spcBef>
            </a:pPr>
            <a:endParaRPr sz="2800" dirty="0">
              <a:latin typeface="Arial"/>
              <a:cs typeface="Arial"/>
            </a:endParaRPr>
          </a:p>
          <a:p>
            <a:pPr marL="12700" marR="962660">
              <a:lnSpc>
                <a:spcPct val="100000"/>
              </a:lnSpc>
              <a:spcBef>
                <a:spcPts val="1120"/>
              </a:spcBef>
              <a:buAutoNum type="arabicPeriod"/>
              <a:tabLst>
                <a:tab pos="267970" algn="l"/>
              </a:tabLst>
            </a:pPr>
            <a:r>
              <a:rPr sz="2800" spc="-5" dirty="0">
                <a:latin typeface="Arial"/>
                <a:cs typeface="Arial"/>
              </a:rPr>
              <a:t>Que la DPMS calculada sea </a:t>
            </a:r>
            <a:r>
              <a:rPr sz="2800" dirty="0">
                <a:latin typeface="Arial"/>
                <a:cs typeface="Arial"/>
              </a:rPr>
              <a:t>≤ </a:t>
            </a:r>
            <a:r>
              <a:rPr sz="2800" spc="-5" dirty="0">
                <a:latin typeface="Arial"/>
                <a:cs typeface="Arial"/>
              </a:rPr>
              <a:t>que la DPMS límite para el Grado de  </a:t>
            </a:r>
            <a:r>
              <a:rPr sz="2800" spc="-10" dirty="0">
                <a:latin typeface="Arial"/>
                <a:cs typeface="Arial"/>
              </a:rPr>
              <a:t>Electrificación preseleccionado por </a:t>
            </a:r>
            <a:r>
              <a:rPr sz="2800" spc="-5" dirty="0">
                <a:latin typeface="Arial"/>
                <a:cs typeface="Arial"/>
              </a:rPr>
              <a:t>superficie; </a:t>
            </a:r>
            <a:r>
              <a:rPr sz="2800" spc="-10" dirty="0">
                <a:latin typeface="Arial"/>
                <a:cs typeface="Arial"/>
              </a:rPr>
              <a:t>el </a:t>
            </a:r>
            <a:r>
              <a:rPr sz="2800" spc="-5" dirty="0">
                <a:latin typeface="Arial"/>
                <a:cs typeface="Arial"/>
              </a:rPr>
              <a:t>proceso ha</a:t>
            </a:r>
            <a:r>
              <a:rPr sz="2800" spc="114" dirty="0">
                <a:latin typeface="Arial"/>
                <a:cs typeface="Arial"/>
              </a:rPr>
              <a:t> </a:t>
            </a:r>
            <a:r>
              <a:rPr sz="2800" spc="-10" dirty="0" err="1">
                <a:latin typeface="Arial"/>
                <a:cs typeface="Arial"/>
              </a:rPr>
              <a:t>finalizado</a:t>
            </a:r>
            <a:r>
              <a:rPr sz="2800" spc="-10" dirty="0" smtClean="0">
                <a:latin typeface="Arial"/>
                <a:cs typeface="Arial"/>
              </a:rPr>
              <a:t>.</a:t>
            </a:r>
            <a:endParaRPr lang="es-AR" sz="2800" spc="-10" dirty="0" smtClean="0">
              <a:latin typeface="Arial"/>
              <a:cs typeface="Arial"/>
            </a:endParaRPr>
          </a:p>
          <a:p>
            <a:pPr marL="12700" marR="962660">
              <a:lnSpc>
                <a:spcPct val="100000"/>
              </a:lnSpc>
              <a:spcBef>
                <a:spcPts val="1120"/>
              </a:spcBef>
              <a:buAutoNum type="arabicPeriod"/>
              <a:tabLst>
                <a:tab pos="267970" algn="l"/>
              </a:tabLst>
            </a:pPr>
            <a:endParaRPr sz="2800" dirty="0">
              <a:latin typeface="Arial"/>
              <a:cs typeface="Arial"/>
            </a:endParaRPr>
          </a:p>
          <a:p>
            <a:pPr marL="12700" marR="353060">
              <a:lnSpc>
                <a:spcPct val="100000"/>
              </a:lnSpc>
              <a:spcBef>
                <a:spcPts val="1120"/>
              </a:spcBef>
              <a:buAutoNum type="arabicPeriod"/>
              <a:tabLst>
                <a:tab pos="267970" algn="l"/>
              </a:tabLst>
            </a:pPr>
            <a:r>
              <a:rPr sz="2800" spc="-5" dirty="0">
                <a:latin typeface="Arial"/>
                <a:cs typeface="Arial"/>
              </a:rPr>
              <a:t>Que la DPMS calculada sea </a:t>
            </a:r>
            <a:r>
              <a:rPr sz="2800" dirty="0">
                <a:latin typeface="Arial"/>
                <a:cs typeface="Arial"/>
              </a:rPr>
              <a:t>&gt; </a:t>
            </a:r>
            <a:r>
              <a:rPr sz="2800" spc="-10" dirty="0">
                <a:latin typeface="Arial"/>
                <a:cs typeface="Arial"/>
              </a:rPr>
              <a:t>que </a:t>
            </a:r>
            <a:r>
              <a:rPr sz="2800" spc="-5" dirty="0">
                <a:latin typeface="Arial"/>
                <a:cs typeface="Arial"/>
              </a:rPr>
              <a:t>la DPMS límite </a:t>
            </a:r>
            <a:r>
              <a:rPr sz="2800" spc="-10" dirty="0">
                <a:latin typeface="Arial"/>
                <a:cs typeface="Arial"/>
              </a:rPr>
              <a:t>para el </a:t>
            </a:r>
            <a:r>
              <a:rPr sz="2800" spc="-5" dirty="0">
                <a:latin typeface="Arial"/>
                <a:cs typeface="Arial"/>
              </a:rPr>
              <a:t>Grado </a:t>
            </a:r>
            <a:r>
              <a:rPr sz="2800" spc="-10" dirty="0">
                <a:latin typeface="Arial"/>
                <a:cs typeface="Arial"/>
              </a:rPr>
              <a:t>de  Electrificación preseleccionado por </a:t>
            </a:r>
            <a:r>
              <a:rPr sz="2800" spc="-5" dirty="0">
                <a:latin typeface="Arial"/>
                <a:cs typeface="Arial"/>
              </a:rPr>
              <a:t>superficie; </a:t>
            </a:r>
            <a:r>
              <a:rPr sz="2800" dirty="0">
                <a:latin typeface="Arial"/>
                <a:cs typeface="Arial"/>
              </a:rPr>
              <a:t>se </a:t>
            </a:r>
            <a:r>
              <a:rPr sz="2800" spc="-5" dirty="0">
                <a:latin typeface="Arial"/>
                <a:cs typeface="Arial"/>
              </a:rPr>
              <a:t>reinicia </a:t>
            </a:r>
            <a:r>
              <a:rPr sz="2800" spc="-10" dirty="0">
                <a:latin typeface="Arial"/>
                <a:cs typeface="Arial"/>
              </a:rPr>
              <a:t>el </a:t>
            </a:r>
            <a:r>
              <a:rPr sz="2800" spc="-5" dirty="0">
                <a:latin typeface="Arial"/>
                <a:cs typeface="Arial"/>
              </a:rPr>
              <a:t>proceso </a:t>
            </a:r>
            <a:r>
              <a:rPr sz="2800" spc="-10" dirty="0">
                <a:latin typeface="Arial"/>
                <a:cs typeface="Arial"/>
              </a:rPr>
              <a:t>desde </a:t>
            </a:r>
            <a:r>
              <a:rPr sz="2800" spc="-5" dirty="0">
                <a:latin typeface="Arial"/>
                <a:cs typeface="Arial"/>
              </a:rPr>
              <a:t>el  Paso </a:t>
            </a:r>
            <a:r>
              <a:rPr sz="2800" dirty="0">
                <a:latin typeface="Arial"/>
                <a:cs typeface="Arial"/>
              </a:rPr>
              <a:t>2 con </a:t>
            </a:r>
            <a:r>
              <a:rPr sz="2800" spc="-10" dirty="0">
                <a:latin typeface="Arial"/>
                <a:cs typeface="Arial"/>
              </a:rPr>
              <a:t>el </a:t>
            </a:r>
            <a:r>
              <a:rPr sz="2800" b="1" spc="-10" dirty="0">
                <a:latin typeface="Arial"/>
                <a:cs typeface="Arial"/>
              </a:rPr>
              <a:t>nuevo </a:t>
            </a:r>
            <a:r>
              <a:rPr sz="2800" b="1" spc="-5" dirty="0">
                <a:latin typeface="Arial"/>
                <a:cs typeface="Arial"/>
              </a:rPr>
              <a:t>grado </a:t>
            </a:r>
            <a:r>
              <a:rPr sz="2800" b="1" dirty="0">
                <a:latin typeface="Arial"/>
                <a:cs typeface="Arial"/>
              </a:rPr>
              <a:t>de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5" dirty="0" err="1">
                <a:latin typeface="Arial"/>
                <a:cs typeface="Arial"/>
              </a:rPr>
              <a:t>electrificación</a:t>
            </a:r>
            <a:r>
              <a:rPr sz="2800" spc="-5" dirty="0" smtClean="0">
                <a:latin typeface="Arial"/>
                <a:cs typeface="Arial"/>
              </a:rPr>
              <a:t>.</a:t>
            </a:r>
            <a:endParaRPr lang="es-AR" sz="2800" spc="-5" dirty="0" smtClean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8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2800" spc="-5" dirty="0">
                <a:latin typeface="Arial"/>
                <a:cs typeface="Arial"/>
              </a:rPr>
              <a:t>En nuestro ejemplo la DPMS está por </a:t>
            </a:r>
            <a:r>
              <a:rPr sz="2800" spc="-10" dirty="0">
                <a:latin typeface="Arial"/>
                <a:cs typeface="Arial"/>
              </a:rPr>
              <a:t>debajo de </a:t>
            </a:r>
            <a:r>
              <a:rPr sz="2800" spc="-5" dirty="0">
                <a:latin typeface="Arial"/>
                <a:cs typeface="Arial"/>
              </a:rPr>
              <a:t>3.7 kVA, </a:t>
            </a:r>
            <a:r>
              <a:rPr sz="2800" spc="-10" dirty="0">
                <a:latin typeface="Arial"/>
                <a:cs typeface="Arial"/>
              </a:rPr>
              <a:t>por </a:t>
            </a:r>
            <a:r>
              <a:rPr sz="2800" spc="-5" dirty="0">
                <a:latin typeface="Arial"/>
                <a:cs typeface="Arial"/>
              </a:rPr>
              <a:t>lo tanto terminaría  </a:t>
            </a:r>
            <a:r>
              <a:rPr sz="2800" spc="-10" dirty="0">
                <a:latin typeface="Arial"/>
                <a:cs typeface="Arial"/>
              </a:rPr>
              <a:t>aquí </a:t>
            </a:r>
            <a:r>
              <a:rPr sz="2800" spc="-5" dirty="0">
                <a:latin typeface="Arial"/>
                <a:cs typeface="Arial"/>
              </a:rPr>
              <a:t>el proceso </a:t>
            </a:r>
            <a:r>
              <a:rPr sz="2800" b="1" spc="-10" dirty="0">
                <a:latin typeface="Arial"/>
                <a:cs typeface="Arial"/>
              </a:rPr>
              <a:t>verificando </a:t>
            </a:r>
            <a:r>
              <a:rPr sz="2800" b="1" spc="-5" dirty="0">
                <a:latin typeface="Arial"/>
                <a:cs typeface="Arial"/>
              </a:rPr>
              <a:t>el Grado de Electrificación</a:t>
            </a:r>
            <a:r>
              <a:rPr sz="2800" b="1" spc="5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Mínimo.</a:t>
            </a:r>
            <a:endParaRPr sz="2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63670" y="415290"/>
            <a:ext cx="17335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Para</a:t>
            </a:r>
            <a:r>
              <a:rPr sz="2400" spc="-50" dirty="0"/>
              <a:t> </a:t>
            </a:r>
            <a:r>
              <a:rPr sz="2400" spc="-10" dirty="0"/>
              <a:t>Debatir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381000" y="1371600"/>
            <a:ext cx="9766300" cy="4251164"/>
          </a:xfrm>
          <a:prstGeom prst="rect">
            <a:avLst/>
          </a:prstGeom>
          <a:solidFill>
            <a:srgbClr val="99CC00"/>
          </a:solidFill>
        </p:spPr>
        <p:txBody>
          <a:bodyPr vert="horz" wrap="square" lIns="0" tIns="46990" rIns="0" bIns="0" rtlCol="0">
            <a:spAutoFit/>
          </a:bodyPr>
          <a:lstStyle/>
          <a:p>
            <a:pPr marL="88900" algn="just">
              <a:lnSpc>
                <a:spcPct val="100000"/>
              </a:lnSpc>
              <a:spcBef>
                <a:spcPts val="370"/>
              </a:spcBef>
            </a:pPr>
            <a:r>
              <a:rPr sz="3200" spc="-5" dirty="0">
                <a:latin typeface="Arial"/>
                <a:cs typeface="Arial"/>
              </a:rPr>
              <a:t>Si </a:t>
            </a:r>
            <a:r>
              <a:rPr sz="3200" spc="-10" dirty="0">
                <a:latin typeface="Arial"/>
                <a:cs typeface="Arial"/>
              </a:rPr>
              <a:t>quiero iluminar </a:t>
            </a:r>
            <a:r>
              <a:rPr sz="3200" spc="-5" dirty="0">
                <a:latin typeface="Arial"/>
                <a:cs typeface="Arial"/>
              </a:rPr>
              <a:t>el patio </a:t>
            </a:r>
            <a:r>
              <a:rPr sz="3200" spc="-10" dirty="0">
                <a:latin typeface="Arial"/>
                <a:cs typeface="Arial"/>
              </a:rPr>
              <a:t>de </a:t>
            </a:r>
            <a:r>
              <a:rPr sz="3200" spc="-5" dirty="0">
                <a:latin typeface="Arial"/>
                <a:cs typeface="Arial"/>
              </a:rPr>
              <a:t>la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casa</a:t>
            </a:r>
            <a:r>
              <a:rPr sz="3200" spc="-5" dirty="0" smtClean="0">
                <a:latin typeface="Arial"/>
                <a:cs typeface="Arial"/>
              </a:rPr>
              <a:t>:</a:t>
            </a:r>
            <a:endParaRPr lang="es-AR" sz="3200" spc="-5" dirty="0" smtClean="0">
              <a:latin typeface="Arial"/>
              <a:cs typeface="Arial"/>
            </a:endParaRPr>
          </a:p>
          <a:p>
            <a:pPr marL="88900" algn="just">
              <a:lnSpc>
                <a:spcPct val="100000"/>
              </a:lnSpc>
              <a:spcBef>
                <a:spcPts val="370"/>
              </a:spcBef>
            </a:pPr>
            <a:endParaRPr sz="3200" dirty="0">
              <a:latin typeface="Arial"/>
              <a:cs typeface="Arial"/>
            </a:endParaRPr>
          </a:p>
          <a:p>
            <a:pPr marL="88900" algn="just">
              <a:lnSpc>
                <a:spcPct val="100000"/>
              </a:lnSpc>
              <a:spcBef>
                <a:spcPts val="1120"/>
              </a:spcBef>
            </a:pPr>
            <a:r>
              <a:rPr sz="3200" spc="-5" dirty="0">
                <a:latin typeface="Arial"/>
                <a:cs typeface="Arial"/>
              </a:rPr>
              <a:t>¿Debo </a:t>
            </a:r>
            <a:r>
              <a:rPr sz="3200" spc="-10" dirty="0">
                <a:latin typeface="Arial"/>
                <a:cs typeface="Arial"/>
              </a:rPr>
              <a:t>agregar </a:t>
            </a:r>
            <a:r>
              <a:rPr sz="3200" spc="-5" dirty="0">
                <a:latin typeface="Arial"/>
                <a:cs typeface="Arial"/>
              </a:rPr>
              <a:t>otro </a:t>
            </a:r>
            <a:r>
              <a:rPr sz="3200" spc="-5" dirty="0" err="1">
                <a:latin typeface="Arial"/>
                <a:cs typeface="Arial"/>
              </a:rPr>
              <a:t>circuito</a:t>
            </a:r>
            <a:r>
              <a:rPr sz="3200" spc="-5" dirty="0" smtClean="0">
                <a:latin typeface="Arial"/>
                <a:cs typeface="Arial"/>
              </a:rPr>
              <a:t>?</a:t>
            </a:r>
            <a:endParaRPr lang="es-AR" sz="3200" spc="-5" dirty="0" smtClean="0">
              <a:latin typeface="Arial"/>
              <a:cs typeface="Arial"/>
            </a:endParaRPr>
          </a:p>
          <a:p>
            <a:pPr marL="88900" algn="just">
              <a:lnSpc>
                <a:spcPct val="100000"/>
              </a:lnSpc>
              <a:spcBef>
                <a:spcPts val="1120"/>
              </a:spcBef>
            </a:pPr>
            <a:endParaRPr sz="3200" dirty="0">
              <a:latin typeface="Arial"/>
              <a:cs typeface="Arial"/>
            </a:endParaRPr>
          </a:p>
          <a:p>
            <a:pPr marL="88900" algn="just">
              <a:lnSpc>
                <a:spcPct val="100000"/>
              </a:lnSpc>
              <a:spcBef>
                <a:spcPts val="1120"/>
              </a:spcBef>
            </a:pPr>
            <a:r>
              <a:rPr sz="3200" dirty="0">
                <a:latin typeface="Arial"/>
                <a:cs typeface="Arial"/>
              </a:rPr>
              <a:t>¿De </a:t>
            </a:r>
            <a:r>
              <a:rPr sz="3200" spc="-10" dirty="0">
                <a:latin typeface="Arial"/>
                <a:cs typeface="Arial"/>
              </a:rPr>
              <a:t>qué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10" dirty="0" err="1">
                <a:latin typeface="Arial"/>
                <a:cs typeface="Arial"/>
              </a:rPr>
              <a:t>tipo</a:t>
            </a:r>
            <a:r>
              <a:rPr sz="3200" spc="-10" dirty="0" smtClean="0">
                <a:latin typeface="Arial"/>
                <a:cs typeface="Arial"/>
              </a:rPr>
              <a:t>?</a:t>
            </a:r>
            <a:endParaRPr lang="es-AR" sz="3200" spc="-10" dirty="0" smtClean="0">
              <a:latin typeface="Arial"/>
              <a:cs typeface="Arial"/>
            </a:endParaRPr>
          </a:p>
          <a:p>
            <a:pPr marL="88900" algn="just">
              <a:lnSpc>
                <a:spcPct val="100000"/>
              </a:lnSpc>
              <a:spcBef>
                <a:spcPts val="1120"/>
              </a:spcBef>
            </a:pPr>
            <a:endParaRPr sz="3200" dirty="0">
              <a:latin typeface="Arial"/>
              <a:cs typeface="Arial"/>
            </a:endParaRPr>
          </a:p>
          <a:p>
            <a:pPr marL="88900" algn="just">
              <a:lnSpc>
                <a:spcPct val="100000"/>
              </a:lnSpc>
              <a:spcBef>
                <a:spcPts val="1120"/>
              </a:spcBef>
            </a:pPr>
            <a:r>
              <a:rPr sz="3200" spc="-5" dirty="0">
                <a:latin typeface="Arial"/>
                <a:cs typeface="Arial"/>
              </a:rPr>
              <a:t>¿Como repercute </a:t>
            </a:r>
            <a:r>
              <a:rPr sz="3200" spc="-10" dirty="0">
                <a:latin typeface="Arial"/>
                <a:cs typeface="Arial"/>
              </a:rPr>
              <a:t>en </a:t>
            </a:r>
            <a:r>
              <a:rPr sz="3200" spc="-5" dirty="0">
                <a:latin typeface="Arial"/>
                <a:cs typeface="Arial"/>
              </a:rPr>
              <a:t>el Grado </a:t>
            </a:r>
            <a:r>
              <a:rPr sz="3200" spc="-10" dirty="0">
                <a:latin typeface="Arial"/>
                <a:cs typeface="Arial"/>
              </a:rPr>
              <a:t>de </a:t>
            </a:r>
            <a:r>
              <a:rPr sz="3200" spc="-5" dirty="0">
                <a:latin typeface="Arial"/>
                <a:cs typeface="Arial"/>
              </a:rPr>
              <a:t>Electrificación?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</TotalTime>
  <Words>4368</Words>
  <Application>Microsoft Office PowerPoint</Application>
  <PresentationFormat>Personalizado</PresentationFormat>
  <Paragraphs>998</Paragraphs>
  <Slides>85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85</vt:i4>
      </vt:variant>
    </vt:vector>
  </HeadingPairs>
  <TitlesOfParts>
    <vt:vector size="93" baseType="lpstr">
      <vt:lpstr>Arial</vt:lpstr>
      <vt:lpstr>Calibri</vt:lpstr>
      <vt:lpstr>Carlito</vt:lpstr>
      <vt:lpstr>Comic Sans MS</vt:lpstr>
      <vt:lpstr>Liberation Sans Narrow</vt:lpstr>
      <vt:lpstr>Symbol</vt:lpstr>
      <vt:lpstr>Times New Roman</vt:lpstr>
      <vt:lpstr>Office Theme</vt:lpstr>
      <vt:lpstr>Las Reglamentaciones de la AEA  indican “lo que se debe hacer” y “lo  que hay que cumplir”.</vt:lpstr>
      <vt:lpstr>La Ley 19587 Dec.351/1979 de Higiene y  Seguridad en el Trabajo toma como  referencia la Reglamentación AEA y  establece su uso obligatorio en todo tipo de  instalaciones eléctricas.</vt:lpstr>
      <vt:lpstr>Presentación de PowerPoint</vt:lpstr>
      <vt:lpstr>Presentación de PowerPoint</vt:lpstr>
      <vt:lpstr>AEA 90364 Reglamentación para la Ejecución de Instalaciones  Eléctricas en Inmuebles.</vt:lpstr>
      <vt:lpstr>Presentación de PowerPoint</vt:lpstr>
      <vt:lpstr>NIVELES DE TENSIÓN</vt:lpstr>
      <vt:lpstr>Reglamentación para la  Ejecución de Instalaciones  Eléctricas en Inmuebles  AEA 90364</vt:lpstr>
      <vt:lpstr>Presentación de PowerPoint</vt:lpstr>
      <vt:lpstr>Esquemas de Conexión a Tierra  (ECT)</vt:lpstr>
      <vt:lpstr>Presentación de PowerPoint</vt:lpstr>
      <vt:lpstr>Esquemas de Conexión a Tierra  (ECT)</vt:lpstr>
      <vt:lpstr>Esquema de Conexión a Tierra TT</vt:lpstr>
      <vt:lpstr>Esquema de Conexión a Tierra TT</vt:lpstr>
      <vt:lpstr>Esquema de Conexión a Tierra TT</vt:lpstr>
      <vt:lpstr>Esquema de Conexión a Tierra TT</vt:lpstr>
      <vt:lpstr>Condiciones que debe reunir un  ECT TT</vt:lpstr>
      <vt:lpstr>Reseña sobre Interruptores  Diferenciales (ID)</vt:lpstr>
      <vt:lpstr>Reseña sobre Interruptores  Diferenciales (ID)</vt:lpstr>
      <vt:lpstr>Interruptores Termomagnéticos (ITM)</vt:lpstr>
      <vt:lpstr>Presentación de PowerPoint</vt:lpstr>
      <vt:lpstr>Valores máximos de Ra</vt:lpstr>
      <vt:lpstr>Valores máximos de Ra  para Inmuebles en general</vt:lpstr>
      <vt:lpstr>Tierras lejanas o tierras  independientes</vt:lpstr>
      <vt:lpstr>Tierras lejanas o tierras  independientes</vt:lpstr>
      <vt:lpstr>Tierras lejanas o tierras  independientes</vt:lpstr>
      <vt:lpstr>Esquema de Conexión a Tierra TN</vt:lpstr>
      <vt:lpstr>Esquema de Conexión a Tierra TN</vt:lpstr>
      <vt:lpstr>Esquema de  Conexión a Tierra  TN-S</vt:lpstr>
      <vt:lpstr>Esquema de  Conexión a Tierra  TN-S</vt:lpstr>
      <vt:lpstr>Esquema de  Conexión a Tierra  TN-S</vt:lpstr>
      <vt:lpstr>Esquema de Conexión a Tierra TN-S</vt:lpstr>
      <vt:lpstr>Esquema de  Conexión a Tierra  TN-S</vt:lpstr>
      <vt:lpstr>Esquema de  Conexión a Tierra  TN-C</vt:lpstr>
      <vt:lpstr>Esquema de  Conexión a Tierra  TN-C</vt:lpstr>
      <vt:lpstr>Esquema de  Conexión a Tierra  TN-C</vt:lpstr>
      <vt:lpstr>Esquema de Conexión a Tierra  TN-C-S</vt:lpstr>
      <vt:lpstr>Esquema de Conexión a Tierra  TN-C-S</vt:lpstr>
      <vt:lpstr>Esquema de Conexión a Tierra IT</vt:lpstr>
      <vt:lpstr>Esquema de Conexión a Tierra IT</vt:lpstr>
      <vt:lpstr>Esquema de Conexión a Tierra IT</vt:lpstr>
      <vt:lpstr>Esquema de Conexión a Tierra IT</vt:lpstr>
      <vt:lpstr>Esquema de Conexión a Tierra IT</vt:lpstr>
      <vt:lpstr>Esquema de Conexión a Tierra  IT Puro</vt:lpstr>
      <vt:lpstr>Esquema de Conexión a Tierra  IT con Impedancia</vt:lpstr>
      <vt:lpstr>Esquema de Conexión a Tierra IT</vt:lpstr>
      <vt:lpstr>Presentación de PowerPoint</vt:lpstr>
      <vt:lpstr>Presentación de PowerPoint</vt:lpstr>
      <vt:lpstr>Reglamentación para la  Ejecución de Instalaciones  Eléctricas en Inmuebles  AEA 90364</vt:lpstr>
      <vt:lpstr>Presentación de PowerPoint</vt:lpstr>
      <vt:lpstr>Esquemas de Distribución Eléctrica  en Inmuebles</vt:lpstr>
      <vt:lpstr>Esquemas de Distribución Eléctrica  en Inmuebles</vt:lpstr>
      <vt:lpstr>Presentación de PowerPoint</vt:lpstr>
      <vt:lpstr>Presentación de PowerPoint</vt:lpstr>
      <vt:lpstr>Presentación de PowerPoint</vt:lpstr>
      <vt:lpstr>Presentación de PowerPoint</vt:lpstr>
      <vt:lpstr>Reglamentación para la  Ejecución de Instalaciones  Eléctricas en Inmuebles  AEA 90364</vt:lpstr>
      <vt:lpstr>Presentación de PowerPoint</vt:lpstr>
      <vt:lpstr>Clasificación de las líneas y los  circuitos</vt:lpstr>
      <vt:lpstr>Clasificación de los Circuitos  Terminales (771.7.6)</vt:lpstr>
      <vt:lpstr>Clasificación de los Circuitos  Terminales</vt:lpstr>
      <vt:lpstr>Presentación de PowerPoint</vt:lpstr>
      <vt:lpstr>Algunas cosas a tener en cuenta</vt:lpstr>
      <vt:lpstr>Algunas cosas a tener en cuenta</vt:lpstr>
      <vt:lpstr>Reglamentación para la  Ejecución de Instalaciones  Eléctricas en Inmuebles  AEA 90364</vt:lpstr>
      <vt:lpstr>Tema a Desarrollar</vt:lpstr>
      <vt:lpstr>Grado de Electrificación</vt:lpstr>
      <vt:lpstr>Grado de Electrificación</vt:lpstr>
      <vt:lpstr>Grado de Electrificación</vt:lpstr>
      <vt:lpstr>Grado de Electrificación</vt:lpstr>
      <vt:lpstr>Grado de Electrificación</vt:lpstr>
      <vt:lpstr>Grado de Electrificación</vt:lpstr>
      <vt:lpstr>Grado de Electrificación</vt:lpstr>
      <vt:lpstr>Presentación de PowerPoint</vt:lpstr>
      <vt:lpstr>Grado de Electrificación</vt:lpstr>
      <vt:lpstr>Demanda Máxima de Potencia  Simultánea – Cálculo (771.9)</vt:lpstr>
      <vt:lpstr>Demanda Máxima de Potencia  Simultánea – Cálculo (771.9)</vt:lpstr>
      <vt:lpstr>Ejemplo práctico sobre una vivienda básica</vt:lpstr>
      <vt:lpstr>Presentación de PowerPoint</vt:lpstr>
      <vt:lpstr>Presentación de PowerPoint</vt:lpstr>
      <vt:lpstr>Presentación de PowerPoint</vt:lpstr>
      <vt:lpstr>Presentación de PowerPoint</vt:lpstr>
      <vt:lpstr>Paso 4: Cálculo de la DPMS</vt:lpstr>
      <vt:lpstr>Paso 5: Verificación de la DPMS</vt:lpstr>
      <vt:lpstr>Para Debatir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!!! AEA-771-2013 [Modo de compatibilidad]</dc:title>
  <dc:creator>Admin</dc:creator>
  <cp:lastModifiedBy>Cuenta Microsoft</cp:lastModifiedBy>
  <cp:revision>39</cp:revision>
  <dcterms:created xsi:type="dcterms:W3CDTF">2020-05-04T03:48:16Z</dcterms:created>
  <dcterms:modified xsi:type="dcterms:W3CDTF">2020-05-04T19:37:10Z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2016-03-11T00:00:00Z</vt:filetime>
  </property>
  <property fmtid="{D5CDD505-2E9C-101B-9397-08002B2CF9AE}" pid="3" name="Creator">
    <vt:lpwstr>PDFCreator 2.0.0.0</vt:lpwstr>
  </property>
  <property fmtid="{D5CDD505-2E9C-101B-9397-08002B2CF9AE}" pid="4" name="LastSaved">
    <vt:filetime>2020-05-04T00:00:00Z</vt:filetime>
  </property>
</Properties>
</file>